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3.xml" ContentType="application/vnd.openxmlformats-officedocument.theme+xml"/>
  <Override PartName="/ppt/slideLayouts/slideLayout9.xml" ContentType="application/vnd.openxmlformats-officedocument.presentationml.slideLayout+xml"/>
  <Override PartName="/ppt/theme/theme4.xml" ContentType="application/vnd.openxmlformats-officedocument.theme+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5.xml" ContentType="application/vnd.openxmlformats-officedocument.theme+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6.xml" ContentType="application/vnd.openxmlformats-officedocument.theme+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7.xml" ContentType="application/vnd.openxmlformats-officedocument.theme+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8.xml" ContentType="application/vnd.openxmlformats-officedocument.theme+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9.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10.xml" ContentType="application/vnd.openxmlformats-officedocument.theme+xml"/>
  <Override PartName="/ppt/theme/theme11.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69" r:id="rId2"/>
    <p:sldMasterId id="2147483671" r:id="rId3"/>
    <p:sldMasterId id="2147483674" r:id="rId4"/>
    <p:sldMasterId id="2147483676" r:id="rId5"/>
    <p:sldMasterId id="2147483682" r:id="rId6"/>
    <p:sldMasterId id="2147483685" r:id="rId7"/>
    <p:sldMasterId id="2147483688" r:id="rId8"/>
    <p:sldMasterId id="2147483691" r:id="rId9"/>
    <p:sldMasterId id="2147483694" r:id="rId10"/>
  </p:sldMasterIdLst>
  <p:notesMasterIdLst>
    <p:notesMasterId r:id="rId67"/>
  </p:notesMasterIdLst>
  <p:sldIdLst>
    <p:sldId id="257" r:id="rId11"/>
    <p:sldId id="303" r:id="rId12"/>
    <p:sldId id="312" r:id="rId13"/>
    <p:sldId id="313" r:id="rId14"/>
    <p:sldId id="314" r:id="rId15"/>
    <p:sldId id="315" r:id="rId16"/>
    <p:sldId id="260" r:id="rId17"/>
    <p:sldId id="262" r:id="rId18"/>
    <p:sldId id="833" r:id="rId19"/>
    <p:sldId id="862" r:id="rId20"/>
    <p:sldId id="863" r:id="rId21"/>
    <p:sldId id="834" r:id="rId22"/>
    <p:sldId id="263" r:id="rId23"/>
    <p:sldId id="264" r:id="rId24"/>
    <p:sldId id="265" r:id="rId25"/>
    <p:sldId id="296" r:id="rId26"/>
    <p:sldId id="266" r:id="rId27"/>
    <p:sldId id="297" r:id="rId28"/>
    <p:sldId id="267" r:id="rId29"/>
    <p:sldId id="268" r:id="rId30"/>
    <p:sldId id="269" r:id="rId31"/>
    <p:sldId id="270" r:id="rId32"/>
    <p:sldId id="271" r:id="rId33"/>
    <p:sldId id="272" r:id="rId34"/>
    <p:sldId id="273" r:id="rId35"/>
    <p:sldId id="302" r:id="rId36"/>
    <p:sldId id="859" r:id="rId37"/>
    <p:sldId id="861" r:id="rId38"/>
    <p:sldId id="298" r:id="rId39"/>
    <p:sldId id="274" r:id="rId40"/>
    <p:sldId id="857" r:id="rId41"/>
    <p:sldId id="858" r:id="rId42"/>
    <p:sldId id="275" r:id="rId43"/>
    <p:sldId id="304" r:id="rId44"/>
    <p:sldId id="276" r:id="rId45"/>
    <p:sldId id="277" r:id="rId46"/>
    <p:sldId id="299" r:id="rId47"/>
    <p:sldId id="300" r:id="rId48"/>
    <p:sldId id="301" r:id="rId49"/>
    <p:sldId id="278" r:id="rId50"/>
    <p:sldId id="854" r:id="rId51"/>
    <p:sldId id="290" r:id="rId52"/>
    <p:sldId id="305" r:id="rId53"/>
    <p:sldId id="307" r:id="rId54"/>
    <p:sldId id="308" r:id="rId55"/>
    <p:sldId id="309" r:id="rId56"/>
    <p:sldId id="310" r:id="rId57"/>
    <p:sldId id="311" r:id="rId58"/>
    <p:sldId id="287" r:id="rId59"/>
    <p:sldId id="288" r:id="rId60"/>
    <p:sldId id="289" r:id="rId61"/>
    <p:sldId id="291" r:id="rId62"/>
    <p:sldId id="293" r:id="rId63"/>
    <p:sldId id="294" r:id="rId64"/>
    <p:sldId id="295" r:id="rId65"/>
    <p:sldId id="316" r:id="rId6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Omer Kara" initials="OK" lastIdx="1"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135" autoAdjust="0"/>
    <p:restoredTop sz="87350" autoAdjust="0"/>
  </p:normalViewPr>
  <p:slideViewPr>
    <p:cSldViewPr snapToGrid="0">
      <p:cViewPr varScale="1">
        <p:scale>
          <a:sx n="131" d="100"/>
          <a:sy n="131" d="100"/>
        </p:scale>
        <p:origin x="1176" y="176"/>
      </p:cViewPr>
      <p:guideLst>
        <p:guide orient="horz" pos="2160"/>
        <p:guide pos="3840"/>
      </p:guideLst>
    </p:cSldViewPr>
  </p:slideViewPr>
  <p:outlineViewPr>
    <p:cViewPr>
      <p:scale>
        <a:sx n="33" d="100"/>
        <a:sy n="33" d="100"/>
      </p:scale>
      <p:origin x="0" y="-28648"/>
    </p:cViewPr>
  </p:outlin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16.xml"/><Relationship Id="rId21" Type="http://schemas.openxmlformats.org/officeDocument/2006/relationships/slide" Target="slides/slide11.xml"/><Relationship Id="rId42" Type="http://schemas.openxmlformats.org/officeDocument/2006/relationships/slide" Target="slides/slide32.xml"/><Relationship Id="rId47" Type="http://schemas.openxmlformats.org/officeDocument/2006/relationships/slide" Target="slides/slide37.xml"/><Relationship Id="rId63" Type="http://schemas.openxmlformats.org/officeDocument/2006/relationships/slide" Target="slides/slide53.xml"/><Relationship Id="rId68" Type="http://schemas.openxmlformats.org/officeDocument/2006/relationships/commentAuthors" Target="commentAuthors.xml"/><Relationship Id="rId7" Type="http://schemas.openxmlformats.org/officeDocument/2006/relationships/slideMaster" Target="slideMasters/slideMaster7.xml"/><Relationship Id="rId71"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6.xml"/><Relationship Id="rId29" Type="http://schemas.openxmlformats.org/officeDocument/2006/relationships/slide" Target="slides/slide19.xml"/><Relationship Id="rId11" Type="http://schemas.openxmlformats.org/officeDocument/2006/relationships/slide" Target="slides/slide1.xml"/><Relationship Id="rId24" Type="http://schemas.openxmlformats.org/officeDocument/2006/relationships/slide" Target="slides/slide14.xml"/><Relationship Id="rId32" Type="http://schemas.openxmlformats.org/officeDocument/2006/relationships/slide" Target="slides/slide22.xml"/><Relationship Id="rId37" Type="http://schemas.openxmlformats.org/officeDocument/2006/relationships/slide" Target="slides/slide27.xml"/><Relationship Id="rId40" Type="http://schemas.openxmlformats.org/officeDocument/2006/relationships/slide" Target="slides/slide30.xml"/><Relationship Id="rId45" Type="http://schemas.openxmlformats.org/officeDocument/2006/relationships/slide" Target="slides/slide35.xml"/><Relationship Id="rId53" Type="http://schemas.openxmlformats.org/officeDocument/2006/relationships/slide" Target="slides/slide43.xml"/><Relationship Id="rId58" Type="http://schemas.openxmlformats.org/officeDocument/2006/relationships/slide" Target="slides/slide48.xml"/><Relationship Id="rId66" Type="http://schemas.openxmlformats.org/officeDocument/2006/relationships/slide" Target="slides/slide56.xml"/><Relationship Id="rId5" Type="http://schemas.openxmlformats.org/officeDocument/2006/relationships/slideMaster" Target="slideMasters/slideMaster5.xml"/><Relationship Id="rId61" Type="http://schemas.openxmlformats.org/officeDocument/2006/relationships/slide" Target="slides/slide51.xml"/><Relationship Id="rId19" Type="http://schemas.openxmlformats.org/officeDocument/2006/relationships/slide" Target="slides/slide9.xml"/><Relationship Id="rId14" Type="http://schemas.openxmlformats.org/officeDocument/2006/relationships/slide" Target="slides/slide4.xml"/><Relationship Id="rId22" Type="http://schemas.openxmlformats.org/officeDocument/2006/relationships/slide" Target="slides/slide12.xml"/><Relationship Id="rId27" Type="http://schemas.openxmlformats.org/officeDocument/2006/relationships/slide" Target="slides/slide17.xml"/><Relationship Id="rId30" Type="http://schemas.openxmlformats.org/officeDocument/2006/relationships/slide" Target="slides/slide20.xml"/><Relationship Id="rId35" Type="http://schemas.openxmlformats.org/officeDocument/2006/relationships/slide" Target="slides/slide25.xml"/><Relationship Id="rId43" Type="http://schemas.openxmlformats.org/officeDocument/2006/relationships/slide" Target="slides/slide33.xml"/><Relationship Id="rId48" Type="http://schemas.openxmlformats.org/officeDocument/2006/relationships/slide" Target="slides/slide38.xml"/><Relationship Id="rId56" Type="http://schemas.openxmlformats.org/officeDocument/2006/relationships/slide" Target="slides/slide46.xml"/><Relationship Id="rId64" Type="http://schemas.openxmlformats.org/officeDocument/2006/relationships/slide" Target="slides/slide54.xml"/><Relationship Id="rId69" Type="http://schemas.openxmlformats.org/officeDocument/2006/relationships/presProps" Target="presProps.xml"/><Relationship Id="rId8" Type="http://schemas.openxmlformats.org/officeDocument/2006/relationships/slideMaster" Target="slideMasters/slideMaster8.xml"/><Relationship Id="rId51" Type="http://schemas.openxmlformats.org/officeDocument/2006/relationships/slide" Target="slides/slide41.xml"/><Relationship Id="rId72" Type="http://schemas.openxmlformats.org/officeDocument/2006/relationships/tableStyles" Target="tableStyles.xml"/><Relationship Id="rId3" Type="http://schemas.openxmlformats.org/officeDocument/2006/relationships/slideMaster" Target="slideMasters/slideMaster3.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slide" Target="slides/slide15.xml"/><Relationship Id="rId33" Type="http://schemas.openxmlformats.org/officeDocument/2006/relationships/slide" Target="slides/slide23.xml"/><Relationship Id="rId38" Type="http://schemas.openxmlformats.org/officeDocument/2006/relationships/slide" Target="slides/slide28.xml"/><Relationship Id="rId46" Type="http://schemas.openxmlformats.org/officeDocument/2006/relationships/slide" Target="slides/slide36.xml"/><Relationship Id="rId59" Type="http://schemas.openxmlformats.org/officeDocument/2006/relationships/slide" Target="slides/slide49.xml"/><Relationship Id="rId67" Type="http://schemas.openxmlformats.org/officeDocument/2006/relationships/notesMaster" Target="notesMasters/notesMaster1.xml"/><Relationship Id="rId20" Type="http://schemas.openxmlformats.org/officeDocument/2006/relationships/slide" Target="slides/slide10.xml"/><Relationship Id="rId41" Type="http://schemas.openxmlformats.org/officeDocument/2006/relationships/slide" Target="slides/slide31.xml"/><Relationship Id="rId54" Type="http://schemas.openxmlformats.org/officeDocument/2006/relationships/slide" Target="slides/slide44.xml"/><Relationship Id="rId62" Type="http://schemas.openxmlformats.org/officeDocument/2006/relationships/slide" Target="slides/slide52.xml"/><Relationship Id="rId7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 Target="slides/slide5.xml"/><Relationship Id="rId23" Type="http://schemas.openxmlformats.org/officeDocument/2006/relationships/slide" Target="slides/slide13.xml"/><Relationship Id="rId28" Type="http://schemas.openxmlformats.org/officeDocument/2006/relationships/slide" Target="slides/slide18.xml"/><Relationship Id="rId36" Type="http://schemas.openxmlformats.org/officeDocument/2006/relationships/slide" Target="slides/slide26.xml"/><Relationship Id="rId49" Type="http://schemas.openxmlformats.org/officeDocument/2006/relationships/slide" Target="slides/slide39.xml"/><Relationship Id="rId57" Type="http://schemas.openxmlformats.org/officeDocument/2006/relationships/slide" Target="slides/slide47.xml"/><Relationship Id="rId10" Type="http://schemas.openxmlformats.org/officeDocument/2006/relationships/slideMaster" Target="slideMasters/slideMaster10.xml"/><Relationship Id="rId31" Type="http://schemas.openxmlformats.org/officeDocument/2006/relationships/slide" Target="slides/slide21.xml"/><Relationship Id="rId44" Type="http://schemas.openxmlformats.org/officeDocument/2006/relationships/slide" Target="slides/slide34.xml"/><Relationship Id="rId52" Type="http://schemas.openxmlformats.org/officeDocument/2006/relationships/slide" Target="slides/slide42.xml"/><Relationship Id="rId60" Type="http://schemas.openxmlformats.org/officeDocument/2006/relationships/slide" Target="slides/slide50.xml"/><Relationship Id="rId65" Type="http://schemas.openxmlformats.org/officeDocument/2006/relationships/slide" Target="slides/slide55.xml"/><Relationship Id="rId4" Type="http://schemas.openxmlformats.org/officeDocument/2006/relationships/slideMaster" Target="slideMasters/slideMaster4.xml"/><Relationship Id="rId9" Type="http://schemas.openxmlformats.org/officeDocument/2006/relationships/slideMaster" Target="slideMasters/slideMaster9.xml"/><Relationship Id="rId13" Type="http://schemas.openxmlformats.org/officeDocument/2006/relationships/slide" Target="slides/slide3.xml"/><Relationship Id="rId18" Type="http://schemas.openxmlformats.org/officeDocument/2006/relationships/slide" Target="slides/slide8.xml"/><Relationship Id="rId39" Type="http://schemas.openxmlformats.org/officeDocument/2006/relationships/slide" Target="slides/slide29.xml"/><Relationship Id="rId34" Type="http://schemas.openxmlformats.org/officeDocument/2006/relationships/slide" Target="slides/slide24.xml"/><Relationship Id="rId50" Type="http://schemas.openxmlformats.org/officeDocument/2006/relationships/slide" Target="slides/slide40.xml"/><Relationship Id="rId55" Type="http://schemas.openxmlformats.org/officeDocument/2006/relationships/slide" Target="slides/slide45.xml"/></Relationships>
</file>

<file path=ppt/media/image1.png>
</file>

<file path=ppt/media/image10.png>
</file>

<file path=ppt/media/image11.png>
</file>

<file path=ppt/media/image12.jpeg>
</file>

<file path=ppt/media/image2.png>
</file>

<file path=ppt/media/image3.png>
</file>

<file path=ppt/media/image36.jpeg>
</file>

<file path=ppt/media/image37.png>
</file>

<file path=ppt/media/image38.png>
</file>

<file path=ppt/media/image39.png>
</file>

<file path=ppt/media/image4.jpeg>
</file>

<file path=ppt/media/image40.jpeg>
</file>

<file path=ppt/media/image5.jpg>
</file>

<file path=ppt/media/image61.jpeg>
</file>

<file path=ppt/media/image62.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1.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Cambria" panose="02040503050406030204" pitchFamily="18"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Cambria" panose="02040503050406030204" pitchFamily="18" charset="0"/>
              </a:defRPr>
            </a:lvl1pPr>
          </a:lstStyle>
          <a:p>
            <a:fld id="{64FFF67F-6AC4-4DB1-8BAB-A05EA3F102AD}" type="datetimeFigureOut">
              <a:rPr lang="en-US" smtClean="0"/>
              <a:pPr/>
              <a:t>12/23/19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Cambria" panose="02040503050406030204" pitchFamily="18"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Cambria" panose="02040503050406030204" pitchFamily="18" charset="0"/>
              </a:defRPr>
            </a:lvl1pPr>
          </a:lstStyle>
          <a:p>
            <a:fld id="{5F31DE9F-8A29-4744-97CD-5CF73C7CBC1E}" type="slidenum">
              <a:rPr lang="en-US" smtClean="0"/>
              <a:pPr/>
              <a:t>‹#›</a:t>
            </a:fld>
            <a:endParaRPr lang="en-US" dirty="0"/>
          </a:p>
        </p:txBody>
      </p:sp>
    </p:spTree>
    <p:extLst>
      <p:ext uri="{BB962C8B-B14F-4D97-AF65-F5344CB8AC3E}">
        <p14:creationId xmlns:p14="http://schemas.microsoft.com/office/powerpoint/2010/main" val="3810472097"/>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Cambria" panose="02040503050406030204" pitchFamily="18" charset="0"/>
        <a:ea typeface="+mn-ea"/>
        <a:cs typeface="+mn-cs"/>
      </a:defRPr>
    </a:lvl1pPr>
    <a:lvl2pPr marL="457200" algn="l" defTabSz="914400" rtl="0" eaLnBrk="1" latinLnBrk="0" hangingPunct="1">
      <a:defRPr sz="1200" b="0" i="0" kern="1200">
        <a:solidFill>
          <a:schemeClr val="tx1"/>
        </a:solidFill>
        <a:latin typeface="Cambria" panose="02040503050406030204" pitchFamily="18" charset="0"/>
        <a:ea typeface="+mn-ea"/>
        <a:cs typeface="+mn-cs"/>
      </a:defRPr>
    </a:lvl2pPr>
    <a:lvl3pPr marL="914400" algn="l" defTabSz="914400" rtl="0" eaLnBrk="1" latinLnBrk="0" hangingPunct="1">
      <a:defRPr sz="1200" b="0" i="0" kern="1200">
        <a:solidFill>
          <a:schemeClr val="tx1"/>
        </a:solidFill>
        <a:latin typeface="Cambria" panose="02040503050406030204" pitchFamily="18" charset="0"/>
        <a:ea typeface="+mn-ea"/>
        <a:cs typeface="+mn-cs"/>
      </a:defRPr>
    </a:lvl3pPr>
    <a:lvl4pPr marL="1371600" algn="l" defTabSz="914400" rtl="0" eaLnBrk="1" latinLnBrk="0" hangingPunct="1">
      <a:defRPr sz="1200" b="0" i="0" kern="1200">
        <a:solidFill>
          <a:schemeClr val="tx1"/>
        </a:solidFill>
        <a:latin typeface="Cambria" panose="02040503050406030204" pitchFamily="18" charset="0"/>
        <a:ea typeface="+mn-ea"/>
        <a:cs typeface="+mn-cs"/>
      </a:defRPr>
    </a:lvl4pPr>
    <a:lvl5pPr marL="1828800" algn="l" defTabSz="914400" rtl="0" eaLnBrk="1" latinLnBrk="0" hangingPunct="1">
      <a:defRPr sz="1200" b="0" i="0" kern="1200">
        <a:solidFill>
          <a:schemeClr val="tx1"/>
        </a:solidFill>
        <a:latin typeface="Cambria" panose="02040503050406030204"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1</a:t>
            </a:fld>
            <a:endParaRPr lang="tr-TR" dirty="0"/>
          </a:p>
        </p:txBody>
      </p:sp>
    </p:spTree>
    <p:extLst>
      <p:ext uri="{BB962C8B-B14F-4D97-AF65-F5344CB8AC3E}">
        <p14:creationId xmlns:p14="http://schemas.microsoft.com/office/powerpoint/2010/main" val="174606136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Slide Image Placeholder 1"/>
          <p:cNvSpPr>
            <a:spLocks noGrp="1" noRot="1" noChangeAspect="1" noTextEdit="1"/>
          </p:cNvSpPr>
          <p:nvPr>
            <p:ph type="sldImg"/>
          </p:nvPr>
        </p:nvSpPr>
        <p:spPr bwMode="auto">
          <a:noFill/>
          <a:ln>
            <a:solidFill>
              <a:srgbClr val="000000"/>
            </a:solidFill>
            <a:miter lim="800000"/>
            <a:headEnd/>
            <a:tailEnd/>
          </a:ln>
        </p:spPr>
      </p:sp>
      <p:sp>
        <p:nvSpPr>
          <p:cNvPr id="68611" name="Notes Placeholder 2"/>
          <p:cNvSpPr>
            <a:spLocks noGrp="1"/>
          </p:cNvSpPr>
          <p:nvPr>
            <p:ph type="body" idx="1"/>
          </p:nvPr>
        </p:nvSpPr>
        <p:spPr bwMode="auto">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a:defRPr/>
            </a:pPr>
            <a:r>
              <a:rPr lang="en-US" altLang="en-US" b="1" dirty="0">
                <a:ea typeface="MS PGothic" charset="-128"/>
              </a:rPr>
              <a:t>Real-world example: </a:t>
            </a:r>
            <a:r>
              <a:rPr lang="en-US" altLang="en-US" dirty="0">
                <a:ea typeface="MS PGothic" charset="-128"/>
              </a:rPr>
              <a:t>Is Google a Monopoly? (See Tip #365)</a:t>
            </a:r>
          </a:p>
          <a:p>
            <a:pPr marL="171450" indent="-171450">
              <a:buFont typeface="Arial" charset="0"/>
              <a:buChar char="•"/>
              <a:defRPr/>
            </a:pPr>
            <a:r>
              <a:rPr lang="en-US" altLang="en-US" dirty="0">
                <a:ea typeface="MS PGothic" charset="-128"/>
              </a:rPr>
              <a:t>The infographic shown on the slide shows monopolies throughout U.S. history.</a:t>
            </a:r>
          </a:p>
          <a:p>
            <a:pPr marL="171450" indent="-171450">
              <a:buFont typeface="Arial" charset="0"/>
              <a:buChar char="•"/>
              <a:defRPr/>
            </a:pPr>
            <a:endParaRPr lang="en-US" altLang="en-US" dirty="0">
              <a:ea typeface="MS PGothic" charset="-128"/>
            </a:endParaRPr>
          </a:p>
          <a:p>
            <a:pPr marL="0" marR="0" indent="0" algn="l" defTabSz="457200" rtl="0" eaLnBrk="0" fontAlgn="base" latinLnBrk="0" hangingPunct="0">
              <a:lnSpc>
                <a:spcPct val="100000"/>
              </a:lnSpc>
              <a:spcBef>
                <a:spcPct val="30000"/>
              </a:spcBef>
              <a:spcAft>
                <a:spcPct val="0"/>
              </a:spcAft>
              <a:buClrTx/>
              <a:buSzTx/>
              <a:buFont typeface="Arial" charset="0"/>
              <a:buNone/>
              <a:tabLst/>
              <a:defRPr/>
            </a:pPr>
            <a:r>
              <a:rPr lang="en-US" altLang="en-US" dirty="0">
                <a:ea typeface="MS PGothic" charset="-128"/>
              </a:rPr>
              <a:t>Infographic</a:t>
            </a:r>
            <a:r>
              <a:rPr lang="en-US" altLang="en-US" baseline="0" dirty="0">
                <a:ea typeface="MS PGothic" charset="-128"/>
              </a:rPr>
              <a:t> Source: http://</a:t>
            </a:r>
            <a:r>
              <a:rPr lang="en-US" altLang="en-US" baseline="0" dirty="0" err="1">
                <a:ea typeface="MS PGothic" charset="-128"/>
              </a:rPr>
              <a:t>www.scores.org</a:t>
            </a:r>
            <a:r>
              <a:rPr lang="en-US" altLang="en-US" baseline="0" dirty="0">
                <a:ea typeface="MS PGothic" charset="-128"/>
              </a:rPr>
              <a:t>/graphics/monopoly/</a:t>
            </a:r>
            <a:endParaRPr lang="en-US" altLang="en-US" dirty="0">
              <a:ea typeface="MS PGothic" charset="-128"/>
            </a:endParaRPr>
          </a:p>
          <a:p>
            <a:pPr marL="171450" indent="-171450">
              <a:buFont typeface="Arial" charset="0"/>
              <a:buChar char="•"/>
              <a:defRPr/>
            </a:pPr>
            <a:endParaRPr lang="en-US" altLang="en-US" dirty="0">
              <a:ea typeface="MS PGothic" charset="-128"/>
            </a:endParaRPr>
          </a:p>
        </p:txBody>
      </p:sp>
    </p:spTree>
    <p:extLst>
      <p:ext uri="{BB962C8B-B14F-4D97-AF65-F5344CB8AC3E}">
        <p14:creationId xmlns:p14="http://schemas.microsoft.com/office/powerpoint/2010/main" val="19656573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Slide Image Placeholder 1"/>
          <p:cNvSpPr>
            <a:spLocks noGrp="1" noRot="1" noChangeAspect="1" noTextEdit="1"/>
          </p:cNvSpPr>
          <p:nvPr>
            <p:ph type="sldImg"/>
          </p:nvPr>
        </p:nvSpPr>
        <p:spPr bwMode="auto">
          <a:noFill/>
          <a:ln>
            <a:solidFill>
              <a:srgbClr val="000000"/>
            </a:solidFill>
            <a:miter lim="800000"/>
            <a:headEnd/>
            <a:tailEnd/>
          </a:ln>
        </p:spPr>
      </p:sp>
      <p:sp>
        <p:nvSpPr>
          <p:cNvPr id="68611" name="Notes Placeholder 2"/>
          <p:cNvSpPr>
            <a:spLocks noGrp="1"/>
          </p:cNvSpPr>
          <p:nvPr>
            <p:ph type="body" idx="1"/>
          </p:nvPr>
        </p:nvSpPr>
        <p:spPr bwMode="auto">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a:defRPr/>
            </a:pPr>
            <a:r>
              <a:rPr lang="en-US" altLang="en-US" b="1" dirty="0">
                <a:ea typeface="MS PGothic" charset="-128"/>
              </a:rPr>
              <a:t>Real-world example: </a:t>
            </a:r>
            <a:r>
              <a:rPr lang="en-US" altLang="en-US" dirty="0">
                <a:ea typeface="MS PGothic" charset="-128"/>
              </a:rPr>
              <a:t>Is Google a Monopoly? (See Tip #365)</a:t>
            </a:r>
          </a:p>
          <a:p>
            <a:pPr marL="171450" indent="-171450">
              <a:buFont typeface="Arial" charset="0"/>
              <a:buChar char="•"/>
              <a:defRPr/>
            </a:pPr>
            <a:r>
              <a:rPr lang="en-US" altLang="en-US" dirty="0">
                <a:ea typeface="MS PGothic" charset="-128"/>
              </a:rPr>
              <a:t>The infographic shown on the slide shows monopolies throughout U.S. history.</a:t>
            </a:r>
          </a:p>
          <a:p>
            <a:pPr marL="171450" indent="-171450">
              <a:buFont typeface="Arial" charset="0"/>
              <a:buChar char="•"/>
              <a:defRPr/>
            </a:pPr>
            <a:endParaRPr lang="en-US" altLang="en-US" dirty="0">
              <a:ea typeface="MS PGothic" charset="-128"/>
            </a:endParaRPr>
          </a:p>
          <a:p>
            <a:pPr marL="0" marR="0" indent="0" algn="l" defTabSz="457200" rtl="0" eaLnBrk="0" fontAlgn="base" latinLnBrk="0" hangingPunct="0">
              <a:lnSpc>
                <a:spcPct val="100000"/>
              </a:lnSpc>
              <a:spcBef>
                <a:spcPct val="30000"/>
              </a:spcBef>
              <a:spcAft>
                <a:spcPct val="0"/>
              </a:spcAft>
              <a:buClrTx/>
              <a:buSzTx/>
              <a:buFont typeface="Arial" charset="0"/>
              <a:buNone/>
              <a:tabLst/>
              <a:defRPr/>
            </a:pPr>
            <a:r>
              <a:rPr lang="en-US" altLang="en-US" dirty="0">
                <a:ea typeface="MS PGothic" charset="-128"/>
              </a:rPr>
              <a:t>Infographic</a:t>
            </a:r>
            <a:r>
              <a:rPr lang="en-US" altLang="en-US" baseline="0" dirty="0">
                <a:ea typeface="MS PGothic" charset="-128"/>
              </a:rPr>
              <a:t> Source: http://</a:t>
            </a:r>
            <a:r>
              <a:rPr lang="en-US" altLang="en-US" baseline="0" dirty="0" err="1">
                <a:ea typeface="MS PGothic" charset="-128"/>
              </a:rPr>
              <a:t>www.scores.org</a:t>
            </a:r>
            <a:r>
              <a:rPr lang="en-US" altLang="en-US" baseline="0" dirty="0">
                <a:ea typeface="MS PGothic" charset="-128"/>
              </a:rPr>
              <a:t>/graphics/monopoly/</a:t>
            </a:r>
            <a:endParaRPr lang="en-US" altLang="en-US" dirty="0">
              <a:ea typeface="MS PGothic" charset="-128"/>
            </a:endParaRPr>
          </a:p>
          <a:p>
            <a:pPr marL="0" indent="0">
              <a:buFont typeface="Arial" charset="0"/>
              <a:buNone/>
              <a:defRPr/>
            </a:pPr>
            <a:endParaRPr lang="en-US" altLang="en-US" dirty="0">
              <a:ea typeface="MS PGothic" charset="-128"/>
            </a:endParaRPr>
          </a:p>
        </p:txBody>
      </p:sp>
    </p:spTree>
    <p:extLst>
      <p:ext uri="{BB962C8B-B14F-4D97-AF65-F5344CB8AC3E}">
        <p14:creationId xmlns:p14="http://schemas.microsoft.com/office/powerpoint/2010/main" val="10204260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Slide Image Placeholder 1"/>
          <p:cNvSpPr>
            <a:spLocks noGrp="1" noRot="1" noChangeAspect="1" noTextEdit="1"/>
          </p:cNvSpPr>
          <p:nvPr>
            <p:ph type="sldImg"/>
          </p:nvPr>
        </p:nvSpPr>
        <p:spPr bwMode="auto">
          <a:noFill/>
          <a:ln>
            <a:solidFill>
              <a:srgbClr val="000000"/>
            </a:solidFill>
            <a:miter lim="800000"/>
            <a:headEnd/>
            <a:tailEnd/>
          </a:ln>
        </p:spPr>
      </p:sp>
      <p:sp>
        <p:nvSpPr>
          <p:cNvPr id="66563" name="Notes Placeholder 2"/>
          <p:cNvSpPr>
            <a:spLocks noGrp="1"/>
          </p:cNvSpPr>
          <p:nvPr>
            <p:ph type="body" idx="1"/>
          </p:nvPr>
        </p:nvSpPr>
        <p:spPr bwMode="auto">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b="1" i="1" dirty="0"/>
              <a:t>"Economics in the Media" Slide</a:t>
            </a:r>
          </a:p>
          <a:p>
            <a:endParaRPr lang="en-US" b="1" i="1" dirty="0"/>
          </a:p>
          <a:p>
            <a:r>
              <a:rPr lang="en-US" b="1" i="1" dirty="0"/>
              <a:t>Lecture tip: </a:t>
            </a:r>
          </a:p>
          <a:p>
            <a:r>
              <a:rPr lang="en-US" i="1" dirty="0"/>
              <a:t>The clip mentioned on the slide can be found in the Interactive Instructor's Guide. Access the direct link by clicking the icon in the PowerPoint above. </a:t>
            </a:r>
          </a:p>
          <a:p>
            <a:endParaRPr lang="en-US" i="1" dirty="0"/>
          </a:p>
          <a:p>
            <a:r>
              <a:rPr lang="en-US" dirty="0"/>
              <a:t>The key concepts covered in this clip are:</a:t>
            </a:r>
          </a:p>
          <a:p>
            <a:pPr marL="171450" indent="-171450">
              <a:buFont typeface="Arial" charset="0"/>
              <a:buChar char="•"/>
            </a:pPr>
            <a:r>
              <a:rPr lang="en-US" dirty="0"/>
              <a:t>Sources of monopoly</a:t>
            </a:r>
          </a:p>
          <a:p>
            <a:pPr marL="171450" indent="-171450">
              <a:buFont typeface="Arial" charset="0"/>
              <a:buChar char="•"/>
            </a:pPr>
            <a:r>
              <a:rPr lang="en-US" dirty="0"/>
              <a:t>Competition</a:t>
            </a:r>
          </a:p>
          <a:p>
            <a:pPr marL="171450" indent="-171450">
              <a:buFont typeface="Arial" charset="0"/>
              <a:buChar char="•"/>
            </a:pPr>
            <a:r>
              <a:rPr lang="en-US" dirty="0"/>
              <a:t>Supply and demand</a:t>
            </a:r>
          </a:p>
          <a:p>
            <a:endParaRPr lang="en-US" dirty="0"/>
          </a:p>
        </p:txBody>
      </p:sp>
    </p:spTree>
    <p:extLst>
      <p:ext uri="{BB962C8B-B14F-4D97-AF65-F5344CB8AC3E}">
        <p14:creationId xmlns:p14="http://schemas.microsoft.com/office/powerpoint/2010/main" val="38777928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15362"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tr-TR" altLang="en-US" dirty="0"/>
              <a:t>Control of </a:t>
            </a:r>
            <a:r>
              <a:rPr lang="tr-TR" altLang="en-US" dirty="0" err="1"/>
              <a:t>resources</a:t>
            </a:r>
            <a:r>
              <a:rPr lang="tr-TR" altLang="en-US" dirty="0"/>
              <a:t>:</a:t>
            </a:r>
          </a:p>
          <a:p>
            <a:r>
              <a:rPr lang="tr-TR" altLang="en-US" dirty="0" err="1"/>
              <a:t>In</a:t>
            </a:r>
            <a:r>
              <a:rPr lang="tr-TR" altLang="en-US" dirty="0"/>
              <a:t> </a:t>
            </a:r>
            <a:r>
              <a:rPr lang="tr-TR" altLang="en-US" dirty="0" err="1"/>
              <a:t>the</a:t>
            </a:r>
            <a:r>
              <a:rPr lang="tr-TR" altLang="en-US" dirty="0"/>
              <a:t> </a:t>
            </a:r>
            <a:r>
              <a:rPr lang="tr-TR" altLang="en-US" dirty="0" err="1"/>
              <a:t>early</a:t>
            </a:r>
            <a:r>
              <a:rPr lang="tr-TR" altLang="en-US" dirty="0"/>
              <a:t> 1900s, ALCOA (</a:t>
            </a:r>
            <a:r>
              <a:rPr lang="tr-TR" altLang="en-US" dirty="0" err="1"/>
              <a:t>Aluminum</a:t>
            </a:r>
            <a:r>
              <a:rPr lang="tr-TR" altLang="en-US" dirty="0"/>
              <a:t> </a:t>
            </a:r>
            <a:r>
              <a:rPr lang="tr-TR" altLang="en-US" dirty="0" err="1"/>
              <a:t>Company</a:t>
            </a:r>
            <a:r>
              <a:rPr lang="tr-TR" altLang="en-US" dirty="0"/>
              <a:t> of </a:t>
            </a:r>
            <a:r>
              <a:rPr lang="tr-TR" altLang="en-US" dirty="0" err="1"/>
              <a:t>America</a:t>
            </a:r>
            <a:r>
              <a:rPr lang="tr-TR" altLang="en-US" dirty="0"/>
              <a:t>) </a:t>
            </a:r>
            <a:r>
              <a:rPr lang="tr-TR" altLang="en-US" dirty="0" err="1"/>
              <a:t>owned</a:t>
            </a:r>
            <a:r>
              <a:rPr lang="tr-TR" altLang="en-US" dirty="0"/>
              <a:t> 90% of </a:t>
            </a:r>
            <a:r>
              <a:rPr lang="tr-TR" altLang="en-US" dirty="0" err="1"/>
              <a:t>the</a:t>
            </a:r>
            <a:r>
              <a:rPr lang="tr-TR" altLang="en-US" dirty="0"/>
              <a:t> </a:t>
            </a:r>
            <a:r>
              <a:rPr lang="tr-TR" altLang="en-US" dirty="0" err="1"/>
              <a:t>world</a:t>
            </a:r>
            <a:r>
              <a:rPr lang="tr-TR" altLang="ja-JP" dirty="0" err="1"/>
              <a:t>'s</a:t>
            </a:r>
            <a:r>
              <a:rPr lang="tr-TR" altLang="ja-JP" dirty="0"/>
              <a:t> </a:t>
            </a:r>
            <a:r>
              <a:rPr lang="tr-TR" altLang="ja-JP" dirty="0" err="1"/>
              <a:t>bauxite</a:t>
            </a:r>
            <a:r>
              <a:rPr lang="tr-TR" altLang="ja-JP" dirty="0"/>
              <a:t>, </a:t>
            </a:r>
            <a:r>
              <a:rPr lang="tr-TR" altLang="ja-JP" dirty="0" err="1"/>
              <a:t>the</a:t>
            </a:r>
            <a:r>
              <a:rPr lang="tr-TR" altLang="ja-JP" dirty="0"/>
              <a:t> </a:t>
            </a:r>
            <a:r>
              <a:rPr lang="tr-TR" altLang="ja-JP" dirty="0" err="1"/>
              <a:t>essential</a:t>
            </a:r>
            <a:r>
              <a:rPr lang="tr-TR" altLang="ja-JP" dirty="0"/>
              <a:t> </a:t>
            </a:r>
            <a:r>
              <a:rPr lang="tr-TR" altLang="ja-JP" dirty="0" err="1"/>
              <a:t>input</a:t>
            </a:r>
            <a:r>
              <a:rPr lang="tr-TR" altLang="ja-JP" dirty="0"/>
              <a:t> in </a:t>
            </a:r>
            <a:r>
              <a:rPr lang="tr-TR" altLang="ja-JP" dirty="0" err="1"/>
              <a:t>making</a:t>
            </a:r>
            <a:r>
              <a:rPr lang="tr-TR" altLang="ja-JP" dirty="0"/>
              <a:t> </a:t>
            </a:r>
            <a:r>
              <a:rPr lang="tr-TR" altLang="ja-JP" dirty="0" err="1"/>
              <a:t>aluminum</a:t>
            </a:r>
            <a:r>
              <a:rPr lang="tr-TR" altLang="ja-JP" dirty="0"/>
              <a:t>.  ALCOA </a:t>
            </a:r>
            <a:r>
              <a:rPr lang="tr-TR" altLang="ja-JP" dirty="0" err="1"/>
              <a:t>just</a:t>
            </a:r>
            <a:r>
              <a:rPr lang="tr-TR" altLang="ja-JP" dirty="0"/>
              <a:t> </a:t>
            </a:r>
            <a:r>
              <a:rPr lang="tr-TR" altLang="ja-JP" dirty="0" err="1"/>
              <a:t>simply</a:t>
            </a:r>
            <a:r>
              <a:rPr lang="tr-TR" altLang="ja-JP" dirty="0"/>
              <a:t> </a:t>
            </a:r>
            <a:r>
              <a:rPr lang="tr-TR" altLang="ja-JP" dirty="0" err="1"/>
              <a:t>purchased</a:t>
            </a:r>
            <a:r>
              <a:rPr lang="tr-TR" altLang="ja-JP" dirty="0"/>
              <a:t> </a:t>
            </a:r>
            <a:r>
              <a:rPr lang="tr-TR" altLang="ja-JP" dirty="0" err="1"/>
              <a:t>all</a:t>
            </a:r>
            <a:r>
              <a:rPr lang="tr-TR" altLang="ja-JP" dirty="0"/>
              <a:t> </a:t>
            </a:r>
            <a:r>
              <a:rPr lang="tr-TR" altLang="ja-JP" dirty="0" err="1"/>
              <a:t>the</a:t>
            </a:r>
            <a:r>
              <a:rPr lang="tr-TR" altLang="ja-JP" dirty="0"/>
              <a:t> </a:t>
            </a:r>
            <a:r>
              <a:rPr lang="tr-TR" altLang="ja-JP" dirty="0" err="1"/>
              <a:t>bauxite</a:t>
            </a:r>
            <a:r>
              <a:rPr lang="tr-TR" altLang="ja-JP" dirty="0"/>
              <a:t> </a:t>
            </a:r>
            <a:r>
              <a:rPr lang="tr-TR" altLang="ja-JP" dirty="0" err="1"/>
              <a:t>mines</a:t>
            </a:r>
            <a:r>
              <a:rPr lang="tr-TR" altLang="ja-JP" dirty="0"/>
              <a:t> </a:t>
            </a:r>
            <a:r>
              <a:rPr lang="tr-TR" altLang="ja-JP" dirty="0" err="1"/>
              <a:t>around</a:t>
            </a:r>
            <a:r>
              <a:rPr lang="tr-TR" altLang="ja-JP" dirty="0"/>
              <a:t> </a:t>
            </a:r>
            <a:r>
              <a:rPr lang="tr-TR" altLang="ja-JP" dirty="0" err="1"/>
              <a:t>the</a:t>
            </a:r>
            <a:r>
              <a:rPr lang="tr-TR" altLang="ja-JP" dirty="0"/>
              <a:t> </a:t>
            </a:r>
            <a:r>
              <a:rPr lang="tr-TR" altLang="ja-JP" dirty="0" err="1"/>
              <a:t>world</a:t>
            </a:r>
            <a:r>
              <a:rPr lang="tr-TR" altLang="ja-JP" dirty="0"/>
              <a:t>.</a:t>
            </a:r>
          </a:p>
          <a:p>
            <a:endParaRPr lang="tr-TR" altLang="en-US" dirty="0"/>
          </a:p>
          <a:p>
            <a:r>
              <a:rPr lang="tr-TR" altLang="en-US" dirty="0"/>
              <a:t>De </a:t>
            </a:r>
            <a:r>
              <a:rPr lang="tr-TR" altLang="en-US" dirty="0" err="1"/>
              <a:t>Beers</a:t>
            </a:r>
            <a:r>
              <a:rPr lang="tr-TR" altLang="en-US" dirty="0"/>
              <a:t> </a:t>
            </a:r>
            <a:r>
              <a:rPr lang="tr-TR" altLang="en-US" dirty="0" err="1"/>
              <a:t>diamonds</a:t>
            </a:r>
            <a:r>
              <a:rPr lang="tr-TR" altLang="en-US" dirty="0"/>
              <a:t> </a:t>
            </a:r>
            <a:r>
              <a:rPr lang="tr-TR" altLang="en-US" dirty="0" err="1"/>
              <a:t>did</a:t>
            </a:r>
            <a:r>
              <a:rPr lang="tr-TR" altLang="en-US" dirty="0"/>
              <a:t> </a:t>
            </a:r>
            <a:r>
              <a:rPr lang="tr-TR" altLang="en-US" dirty="0" err="1"/>
              <a:t>the</a:t>
            </a:r>
            <a:r>
              <a:rPr lang="tr-TR" altLang="en-US" dirty="0"/>
              <a:t> </a:t>
            </a:r>
            <a:r>
              <a:rPr lang="tr-TR" altLang="en-US" dirty="0" err="1"/>
              <a:t>same</a:t>
            </a:r>
            <a:r>
              <a:rPr lang="tr-TR" altLang="en-US" dirty="0"/>
              <a:t> </a:t>
            </a:r>
            <a:r>
              <a:rPr lang="tr-TR" altLang="en-US" dirty="0" err="1"/>
              <a:t>thing</a:t>
            </a:r>
            <a:r>
              <a:rPr lang="tr-TR" altLang="en-US" dirty="0"/>
              <a:t> (</a:t>
            </a:r>
            <a:r>
              <a:rPr lang="tr-TR" altLang="en-US" dirty="0" err="1"/>
              <a:t>around</a:t>
            </a:r>
            <a:r>
              <a:rPr lang="tr-TR" altLang="en-US" dirty="0"/>
              <a:t> </a:t>
            </a:r>
            <a:r>
              <a:rPr lang="tr-TR" altLang="en-US" dirty="0" err="1"/>
              <a:t>the</a:t>
            </a:r>
            <a:r>
              <a:rPr lang="tr-TR" altLang="en-US" dirty="0"/>
              <a:t> </a:t>
            </a:r>
            <a:r>
              <a:rPr lang="tr-TR" altLang="en-US" dirty="0" err="1"/>
              <a:t>same</a:t>
            </a:r>
            <a:r>
              <a:rPr lang="tr-TR" altLang="en-US" dirty="0"/>
              <a:t> time </a:t>
            </a:r>
            <a:r>
              <a:rPr lang="tr-TR" altLang="en-US" dirty="0" err="1"/>
              <a:t>period</a:t>
            </a:r>
            <a:r>
              <a:rPr lang="tr-TR" altLang="en-US" dirty="0"/>
              <a:t> as </a:t>
            </a:r>
            <a:r>
              <a:rPr lang="tr-TR" altLang="en-US" dirty="0" err="1"/>
              <a:t>well</a:t>
            </a:r>
            <a:r>
              <a:rPr lang="tr-TR" altLang="en-US" dirty="0"/>
              <a:t>).  </a:t>
            </a:r>
            <a:r>
              <a:rPr lang="tr-TR" altLang="en-US" dirty="0" err="1"/>
              <a:t>In</a:t>
            </a:r>
            <a:r>
              <a:rPr lang="tr-TR" altLang="en-US" dirty="0"/>
              <a:t> </a:t>
            </a:r>
            <a:r>
              <a:rPr lang="tr-TR" altLang="en-US" dirty="0" err="1"/>
              <a:t>the</a:t>
            </a:r>
            <a:r>
              <a:rPr lang="tr-TR" altLang="en-US" dirty="0"/>
              <a:t> </a:t>
            </a:r>
            <a:r>
              <a:rPr lang="tr-TR" altLang="en-US" dirty="0" err="1"/>
              <a:t>early</a:t>
            </a:r>
            <a:r>
              <a:rPr lang="tr-TR" altLang="en-US" dirty="0"/>
              <a:t> 1900s, De </a:t>
            </a:r>
            <a:r>
              <a:rPr lang="tr-TR" altLang="en-US" dirty="0" err="1"/>
              <a:t>Beers</a:t>
            </a:r>
            <a:r>
              <a:rPr lang="tr-TR" altLang="en-US" dirty="0"/>
              <a:t> </a:t>
            </a:r>
            <a:r>
              <a:rPr lang="tr-TR" altLang="en-US" dirty="0" err="1"/>
              <a:t>owned</a:t>
            </a:r>
            <a:r>
              <a:rPr lang="tr-TR" altLang="en-US" dirty="0"/>
              <a:t> </a:t>
            </a:r>
            <a:r>
              <a:rPr lang="tr-TR" altLang="en-US" dirty="0" err="1"/>
              <a:t>over</a:t>
            </a:r>
            <a:r>
              <a:rPr lang="tr-TR" altLang="en-US" dirty="0"/>
              <a:t> 90% of </a:t>
            </a:r>
            <a:r>
              <a:rPr lang="tr-TR" altLang="en-US" dirty="0" err="1"/>
              <a:t>the</a:t>
            </a:r>
            <a:r>
              <a:rPr lang="tr-TR" altLang="en-US" dirty="0"/>
              <a:t> </a:t>
            </a:r>
            <a:r>
              <a:rPr lang="tr-TR" altLang="en-US" dirty="0" err="1"/>
              <a:t>world</a:t>
            </a:r>
            <a:r>
              <a:rPr lang="tr-TR" altLang="ja-JP" dirty="0" err="1"/>
              <a:t>'s</a:t>
            </a:r>
            <a:r>
              <a:rPr lang="tr-TR" altLang="ja-JP" dirty="0"/>
              <a:t> </a:t>
            </a:r>
            <a:r>
              <a:rPr lang="tr-TR" altLang="ja-JP" dirty="0" err="1"/>
              <a:t>diamond</a:t>
            </a:r>
            <a:r>
              <a:rPr lang="tr-TR" altLang="ja-JP" dirty="0"/>
              <a:t> </a:t>
            </a:r>
            <a:r>
              <a:rPr lang="tr-TR" altLang="ja-JP" dirty="0" err="1"/>
              <a:t>supply</a:t>
            </a:r>
            <a:r>
              <a:rPr lang="tr-TR" altLang="ja-JP" dirty="0"/>
              <a:t>.  </a:t>
            </a:r>
            <a:r>
              <a:rPr lang="tr-TR" altLang="ja-JP" dirty="0" err="1"/>
              <a:t>They</a:t>
            </a:r>
            <a:r>
              <a:rPr lang="tr-TR" altLang="ja-JP" dirty="0"/>
              <a:t> </a:t>
            </a:r>
            <a:r>
              <a:rPr lang="tr-TR" altLang="ja-JP" dirty="0" err="1"/>
              <a:t>just</a:t>
            </a:r>
            <a:r>
              <a:rPr lang="tr-TR" altLang="ja-JP" dirty="0"/>
              <a:t> </a:t>
            </a:r>
            <a:r>
              <a:rPr lang="tr-TR" altLang="ja-JP" dirty="0" err="1"/>
              <a:t>simply</a:t>
            </a:r>
            <a:r>
              <a:rPr lang="tr-TR" altLang="ja-JP" dirty="0"/>
              <a:t> </a:t>
            </a:r>
            <a:r>
              <a:rPr lang="tr-TR" altLang="ja-JP" dirty="0" err="1"/>
              <a:t>bought</a:t>
            </a:r>
            <a:r>
              <a:rPr lang="tr-TR" altLang="ja-JP" dirty="0"/>
              <a:t> </a:t>
            </a:r>
            <a:r>
              <a:rPr lang="tr-TR" altLang="ja-JP" dirty="0" err="1"/>
              <a:t>every</a:t>
            </a:r>
            <a:r>
              <a:rPr lang="tr-TR" altLang="ja-JP" dirty="0"/>
              <a:t> </a:t>
            </a:r>
            <a:r>
              <a:rPr lang="tr-TR" altLang="ja-JP" dirty="0" err="1"/>
              <a:t>diamond</a:t>
            </a:r>
            <a:r>
              <a:rPr lang="tr-TR" altLang="ja-JP" dirty="0"/>
              <a:t> mine.</a:t>
            </a:r>
          </a:p>
          <a:p>
            <a:endParaRPr lang="tr-TR" altLang="en-US" dirty="0"/>
          </a:p>
          <a:p>
            <a:r>
              <a:rPr lang="tr-TR" altLang="en-US" dirty="0" err="1"/>
              <a:t>Raising</a:t>
            </a:r>
            <a:r>
              <a:rPr lang="tr-TR" altLang="en-US" dirty="0"/>
              <a:t> </a:t>
            </a:r>
            <a:r>
              <a:rPr lang="tr-TR" altLang="en-US" dirty="0" err="1"/>
              <a:t>capital</a:t>
            </a:r>
            <a:r>
              <a:rPr lang="tr-TR" altLang="en-US" dirty="0"/>
              <a:t>:</a:t>
            </a:r>
          </a:p>
          <a:p>
            <a:r>
              <a:rPr lang="tr-TR" altLang="en-US" dirty="0" err="1"/>
              <a:t>Difficult</a:t>
            </a:r>
            <a:r>
              <a:rPr lang="tr-TR" altLang="en-US" dirty="0"/>
              <a:t> </a:t>
            </a:r>
            <a:r>
              <a:rPr lang="tr-TR" altLang="en-US" dirty="0" err="1"/>
              <a:t>to</a:t>
            </a:r>
            <a:r>
              <a:rPr lang="tr-TR" altLang="en-US" dirty="0"/>
              <a:t> </a:t>
            </a:r>
            <a:r>
              <a:rPr lang="tr-TR" altLang="en-US" dirty="0" err="1"/>
              <a:t>compete</a:t>
            </a:r>
            <a:r>
              <a:rPr lang="tr-TR" altLang="en-US" dirty="0"/>
              <a:t> </a:t>
            </a:r>
            <a:r>
              <a:rPr lang="tr-TR" altLang="en-US" dirty="0" err="1"/>
              <a:t>with</a:t>
            </a:r>
            <a:r>
              <a:rPr lang="tr-TR" altLang="en-US" dirty="0"/>
              <a:t> an </a:t>
            </a:r>
            <a:r>
              <a:rPr lang="tr-TR" altLang="en-US" dirty="0" err="1"/>
              <a:t>established</a:t>
            </a:r>
            <a:r>
              <a:rPr lang="tr-TR" altLang="en-US" dirty="0"/>
              <a:t> </a:t>
            </a:r>
            <a:r>
              <a:rPr lang="tr-TR" altLang="en-US" dirty="0" err="1"/>
              <a:t>monopoly</a:t>
            </a:r>
            <a:r>
              <a:rPr lang="tr-TR" altLang="en-US" dirty="0"/>
              <a:t> </a:t>
            </a:r>
            <a:r>
              <a:rPr lang="tr-TR" altLang="en-US" dirty="0" err="1"/>
              <a:t>that</a:t>
            </a:r>
            <a:r>
              <a:rPr lang="tr-TR" altLang="en-US" dirty="0"/>
              <a:t> </a:t>
            </a:r>
            <a:r>
              <a:rPr lang="tr-TR" altLang="en-US" dirty="0" err="1"/>
              <a:t>already</a:t>
            </a:r>
            <a:r>
              <a:rPr lang="tr-TR" altLang="en-US" dirty="0"/>
              <a:t> has a </a:t>
            </a:r>
            <a:r>
              <a:rPr lang="tr-TR" altLang="en-US" dirty="0" err="1"/>
              <a:t>huge</a:t>
            </a:r>
            <a:r>
              <a:rPr lang="tr-TR" altLang="en-US" dirty="0"/>
              <a:t> </a:t>
            </a:r>
            <a:r>
              <a:rPr lang="tr-TR" altLang="en-US" dirty="0" err="1"/>
              <a:t>amount</a:t>
            </a:r>
            <a:r>
              <a:rPr lang="tr-TR" altLang="en-US" dirty="0"/>
              <a:t> of </a:t>
            </a:r>
            <a:r>
              <a:rPr lang="tr-TR" altLang="en-US" dirty="0" err="1"/>
              <a:t>capital</a:t>
            </a:r>
            <a:r>
              <a:rPr lang="tr-TR" altLang="en-US" dirty="0"/>
              <a:t> </a:t>
            </a:r>
            <a:r>
              <a:rPr lang="tr-TR" altLang="en-US" dirty="0" err="1"/>
              <a:t>and</a:t>
            </a:r>
            <a:r>
              <a:rPr lang="tr-TR" altLang="en-US" dirty="0"/>
              <a:t> </a:t>
            </a:r>
            <a:r>
              <a:rPr lang="tr-TR" altLang="en-US" dirty="0" err="1"/>
              <a:t>equipment</a:t>
            </a:r>
            <a:r>
              <a:rPr lang="tr-TR" altLang="en-US" dirty="0"/>
              <a:t>.  A </a:t>
            </a:r>
            <a:r>
              <a:rPr lang="tr-TR" altLang="en-US" dirty="0" err="1"/>
              <a:t>lender</a:t>
            </a:r>
            <a:r>
              <a:rPr lang="tr-TR" altLang="en-US" dirty="0"/>
              <a:t> </a:t>
            </a:r>
            <a:r>
              <a:rPr lang="tr-TR" altLang="en-US" dirty="0" err="1"/>
              <a:t>may</a:t>
            </a:r>
            <a:r>
              <a:rPr lang="tr-TR" altLang="en-US" dirty="0"/>
              <a:t> not </a:t>
            </a:r>
            <a:r>
              <a:rPr lang="tr-TR" altLang="en-US" dirty="0" err="1"/>
              <a:t>want</a:t>
            </a:r>
            <a:r>
              <a:rPr lang="tr-TR" altLang="en-US" dirty="0"/>
              <a:t> </a:t>
            </a:r>
            <a:r>
              <a:rPr lang="tr-TR" altLang="en-US" dirty="0" err="1"/>
              <a:t>to</a:t>
            </a:r>
            <a:r>
              <a:rPr lang="tr-TR" altLang="en-US" dirty="0"/>
              <a:t> </a:t>
            </a:r>
            <a:r>
              <a:rPr lang="tr-TR" altLang="en-US" dirty="0" err="1"/>
              <a:t>loan</a:t>
            </a:r>
            <a:r>
              <a:rPr lang="tr-TR" altLang="en-US" dirty="0"/>
              <a:t> </a:t>
            </a:r>
            <a:r>
              <a:rPr lang="tr-TR" altLang="en-US" dirty="0" err="1"/>
              <a:t>you</a:t>
            </a:r>
            <a:r>
              <a:rPr lang="tr-TR" altLang="en-US" dirty="0"/>
              <a:t> $10 </a:t>
            </a:r>
            <a:r>
              <a:rPr lang="tr-TR" altLang="en-US" dirty="0" err="1"/>
              <a:t>million</a:t>
            </a:r>
            <a:r>
              <a:rPr lang="tr-TR" altLang="en-US" dirty="0"/>
              <a:t> </a:t>
            </a:r>
            <a:r>
              <a:rPr lang="tr-TR" altLang="en-US" dirty="0" err="1"/>
              <a:t>to</a:t>
            </a:r>
            <a:r>
              <a:rPr lang="tr-TR" altLang="en-US" dirty="0"/>
              <a:t> </a:t>
            </a:r>
            <a:r>
              <a:rPr lang="tr-TR" altLang="en-US" dirty="0" err="1"/>
              <a:t>try</a:t>
            </a:r>
            <a:r>
              <a:rPr lang="tr-TR" altLang="en-US" dirty="0"/>
              <a:t> </a:t>
            </a:r>
            <a:r>
              <a:rPr lang="tr-TR" altLang="en-US" dirty="0" err="1"/>
              <a:t>and</a:t>
            </a:r>
            <a:r>
              <a:rPr lang="tr-TR" altLang="en-US" dirty="0"/>
              <a:t> start a </a:t>
            </a:r>
            <a:r>
              <a:rPr lang="tr-TR" altLang="en-US" dirty="0" err="1"/>
              <a:t>business</a:t>
            </a:r>
            <a:r>
              <a:rPr lang="tr-TR" altLang="en-US" dirty="0"/>
              <a:t>.  </a:t>
            </a:r>
            <a:r>
              <a:rPr lang="tr-TR" altLang="en-US" dirty="0" err="1"/>
              <a:t>That</a:t>
            </a:r>
            <a:r>
              <a:rPr lang="tr-TR" altLang="ja-JP" dirty="0" err="1"/>
              <a:t>'s</a:t>
            </a:r>
            <a:r>
              <a:rPr lang="tr-TR" altLang="ja-JP" dirty="0"/>
              <a:t> a </a:t>
            </a:r>
            <a:r>
              <a:rPr lang="tr-TR" altLang="ja-JP" dirty="0" err="1"/>
              <a:t>big</a:t>
            </a:r>
            <a:r>
              <a:rPr lang="tr-TR" altLang="ja-JP" dirty="0"/>
              <a:t> </a:t>
            </a:r>
            <a:r>
              <a:rPr lang="tr-TR" altLang="ja-JP" dirty="0" err="1"/>
              <a:t>loan</a:t>
            </a:r>
            <a:r>
              <a:rPr lang="tr-TR" altLang="ja-JP" dirty="0"/>
              <a:t>!</a:t>
            </a:r>
            <a:endParaRPr lang="tr-TR" altLang="en-US" dirty="0"/>
          </a:p>
        </p:txBody>
      </p:sp>
    </p:spTree>
    <p:extLst>
      <p:ext uri="{BB962C8B-B14F-4D97-AF65-F5344CB8AC3E}">
        <p14:creationId xmlns:p14="http://schemas.microsoft.com/office/powerpoint/2010/main" val="4712179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17410"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tr-TR" altLang="en-US" dirty="0" err="1"/>
              <a:t>Economies</a:t>
            </a:r>
            <a:r>
              <a:rPr lang="tr-TR" altLang="en-US" dirty="0"/>
              <a:t> of </a:t>
            </a:r>
            <a:r>
              <a:rPr lang="tr-TR" altLang="en-US" dirty="0" err="1"/>
              <a:t>scale</a:t>
            </a:r>
            <a:endParaRPr lang="tr-TR" altLang="en-US" dirty="0"/>
          </a:p>
          <a:p>
            <a:r>
              <a:rPr lang="tr-TR" altLang="en-US" dirty="0" err="1"/>
              <a:t>Recall</a:t>
            </a:r>
            <a:r>
              <a:rPr lang="tr-TR" altLang="en-US" dirty="0"/>
              <a:t> </a:t>
            </a:r>
            <a:r>
              <a:rPr lang="tr-TR" altLang="en-US" dirty="0" err="1"/>
              <a:t>this</a:t>
            </a:r>
            <a:r>
              <a:rPr lang="tr-TR" altLang="en-US" dirty="0"/>
              <a:t> </a:t>
            </a:r>
            <a:r>
              <a:rPr lang="tr-TR" altLang="en-US" dirty="0" err="1"/>
              <a:t>definition</a:t>
            </a:r>
            <a:r>
              <a:rPr lang="tr-TR" altLang="en-US" dirty="0"/>
              <a:t> </a:t>
            </a:r>
            <a:r>
              <a:rPr lang="tr-TR" altLang="en-US" dirty="0" err="1"/>
              <a:t>from</a:t>
            </a:r>
            <a:r>
              <a:rPr lang="tr-TR" altLang="en-US" dirty="0"/>
              <a:t> </a:t>
            </a:r>
            <a:r>
              <a:rPr lang="tr-TR" altLang="en-US" dirty="0" err="1"/>
              <a:t>Chapter</a:t>
            </a:r>
            <a:r>
              <a:rPr lang="tr-TR" altLang="en-US" dirty="0"/>
              <a:t> 8.  </a:t>
            </a:r>
            <a:r>
              <a:rPr lang="tr-TR" altLang="en-US" dirty="0" err="1"/>
              <a:t>Average</a:t>
            </a:r>
            <a:r>
              <a:rPr lang="tr-TR" altLang="en-US" dirty="0"/>
              <a:t> </a:t>
            </a:r>
            <a:r>
              <a:rPr lang="tr-TR" altLang="en-US" dirty="0" err="1"/>
              <a:t>costs</a:t>
            </a:r>
            <a:r>
              <a:rPr lang="tr-TR" altLang="en-US" dirty="0"/>
              <a:t> </a:t>
            </a:r>
            <a:r>
              <a:rPr lang="tr-TR" altLang="en-US" dirty="0" err="1"/>
              <a:t>fall</a:t>
            </a:r>
            <a:r>
              <a:rPr lang="tr-TR" altLang="en-US" dirty="0"/>
              <a:t> as </a:t>
            </a:r>
            <a:r>
              <a:rPr lang="tr-TR" altLang="en-US" dirty="0" err="1"/>
              <a:t>output</a:t>
            </a:r>
            <a:r>
              <a:rPr lang="tr-TR" altLang="en-US" dirty="0"/>
              <a:t> </a:t>
            </a:r>
            <a:r>
              <a:rPr lang="tr-TR" altLang="en-US" dirty="0" err="1"/>
              <a:t>increases</a:t>
            </a:r>
            <a:r>
              <a:rPr lang="tr-TR" altLang="en-US" dirty="0"/>
              <a:t>.  </a:t>
            </a:r>
            <a:r>
              <a:rPr lang="tr-TR" altLang="en-US" dirty="0" err="1"/>
              <a:t>Which</a:t>
            </a:r>
            <a:r>
              <a:rPr lang="tr-TR" altLang="en-US" dirty="0"/>
              <a:t> do </a:t>
            </a:r>
            <a:r>
              <a:rPr lang="tr-TR" altLang="en-US" dirty="0" err="1"/>
              <a:t>you</a:t>
            </a:r>
            <a:r>
              <a:rPr lang="tr-TR" altLang="en-US" dirty="0"/>
              <a:t> </a:t>
            </a:r>
            <a:r>
              <a:rPr lang="tr-TR" altLang="en-US" dirty="0" err="1"/>
              <a:t>think</a:t>
            </a:r>
            <a:r>
              <a:rPr lang="tr-TR" altLang="en-US" dirty="0"/>
              <a:t> can be done at an OVERALL </a:t>
            </a:r>
            <a:r>
              <a:rPr lang="tr-TR" altLang="en-US" dirty="0" err="1"/>
              <a:t>lower</a:t>
            </a:r>
            <a:r>
              <a:rPr lang="tr-TR" altLang="en-US" dirty="0"/>
              <a:t> </a:t>
            </a:r>
            <a:r>
              <a:rPr lang="tr-TR" altLang="en-US" dirty="0" err="1"/>
              <a:t>cost</a:t>
            </a:r>
            <a:r>
              <a:rPr lang="tr-TR" altLang="en-US" dirty="0"/>
              <a:t>?  </a:t>
            </a:r>
            <a:r>
              <a:rPr lang="tr-TR" altLang="en-US" dirty="0" err="1"/>
              <a:t>One</a:t>
            </a:r>
            <a:r>
              <a:rPr lang="tr-TR" altLang="en-US" dirty="0"/>
              <a:t> </a:t>
            </a:r>
            <a:r>
              <a:rPr lang="tr-TR" altLang="en-US" dirty="0" err="1"/>
              <a:t>hundred</a:t>
            </a:r>
            <a:r>
              <a:rPr lang="tr-TR" altLang="en-US" dirty="0"/>
              <a:t> car </a:t>
            </a:r>
            <a:r>
              <a:rPr lang="tr-TR" altLang="en-US" dirty="0" err="1"/>
              <a:t>producers</a:t>
            </a:r>
            <a:r>
              <a:rPr lang="tr-TR" altLang="en-US" dirty="0"/>
              <a:t> </a:t>
            </a:r>
            <a:r>
              <a:rPr lang="tr-TR" altLang="en-US" dirty="0" err="1"/>
              <a:t>making</a:t>
            </a:r>
            <a:r>
              <a:rPr lang="tr-TR" altLang="en-US" dirty="0"/>
              <a:t> 10 </a:t>
            </a:r>
            <a:r>
              <a:rPr lang="tr-TR" altLang="en-US" dirty="0" err="1"/>
              <a:t>cars</a:t>
            </a:r>
            <a:r>
              <a:rPr lang="tr-TR" altLang="en-US" dirty="0"/>
              <a:t> </a:t>
            </a:r>
            <a:r>
              <a:rPr lang="tr-TR" altLang="en-US" dirty="0" err="1"/>
              <a:t>each</a:t>
            </a:r>
            <a:r>
              <a:rPr lang="tr-TR" altLang="en-US" dirty="0"/>
              <a:t> </a:t>
            </a:r>
            <a:r>
              <a:rPr lang="tr-TR" altLang="en-US" dirty="0" err="1"/>
              <a:t>or</a:t>
            </a:r>
            <a:r>
              <a:rPr lang="tr-TR" altLang="en-US" dirty="0"/>
              <a:t> </a:t>
            </a:r>
            <a:r>
              <a:rPr lang="tr-TR" altLang="en-US" dirty="0" err="1"/>
              <a:t>two</a:t>
            </a:r>
            <a:r>
              <a:rPr lang="tr-TR" altLang="en-US" dirty="0"/>
              <a:t> car </a:t>
            </a:r>
            <a:r>
              <a:rPr lang="tr-TR" altLang="en-US" dirty="0" err="1"/>
              <a:t>producers</a:t>
            </a:r>
            <a:r>
              <a:rPr lang="tr-TR" altLang="en-US" dirty="0"/>
              <a:t> </a:t>
            </a:r>
            <a:r>
              <a:rPr lang="tr-TR" altLang="en-US" dirty="0" err="1"/>
              <a:t>making</a:t>
            </a:r>
            <a:r>
              <a:rPr lang="tr-TR" altLang="en-US" dirty="0"/>
              <a:t> 500 </a:t>
            </a:r>
            <a:r>
              <a:rPr lang="tr-TR" altLang="en-US" dirty="0" err="1"/>
              <a:t>cars</a:t>
            </a:r>
            <a:r>
              <a:rPr lang="tr-TR" altLang="en-US" dirty="0"/>
              <a:t> </a:t>
            </a:r>
            <a:r>
              <a:rPr lang="tr-TR" altLang="en-US" dirty="0" err="1"/>
              <a:t>each</a:t>
            </a:r>
            <a:r>
              <a:rPr lang="tr-TR" altLang="en-US" dirty="0"/>
              <a:t>?  A total of 1,000 </a:t>
            </a:r>
            <a:r>
              <a:rPr lang="tr-TR" altLang="en-US" dirty="0" err="1"/>
              <a:t>cars</a:t>
            </a:r>
            <a:r>
              <a:rPr lang="tr-TR" altLang="en-US" dirty="0"/>
              <a:t> is </a:t>
            </a:r>
            <a:r>
              <a:rPr lang="tr-TR" altLang="en-US" dirty="0" err="1"/>
              <a:t>made</a:t>
            </a:r>
            <a:r>
              <a:rPr lang="tr-TR" altLang="en-US" dirty="0"/>
              <a:t> in </a:t>
            </a:r>
            <a:r>
              <a:rPr lang="tr-TR" altLang="en-US" dirty="0" err="1"/>
              <a:t>each</a:t>
            </a:r>
            <a:r>
              <a:rPr lang="tr-TR" altLang="en-US" dirty="0"/>
              <a:t> </a:t>
            </a:r>
            <a:r>
              <a:rPr lang="tr-TR" altLang="en-US" dirty="0" err="1"/>
              <a:t>case</a:t>
            </a:r>
            <a:r>
              <a:rPr lang="tr-TR" altLang="en-US" dirty="0"/>
              <a:t>, but </a:t>
            </a:r>
            <a:r>
              <a:rPr lang="tr-TR" altLang="en-US" dirty="0" err="1"/>
              <a:t>due</a:t>
            </a:r>
            <a:r>
              <a:rPr lang="tr-TR" altLang="en-US" dirty="0"/>
              <a:t> </a:t>
            </a:r>
            <a:r>
              <a:rPr lang="tr-TR" altLang="en-US" dirty="0" err="1"/>
              <a:t>to</a:t>
            </a:r>
            <a:r>
              <a:rPr lang="tr-TR" altLang="en-US" dirty="0"/>
              <a:t> </a:t>
            </a:r>
            <a:r>
              <a:rPr lang="tr-TR" altLang="en-US" dirty="0" err="1"/>
              <a:t>the</a:t>
            </a:r>
            <a:r>
              <a:rPr lang="tr-TR" altLang="en-US" dirty="0"/>
              <a:t> </a:t>
            </a:r>
            <a:r>
              <a:rPr lang="tr-TR" altLang="en-US" dirty="0" err="1"/>
              <a:t>nature</a:t>
            </a:r>
            <a:r>
              <a:rPr lang="tr-TR" altLang="en-US" dirty="0"/>
              <a:t> of </a:t>
            </a:r>
            <a:r>
              <a:rPr lang="tr-TR" altLang="en-US" dirty="0" err="1"/>
              <a:t>the</a:t>
            </a:r>
            <a:r>
              <a:rPr lang="tr-TR" altLang="en-US" dirty="0"/>
              <a:t> </a:t>
            </a:r>
            <a:r>
              <a:rPr lang="tr-TR" altLang="en-US" dirty="0" err="1"/>
              <a:t>cost</a:t>
            </a:r>
            <a:r>
              <a:rPr lang="tr-TR" altLang="en-US" dirty="0"/>
              <a:t> </a:t>
            </a:r>
            <a:r>
              <a:rPr lang="tr-TR" altLang="en-US" dirty="0" err="1"/>
              <a:t>structure</a:t>
            </a:r>
            <a:r>
              <a:rPr lang="tr-TR" altLang="en-US" dirty="0"/>
              <a:t> of car </a:t>
            </a:r>
            <a:r>
              <a:rPr lang="tr-TR" altLang="en-US" dirty="0" err="1"/>
              <a:t>production</a:t>
            </a:r>
            <a:r>
              <a:rPr lang="tr-TR" altLang="en-US" dirty="0"/>
              <a:t> </a:t>
            </a:r>
            <a:r>
              <a:rPr lang="tr-TR" altLang="en-US" dirty="0" err="1"/>
              <a:t>which</a:t>
            </a:r>
            <a:r>
              <a:rPr lang="tr-TR" altLang="en-US" dirty="0"/>
              <a:t> </a:t>
            </a:r>
            <a:r>
              <a:rPr lang="tr-TR" altLang="en-US" dirty="0" err="1"/>
              <a:t>exhibits</a:t>
            </a:r>
            <a:r>
              <a:rPr lang="tr-TR" altLang="en-US" dirty="0"/>
              <a:t> </a:t>
            </a:r>
            <a:r>
              <a:rPr lang="tr-TR" altLang="en-US" dirty="0" err="1"/>
              <a:t>economies</a:t>
            </a:r>
            <a:r>
              <a:rPr lang="tr-TR" altLang="en-US" dirty="0"/>
              <a:t> of </a:t>
            </a:r>
            <a:r>
              <a:rPr lang="tr-TR" altLang="en-US" dirty="0" err="1"/>
              <a:t>scale</a:t>
            </a:r>
            <a:r>
              <a:rPr lang="tr-TR" altLang="en-US" dirty="0"/>
              <a:t>, </a:t>
            </a:r>
            <a:r>
              <a:rPr lang="tr-TR" altLang="en-US" dirty="0" err="1"/>
              <a:t>average</a:t>
            </a:r>
            <a:r>
              <a:rPr lang="tr-TR" altLang="en-US" dirty="0"/>
              <a:t> </a:t>
            </a:r>
            <a:r>
              <a:rPr lang="tr-TR" altLang="en-US" dirty="0" err="1"/>
              <a:t>costs</a:t>
            </a:r>
            <a:r>
              <a:rPr lang="tr-TR" altLang="en-US" dirty="0"/>
              <a:t> </a:t>
            </a:r>
            <a:r>
              <a:rPr lang="tr-TR" altLang="en-US" dirty="0" err="1"/>
              <a:t>fall</a:t>
            </a:r>
            <a:r>
              <a:rPr lang="tr-TR" altLang="en-US" dirty="0"/>
              <a:t> </a:t>
            </a:r>
            <a:r>
              <a:rPr lang="tr-TR" altLang="en-US" dirty="0" err="1"/>
              <a:t>with</a:t>
            </a:r>
            <a:r>
              <a:rPr lang="tr-TR" altLang="en-US" dirty="0"/>
              <a:t> </a:t>
            </a:r>
            <a:r>
              <a:rPr lang="tr-TR" altLang="en-US" dirty="0" err="1"/>
              <a:t>output</a:t>
            </a:r>
            <a:r>
              <a:rPr lang="tr-TR" altLang="en-US" dirty="0"/>
              <a:t> </a:t>
            </a:r>
            <a:r>
              <a:rPr lang="tr-TR" altLang="en-US" dirty="0" err="1"/>
              <a:t>increases</a:t>
            </a:r>
            <a:r>
              <a:rPr lang="tr-TR" altLang="en-US" dirty="0"/>
              <a:t> </a:t>
            </a:r>
            <a:r>
              <a:rPr lang="tr-TR" altLang="en-US" dirty="0" err="1"/>
              <a:t>and</a:t>
            </a:r>
            <a:r>
              <a:rPr lang="tr-TR" altLang="en-US" dirty="0"/>
              <a:t> </a:t>
            </a:r>
            <a:r>
              <a:rPr lang="tr-TR" altLang="en-US" dirty="0" err="1"/>
              <a:t>two</a:t>
            </a:r>
            <a:r>
              <a:rPr lang="tr-TR" altLang="en-US" dirty="0"/>
              <a:t> </a:t>
            </a:r>
            <a:r>
              <a:rPr lang="tr-TR" altLang="en-US" dirty="0" err="1"/>
              <a:t>firms</a:t>
            </a:r>
            <a:r>
              <a:rPr lang="tr-TR" altLang="en-US" dirty="0"/>
              <a:t> </a:t>
            </a:r>
            <a:r>
              <a:rPr lang="tr-TR" altLang="en-US" dirty="0" err="1"/>
              <a:t>producing</a:t>
            </a:r>
            <a:r>
              <a:rPr lang="tr-TR" altLang="en-US" dirty="0"/>
              <a:t> </a:t>
            </a:r>
            <a:r>
              <a:rPr lang="tr-TR" altLang="en-US" dirty="0" err="1"/>
              <a:t>more</a:t>
            </a:r>
            <a:r>
              <a:rPr lang="tr-TR" altLang="en-US" dirty="0"/>
              <a:t> </a:t>
            </a:r>
            <a:r>
              <a:rPr lang="tr-TR" altLang="en-US" dirty="0" err="1"/>
              <a:t>cars</a:t>
            </a:r>
            <a:r>
              <a:rPr lang="tr-TR" altLang="en-US" dirty="0"/>
              <a:t> </a:t>
            </a:r>
            <a:r>
              <a:rPr lang="tr-TR" altLang="en-US" dirty="0" err="1"/>
              <a:t>will</a:t>
            </a:r>
            <a:r>
              <a:rPr lang="tr-TR" altLang="en-US" dirty="0"/>
              <a:t> </a:t>
            </a:r>
            <a:r>
              <a:rPr lang="tr-TR" altLang="en-US" dirty="0" err="1"/>
              <a:t>have</a:t>
            </a:r>
            <a:r>
              <a:rPr lang="tr-TR" altLang="en-US" dirty="0"/>
              <a:t> </a:t>
            </a:r>
            <a:r>
              <a:rPr lang="tr-TR" altLang="en-US" dirty="0" err="1"/>
              <a:t>overall</a:t>
            </a:r>
            <a:r>
              <a:rPr lang="tr-TR" altLang="en-US" dirty="0"/>
              <a:t> </a:t>
            </a:r>
            <a:r>
              <a:rPr lang="tr-TR" altLang="en-US" dirty="0" err="1"/>
              <a:t>lower</a:t>
            </a:r>
            <a:r>
              <a:rPr lang="tr-TR" altLang="en-US" dirty="0"/>
              <a:t> </a:t>
            </a:r>
            <a:r>
              <a:rPr lang="tr-TR" altLang="en-US" dirty="0" err="1"/>
              <a:t>costs</a:t>
            </a:r>
            <a:r>
              <a:rPr lang="tr-TR" altLang="en-US" dirty="0"/>
              <a:t>.</a:t>
            </a:r>
          </a:p>
          <a:p>
            <a:endParaRPr lang="tr-TR" altLang="en-US" dirty="0"/>
          </a:p>
          <a:p>
            <a:r>
              <a:rPr lang="tr-TR" altLang="en-US" dirty="0"/>
              <a:t>Natural </a:t>
            </a:r>
            <a:r>
              <a:rPr lang="tr-TR" altLang="en-US" dirty="0" err="1"/>
              <a:t>monopoly</a:t>
            </a:r>
            <a:endParaRPr lang="tr-TR" altLang="en-US" dirty="0"/>
          </a:p>
          <a:p>
            <a:r>
              <a:rPr lang="tr-TR" altLang="en-US" dirty="0" err="1"/>
              <a:t>It</a:t>
            </a:r>
            <a:r>
              <a:rPr lang="tr-TR" altLang="ja-JP" dirty="0" err="1"/>
              <a:t>'s</a:t>
            </a:r>
            <a:r>
              <a:rPr lang="tr-TR" altLang="ja-JP" dirty="0"/>
              <a:t> </a:t>
            </a:r>
            <a:r>
              <a:rPr lang="tr-TR" altLang="ja-JP" dirty="0" err="1"/>
              <a:t>just</a:t>
            </a:r>
            <a:r>
              <a:rPr lang="tr-TR" altLang="ja-JP" dirty="0"/>
              <a:t> “</a:t>
            </a:r>
            <a:r>
              <a:rPr lang="tr-TR" altLang="ja-JP" dirty="0" err="1"/>
              <a:t>natural</a:t>
            </a:r>
            <a:r>
              <a:rPr lang="tr-TR" altLang="ja-JP" dirty="0"/>
              <a:t>” </a:t>
            </a:r>
            <a:r>
              <a:rPr lang="tr-TR" altLang="ja-JP" dirty="0" err="1"/>
              <a:t>to</a:t>
            </a:r>
            <a:r>
              <a:rPr lang="tr-TR" altLang="ja-JP" dirty="0"/>
              <a:t> </a:t>
            </a:r>
            <a:r>
              <a:rPr lang="tr-TR" altLang="ja-JP" dirty="0" err="1"/>
              <a:t>have</a:t>
            </a:r>
            <a:r>
              <a:rPr lang="tr-TR" altLang="ja-JP" dirty="0"/>
              <a:t> a </a:t>
            </a:r>
            <a:r>
              <a:rPr lang="tr-TR" altLang="ja-JP" dirty="0" err="1"/>
              <a:t>monopoly</a:t>
            </a:r>
            <a:r>
              <a:rPr lang="tr-TR" altLang="ja-JP" dirty="0"/>
              <a:t> since it </a:t>
            </a:r>
            <a:r>
              <a:rPr lang="tr-TR" altLang="ja-JP" dirty="0" err="1"/>
              <a:t>provides</a:t>
            </a:r>
            <a:r>
              <a:rPr lang="tr-TR" altLang="ja-JP" dirty="0"/>
              <a:t> </a:t>
            </a:r>
            <a:r>
              <a:rPr lang="tr-TR" altLang="ja-JP" dirty="0" err="1"/>
              <a:t>the</a:t>
            </a:r>
            <a:r>
              <a:rPr lang="tr-TR" altLang="ja-JP" dirty="0"/>
              <a:t> </a:t>
            </a:r>
            <a:r>
              <a:rPr lang="tr-TR" altLang="ja-JP" dirty="0" err="1"/>
              <a:t>lowest</a:t>
            </a:r>
            <a:r>
              <a:rPr lang="tr-TR" altLang="ja-JP" dirty="0"/>
              <a:t> (</a:t>
            </a:r>
            <a:r>
              <a:rPr lang="tr-TR" altLang="ja-JP" dirty="0" err="1"/>
              <a:t>most</a:t>
            </a:r>
            <a:r>
              <a:rPr lang="tr-TR" altLang="ja-JP" dirty="0"/>
              <a:t> </a:t>
            </a:r>
            <a:r>
              <a:rPr lang="tr-TR" altLang="ja-JP" dirty="0" err="1"/>
              <a:t>efficient</a:t>
            </a:r>
            <a:r>
              <a:rPr lang="tr-TR" altLang="ja-JP" dirty="0"/>
              <a:t>) </a:t>
            </a:r>
            <a:r>
              <a:rPr lang="tr-TR" altLang="ja-JP" dirty="0" err="1"/>
              <a:t>costs</a:t>
            </a:r>
            <a:r>
              <a:rPr lang="tr-TR" altLang="ja-JP" dirty="0"/>
              <a:t>.  </a:t>
            </a:r>
            <a:r>
              <a:rPr lang="tr-TR" altLang="ja-JP" dirty="0" err="1"/>
              <a:t>Realize</a:t>
            </a:r>
            <a:r>
              <a:rPr lang="tr-TR" altLang="ja-JP" dirty="0"/>
              <a:t> </a:t>
            </a:r>
            <a:r>
              <a:rPr lang="tr-TR" altLang="ja-JP" dirty="0" err="1"/>
              <a:t>however</a:t>
            </a:r>
            <a:r>
              <a:rPr lang="tr-TR" altLang="ja-JP" dirty="0"/>
              <a:t>, </a:t>
            </a:r>
            <a:r>
              <a:rPr lang="tr-TR" altLang="ja-JP" dirty="0" err="1"/>
              <a:t>that</a:t>
            </a:r>
            <a:r>
              <a:rPr lang="tr-TR" altLang="ja-JP" dirty="0"/>
              <a:t> a </a:t>
            </a:r>
            <a:r>
              <a:rPr lang="tr-TR" altLang="ja-JP" dirty="0" err="1"/>
              <a:t>monopoly</a:t>
            </a:r>
            <a:r>
              <a:rPr lang="tr-TR" altLang="ja-JP" dirty="0"/>
              <a:t> (</a:t>
            </a:r>
            <a:r>
              <a:rPr lang="tr-TR" altLang="ja-JP" dirty="0" err="1"/>
              <a:t>natural</a:t>
            </a:r>
            <a:r>
              <a:rPr lang="tr-TR" altLang="ja-JP" dirty="0"/>
              <a:t> </a:t>
            </a:r>
            <a:r>
              <a:rPr lang="tr-TR" altLang="ja-JP" dirty="0" err="1"/>
              <a:t>or</a:t>
            </a:r>
            <a:r>
              <a:rPr lang="tr-TR" altLang="ja-JP" dirty="0"/>
              <a:t> not) </a:t>
            </a:r>
            <a:r>
              <a:rPr lang="tr-TR" altLang="ja-JP" dirty="0" err="1"/>
              <a:t>will</a:t>
            </a:r>
            <a:r>
              <a:rPr lang="tr-TR" altLang="ja-JP" dirty="0"/>
              <a:t> </a:t>
            </a:r>
            <a:r>
              <a:rPr lang="tr-TR" altLang="ja-JP" dirty="0" err="1"/>
              <a:t>enjoy</a:t>
            </a:r>
            <a:r>
              <a:rPr lang="tr-TR" altLang="ja-JP" dirty="0"/>
              <a:t> </a:t>
            </a:r>
            <a:r>
              <a:rPr lang="tr-TR" altLang="ja-JP" dirty="0" err="1"/>
              <a:t>significant</a:t>
            </a:r>
            <a:r>
              <a:rPr lang="tr-TR" altLang="ja-JP" dirty="0"/>
              <a:t> market </a:t>
            </a:r>
            <a:r>
              <a:rPr lang="tr-TR" altLang="ja-JP" dirty="0" err="1"/>
              <a:t>power</a:t>
            </a:r>
            <a:r>
              <a:rPr lang="tr-TR" altLang="ja-JP" dirty="0"/>
              <a:t> </a:t>
            </a:r>
            <a:r>
              <a:rPr lang="tr-TR" altLang="ja-JP" dirty="0" err="1"/>
              <a:t>and</a:t>
            </a:r>
            <a:r>
              <a:rPr lang="tr-TR" altLang="ja-JP" dirty="0"/>
              <a:t> </a:t>
            </a:r>
            <a:r>
              <a:rPr lang="tr-TR" altLang="ja-JP" dirty="0" err="1"/>
              <a:t>may</a:t>
            </a:r>
            <a:r>
              <a:rPr lang="tr-TR" altLang="ja-JP" dirty="0"/>
              <a:t> not </a:t>
            </a:r>
            <a:r>
              <a:rPr lang="tr-TR" altLang="ja-JP" dirty="0" err="1"/>
              <a:t>pass</a:t>
            </a:r>
            <a:r>
              <a:rPr lang="tr-TR" altLang="ja-JP" dirty="0"/>
              <a:t> </a:t>
            </a:r>
            <a:r>
              <a:rPr lang="tr-TR" altLang="ja-JP" dirty="0" err="1"/>
              <a:t>cost</a:t>
            </a:r>
            <a:r>
              <a:rPr lang="tr-TR" altLang="ja-JP" dirty="0"/>
              <a:t> </a:t>
            </a:r>
            <a:r>
              <a:rPr lang="tr-TR" altLang="ja-JP" dirty="0" err="1"/>
              <a:t>savings</a:t>
            </a:r>
            <a:r>
              <a:rPr lang="tr-TR" altLang="ja-JP" dirty="0"/>
              <a:t> </a:t>
            </a:r>
            <a:r>
              <a:rPr lang="tr-TR" altLang="ja-JP" dirty="0" err="1"/>
              <a:t>to</a:t>
            </a:r>
            <a:r>
              <a:rPr lang="tr-TR" altLang="ja-JP" dirty="0"/>
              <a:t> </a:t>
            </a:r>
            <a:r>
              <a:rPr lang="tr-TR" altLang="ja-JP" dirty="0" err="1"/>
              <a:t>consumers</a:t>
            </a:r>
            <a:r>
              <a:rPr lang="tr-TR" altLang="ja-JP" dirty="0"/>
              <a:t> in </a:t>
            </a:r>
            <a:r>
              <a:rPr lang="tr-TR" altLang="ja-JP" dirty="0" err="1"/>
              <a:t>the</a:t>
            </a:r>
            <a:r>
              <a:rPr lang="tr-TR" altLang="ja-JP" dirty="0"/>
              <a:t> form of </a:t>
            </a:r>
            <a:r>
              <a:rPr lang="tr-TR" altLang="ja-JP" dirty="0" err="1"/>
              <a:t>lower</a:t>
            </a:r>
            <a:r>
              <a:rPr lang="tr-TR" altLang="ja-JP" dirty="0"/>
              <a:t> </a:t>
            </a:r>
            <a:r>
              <a:rPr lang="tr-TR" altLang="ja-JP" dirty="0" err="1"/>
              <a:t>prices</a:t>
            </a:r>
            <a:r>
              <a:rPr lang="tr-TR" altLang="ja-JP" dirty="0"/>
              <a:t>.  Natural </a:t>
            </a:r>
            <a:r>
              <a:rPr lang="tr-TR" altLang="ja-JP" dirty="0" err="1"/>
              <a:t>monopolies</a:t>
            </a:r>
            <a:r>
              <a:rPr lang="tr-TR" altLang="ja-JP" dirty="0"/>
              <a:t> (</a:t>
            </a:r>
            <a:r>
              <a:rPr lang="tr-TR" altLang="ja-JP" dirty="0" err="1"/>
              <a:t>such</a:t>
            </a:r>
            <a:r>
              <a:rPr lang="tr-TR" altLang="ja-JP" dirty="0"/>
              <a:t> as </a:t>
            </a:r>
            <a:r>
              <a:rPr lang="tr-TR" altLang="ja-JP" dirty="0" err="1"/>
              <a:t>electric</a:t>
            </a:r>
            <a:r>
              <a:rPr lang="tr-TR" altLang="ja-JP" dirty="0"/>
              <a:t> </a:t>
            </a:r>
            <a:r>
              <a:rPr lang="tr-TR" altLang="ja-JP" dirty="0" err="1"/>
              <a:t>companies</a:t>
            </a:r>
            <a:r>
              <a:rPr lang="tr-TR" altLang="ja-JP" dirty="0"/>
              <a:t>) </a:t>
            </a:r>
            <a:r>
              <a:rPr lang="tr-TR" altLang="ja-JP" dirty="0" err="1"/>
              <a:t>are</a:t>
            </a:r>
            <a:r>
              <a:rPr lang="tr-TR" altLang="ja-JP" dirty="0"/>
              <a:t> </a:t>
            </a:r>
            <a:r>
              <a:rPr lang="tr-TR" altLang="ja-JP" dirty="0" err="1"/>
              <a:t>often</a:t>
            </a:r>
            <a:r>
              <a:rPr lang="tr-TR" altLang="ja-JP" dirty="0"/>
              <a:t> </a:t>
            </a:r>
            <a:r>
              <a:rPr lang="tr-TR" altLang="ja-JP" dirty="0" err="1"/>
              <a:t>regulated</a:t>
            </a:r>
            <a:r>
              <a:rPr lang="tr-TR" altLang="ja-JP" dirty="0"/>
              <a:t> </a:t>
            </a:r>
            <a:r>
              <a:rPr lang="tr-TR" altLang="ja-JP" dirty="0" err="1"/>
              <a:t>by</a:t>
            </a:r>
            <a:r>
              <a:rPr lang="tr-TR" altLang="ja-JP" dirty="0"/>
              <a:t> </a:t>
            </a:r>
            <a:r>
              <a:rPr lang="tr-TR" altLang="ja-JP" dirty="0" err="1"/>
              <a:t>the</a:t>
            </a:r>
            <a:r>
              <a:rPr lang="tr-TR" altLang="ja-JP" dirty="0"/>
              <a:t> </a:t>
            </a:r>
            <a:r>
              <a:rPr lang="tr-TR" altLang="ja-JP" dirty="0" err="1"/>
              <a:t>government</a:t>
            </a:r>
            <a:r>
              <a:rPr lang="tr-TR" altLang="ja-JP" dirty="0"/>
              <a:t> </a:t>
            </a:r>
            <a:r>
              <a:rPr lang="tr-TR" altLang="ja-JP" dirty="0" err="1"/>
              <a:t>to</a:t>
            </a:r>
            <a:r>
              <a:rPr lang="tr-TR" altLang="ja-JP" dirty="0"/>
              <a:t> </a:t>
            </a:r>
            <a:r>
              <a:rPr lang="tr-TR" altLang="ja-JP" dirty="0" err="1"/>
              <a:t>prevent</a:t>
            </a:r>
            <a:r>
              <a:rPr lang="tr-TR" altLang="ja-JP" dirty="0"/>
              <a:t> </a:t>
            </a:r>
            <a:r>
              <a:rPr lang="tr-TR" altLang="ja-JP" dirty="0" err="1"/>
              <a:t>abuse</a:t>
            </a:r>
            <a:r>
              <a:rPr lang="tr-TR" altLang="ja-JP" dirty="0"/>
              <a:t> of market </a:t>
            </a:r>
            <a:r>
              <a:rPr lang="tr-TR" altLang="ja-JP" dirty="0" err="1"/>
              <a:t>power</a:t>
            </a:r>
            <a:r>
              <a:rPr lang="tr-TR" altLang="ja-JP" dirty="0"/>
              <a:t>.</a:t>
            </a:r>
            <a:endParaRPr lang="tr-TR" altLang="en-US" dirty="0"/>
          </a:p>
        </p:txBody>
      </p:sp>
    </p:spTree>
    <p:extLst>
      <p:ext uri="{BB962C8B-B14F-4D97-AF65-F5344CB8AC3E}">
        <p14:creationId xmlns:p14="http://schemas.microsoft.com/office/powerpoint/2010/main" val="31101262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19458"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tr-TR" altLang="en-US" sz="1000" dirty="0" err="1"/>
              <a:t>Licenses</a:t>
            </a:r>
            <a:br>
              <a:rPr lang="tr-TR" altLang="en-US" sz="1000" dirty="0"/>
            </a:br>
            <a:r>
              <a:rPr lang="tr-TR" altLang="en-US" sz="1000" dirty="0" err="1"/>
              <a:t>Often</a:t>
            </a:r>
            <a:r>
              <a:rPr lang="tr-TR" altLang="en-US" sz="1000" dirty="0"/>
              <a:t>, </a:t>
            </a:r>
            <a:r>
              <a:rPr lang="tr-TR" altLang="en-US" sz="1000" dirty="0" err="1"/>
              <a:t>you</a:t>
            </a:r>
            <a:r>
              <a:rPr lang="tr-TR" altLang="en-US" sz="1000" dirty="0"/>
              <a:t> </a:t>
            </a:r>
            <a:r>
              <a:rPr lang="tr-TR" altLang="en-US" sz="1000" dirty="0" err="1"/>
              <a:t>cannot</a:t>
            </a:r>
            <a:r>
              <a:rPr lang="tr-TR" altLang="en-US" sz="1000" dirty="0"/>
              <a:t> </a:t>
            </a:r>
            <a:r>
              <a:rPr lang="tr-TR" altLang="en-US" sz="1000" dirty="0" err="1"/>
              <a:t>broadcast</a:t>
            </a:r>
            <a:r>
              <a:rPr lang="tr-TR" altLang="en-US" sz="1000" dirty="0"/>
              <a:t> </a:t>
            </a:r>
            <a:r>
              <a:rPr lang="tr-TR" altLang="en-US" sz="1000" dirty="0" err="1"/>
              <a:t>unless</a:t>
            </a:r>
            <a:r>
              <a:rPr lang="tr-TR" altLang="en-US" sz="1000" dirty="0"/>
              <a:t> </a:t>
            </a:r>
            <a:r>
              <a:rPr lang="tr-TR" altLang="en-US" sz="1000" dirty="0" err="1"/>
              <a:t>you</a:t>
            </a:r>
            <a:r>
              <a:rPr lang="tr-TR" altLang="en-US" sz="1000" dirty="0"/>
              <a:t> </a:t>
            </a:r>
            <a:r>
              <a:rPr lang="tr-TR" altLang="en-US" sz="1000" dirty="0" err="1"/>
              <a:t>have</a:t>
            </a:r>
            <a:r>
              <a:rPr lang="tr-TR" altLang="en-US" sz="1000" dirty="0"/>
              <a:t> a </a:t>
            </a:r>
            <a:r>
              <a:rPr lang="tr-TR" altLang="en-US" sz="1000" dirty="0" err="1"/>
              <a:t>government-sponsored</a:t>
            </a:r>
            <a:r>
              <a:rPr lang="tr-TR" altLang="en-US" sz="1000" dirty="0"/>
              <a:t> </a:t>
            </a:r>
            <a:r>
              <a:rPr lang="tr-TR" altLang="en-US" sz="1000" dirty="0" err="1"/>
              <a:t>operating</a:t>
            </a:r>
            <a:r>
              <a:rPr lang="tr-TR" altLang="en-US" sz="1000" dirty="0"/>
              <a:t> </a:t>
            </a:r>
            <a:r>
              <a:rPr lang="tr-TR" altLang="en-US" sz="1000" dirty="0" err="1"/>
              <a:t>license</a:t>
            </a:r>
            <a:r>
              <a:rPr lang="tr-TR" altLang="en-US" sz="1000" dirty="0"/>
              <a:t>.  </a:t>
            </a:r>
            <a:r>
              <a:rPr lang="tr-TR" altLang="en-US" sz="1000" dirty="0" err="1"/>
              <a:t>However</a:t>
            </a:r>
            <a:r>
              <a:rPr lang="tr-TR" altLang="en-US" sz="1000" dirty="0"/>
              <a:t>, in </a:t>
            </a:r>
            <a:r>
              <a:rPr lang="tr-TR" altLang="en-US" sz="1000" dirty="0" err="1"/>
              <a:t>certain</a:t>
            </a:r>
            <a:r>
              <a:rPr lang="tr-TR" altLang="en-US" sz="1000" dirty="0"/>
              <a:t> </a:t>
            </a:r>
            <a:r>
              <a:rPr lang="tr-TR" altLang="en-US" sz="1000" dirty="0" err="1"/>
              <a:t>places</a:t>
            </a:r>
            <a:r>
              <a:rPr lang="tr-TR" altLang="en-US" sz="1000" dirty="0"/>
              <a:t>, </a:t>
            </a:r>
            <a:r>
              <a:rPr lang="tr-TR" altLang="en-US" sz="1000" dirty="0" err="1"/>
              <a:t>corruption</a:t>
            </a:r>
            <a:r>
              <a:rPr lang="tr-TR" altLang="en-US" sz="1000" dirty="0"/>
              <a:t> </a:t>
            </a:r>
            <a:r>
              <a:rPr lang="tr-TR" altLang="en-US" sz="1000" dirty="0" err="1"/>
              <a:t>and</a:t>
            </a:r>
            <a:r>
              <a:rPr lang="tr-TR" altLang="en-US" sz="1000" dirty="0"/>
              <a:t> </a:t>
            </a:r>
            <a:r>
              <a:rPr lang="tr-TR" altLang="en-US" sz="1000" dirty="0" err="1"/>
              <a:t>bribery</a:t>
            </a:r>
            <a:r>
              <a:rPr lang="tr-TR" altLang="en-US" sz="1000" dirty="0"/>
              <a:t> </a:t>
            </a:r>
            <a:r>
              <a:rPr lang="tr-TR" altLang="en-US" sz="1000" dirty="0" err="1"/>
              <a:t>determine</a:t>
            </a:r>
            <a:r>
              <a:rPr lang="tr-TR" altLang="en-US" sz="1000" dirty="0"/>
              <a:t> </a:t>
            </a:r>
            <a:r>
              <a:rPr lang="tr-TR" altLang="en-US" sz="1000" dirty="0" err="1"/>
              <a:t>who</a:t>
            </a:r>
            <a:r>
              <a:rPr lang="tr-TR" altLang="en-US" sz="1000" dirty="0"/>
              <a:t> </a:t>
            </a:r>
            <a:r>
              <a:rPr lang="tr-TR" altLang="en-US" sz="1000" dirty="0" err="1"/>
              <a:t>gets</a:t>
            </a:r>
            <a:r>
              <a:rPr lang="tr-TR" altLang="en-US" sz="1000" dirty="0"/>
              <a:t> </a:t>
            </a:r>
            <a:r>
              <a:rPr lang="tr-TR" altLang="en-US" sz="1000" dirty="0" err="1"/>
              <a:t>the</a:t>
            </a:r>
            <a:r>
              <a:rPr lang="tr-TR" altLang="en-US" sz="1000" dirty="0"/>
              <a:t> </a:t>
            </a:r>
            <a:r>
              <a:rPr lang="tr-TR" altLang="en-US" sz="1000" dirty="0" err="1"/>
              <a:t>limited</a:t>
            </a:r>
            <a:r>
              <a:rPr lang="tr-TR" altLang="en-US" sz="1000" dirty="0"/>
              <a:t> </a:t>
            </a:r>
            <a:r>
              <a:rPr lang="tr-TR" altLang="en-US" sz="1000" dirty="0" err="1"/>
              <a:t>licenses</a:t>
            </a:r>
            <a:r>
              <a:rPr lang="tr-TR" altLang="en-US" sz="1000" dirty="0"/>
              <a:t>.</a:t>
            </a:r>
          </a:p>
          <a:p>
            <a:endParaRPr lang="tr-TR" altLang="en-US" sz="1000" dirty="0"/>
          </a:p>
          <a:p>
            <a:r>
              <a:rPr lang="tr-TR" altLang="en-US" sz="1000" dirty="0"/>
              <a:t>Not </a:t>
            </a:r>
            <a:r>
              <a:rPr lang="tr-TR" altLang="en-US" sz="1000" dirty="0" err="1"/>
              <a:t>everyone</a:t>
            </a:r>
            <a:r>
              <a:rPr lang="tr-TR" altLang="en-US" sz="1000" dirty="0"/>
              <a:t> can do </a:t>
            </a:r>
            <a:r>
              <a:rPr lang="tr-TR" altLang="en-US" sz="1000" dirty="0" err="1"/>
              <a:t>brain</a:t>
            </a:r>
            <a:r>
              <a:rPr lang="tr-TR" altLang="en-US" sz="1000" dirty="0"/>
              <a:t> </a:t>
            </a:r>
            <a:r>
              <a:rPr lang="tr-TR" altLang="en-US" sz="1000" dirty="0" err="1"/>
              <a:t>surgery</a:t>
            </a:r>
            <a:r>
              <a:rPr lang="tr-TR" altLang="en-US" sz="1000" dirty="0"/>
              <a:t> </a:t>
            </a:r>
            <a:r>
              <a:rPr lang="tr-TR" altLang="en-US" sz="1000" dirty="0" err="1"/>
              <a:t>or</a:t>
            </a:r>
            <a:r>
              <a:rPr lang="tr-TR" altLang="en-US" sz="1000" dirty="0"/>
              <a:t> </a:t>
            </a:r>
            <a:r>
              <a:rPr lang="tr-TR" altLang="en-US" sz="1000" dirty="0" err="1"/>
              <a:t>judge</a:t>
            </a:r>
            <a:r>
              <a:rPr lang="tr-TR" altLang="en-US" sz="1000" dirty="0"/>
              <a:t> a </a:t>
            </a:r>
            <a:r>
              <a:rPr lang="tr-TR" altLang="en-US" sz="1000" dirty="0" err="1"/>
              <a:t>court</a:t>
            </a:r>
            <a:r>
              <a:rPr lang="tr-TR" altLang="en-US" sz="1000" dirty="0"/>
              <a:t> </a:t>
            </a:r>
            <a:r>
              <a:rPr lang="tr-TR" altLang="en-US" sz="1000" dirty="0" err="1"/>
              <a:t>case</a:t>
            </a:r>
            <a:r>
              <a:rPr lang="tr-TR" altLang="en-US" sz="1000" dirty="0"/>
              <a:t>.  </a:t>
            </a:r>
            <a:r>
              <a:rPr lang="tr-TR" altLang="en-US" sz="1000" dirty="0" err="1"/>
              <a:t>We</a:t>
            </a:r>
            <a:r>
              <a:rPr lang="tr-TR" altLang="en-US" sz="1000" dirty="0"/>
              <a:t> </a:t>
            </a:r>
            <a:r>
              <a:rPr lang="tr-TR" altLang="en-US" sz="1000" dirty="0" err="1"/>
              <a:t>want</a:t>
            </a:r>
            <a:r>
              <a:rPr lang="tr-TR" altLang="en-US" sz="1000" dirty="0"/>
              <a:t> </a:t>
            </a:r>
            <a:r>
              <a:rPr lang="tr-TR" altLang="en-US" sz="1000" dirty="0" err="1"/>
              <a:t>to</a:t>
            </a:r>
            <a:r>
              <a:rPr lang="tr-TR" altLang="en-US" sz="1000" dirty="0"/>
              <a:t> </a:t>
            </a:r>
            <a:r>
              <a:rPr lang="tr-TR" altLang="en-US" sz="1000" dirty="0" err="1"/>
              <a:t>reserve</a:t>
            </a:r>
            <a:r>
              <a:rPr lang="tr-TR" altLang="en-US" sz="1000" dirty="0"/>
              <a:t> </a:t>
            </a:r>
            <a:r>
              <a:rPr lang="tr-TR" altLang="en-US" sz="1000" dirty="0" err="1"/>
              <a:t>these</a:t>
            </a:r>
            <a:r>
              <a:rPr lang="tr-TR" altLang="en-US" sz="1000" dirty="0"/>
              <a:t> </a:t>
            </a:r>
            <a:r>
              <a:rPr lang="tr-TR" altLang="en-US" sz="1000" dirty="0" err="1"/>
              <a:t>important</a:t>
            </a:r>
            <a:r>
              <a:rPr lang="tr-TR" altLang="en-US" sz="1000" dirty="0"/>
              <a:t> </a:t>
            </a:r>
            <a:r>
              <a:rPr lang="tr-TR" altLang="en-US" sz="1000" dirty="0" err="1"/>
              <a:t>duties</a:t>
            </a:r>
            <a:r>
              <a:rPr lang="tr-TR" altLang="en-US" sz="1000" dirty="0"/>
              <a:t> </a:t>
            </a:r>
            <a:r>
              <a:rPr lang="tr-TR" altLang="en-US" sz="1000" dirty="0" err="1"/>
              <a:t>for</a:t>
            </a:r>
            <a:r>
              <a:rPr lang="tr-TR" altLang="en-US" sz="1000" dirty="0"/>
              <a:t> </a:t>
            </a:r>
            <a:r>
              <a:rPr lang="tr-TR" altLang="en-US" sz="1000" dirty="0" err="1"/>
              <a:t>only</a:t>
            </a:r>
            <a:r>
              <a:rPr lang="tr-TR" altLang="en-US" sz="1000" dirty="0"/>
              <a:t> </a:t>
            </a:r>
            <a:r>
              <a:rPr lang="tr-TR" altLang="en-US" sz="1000" dirty="0" err="1"/>
              <a:t>qualified</a:t>
            </a:r>
            <a:r>
              <a:rPr lang="tr-TR" altLang="en-US" sz="1000" dirty="0"/>
              <a:t> </a:t>
            </a:r>
            <a:r>
              <a:rPr lang="tr-TR" altLang="en-US" sz="1000" dirty="0" err="1"/>
              <a:t>individuals</a:t>
            </a:r>
            <a:r>
              <a:rPr lang="tr-TR" altLang="en-US" sz="1000" dirty="0"/>
              <a:t> </a:t>
            </a:r>
            <a:r>
              <a:rPr lang="tr-TR" altLang="en-US" sz="1000" dirty="0" err="1"/>
              <a:t>with</a:t>
            </a:r>
            <a:r>
              <a:rPr lang="tr-TR" altLang="en-US" sz="1000" dirty="0"/>
              <a:t> a </a:t>
            </a:r>
            <a:r>
              <a:rPr lang="tr-TR" altLang="en-US" sz="1000" dirty="0" err="1"/>
              <a:t>medical</a:t>
            </a:r>
            <a:r>
              <a:rPr lang="tr-TR" altLang="en-US" sz="1000" dirty="0"/>
              <a:t> </a:t>
            </a:r>
            <a:r>
              <a:rPr lang="tr-TR" altLang="en-US" sz="1000" dirty="0" err="1"/>
              <a:t>license</a:t>
            </a:r>
            <a:r>
              <a:rPr lang="tr-TR" altLang="en-US" sz="1000" dirty="0"/>
              <a:t> </a:t>
            </a:r>
            <a:r>
              <a:rPr lang="tr-TR" altLang="en-US" sz="1000" dirty="0" err="1"/>
              <a:t>or</a:t>
            </a:r>
            <a:r>
              <a:rPr lang="tr-TR" altLang="en-US" sz="1000" dirty="0"/>
              <a:t> JD.</a:t>
            </a:r>
          </a:p>
          <a:p>
            <a:endParaRPr lang="tr-TR" altLang="en-US" sz="1000" dirty="0"/>
          </a:p>
          <a:p>
            <a:r>
              <a:rPr lang="tr-TR" altLang="en-US" sz="1000" dirty="0" err="1"/>
              <a:t>Patents</a:t>
            </a:r>
            <a:endParaRPr lang="tr-TR" altLang="en-US" sz="1000" dirty="0"/>
          </a:p>
          <a:p>
            <a:r>
              <a:rPr lang="tr-TR" altLang="en-US" sz="1000" dirty="0" err="1"/>
              <a:t>Patents</a:t>
            </a:r>
            <a:r>
              <a:rPr lang="tr-TR" altLang="en-US" sz="1000" dirty="0"/>
              <a:t> </a:t>
            </a:r>
            <a:r>
              <a:rPr lang="tr-TR" altLang="en-US" sz="1000" dirty="0" err="1"/>
              <a:t>and</a:t>
            </a:r>
            <a:r>
              <a:rPr lang="tr-TR" altLang="en-US" sz="1000" dirty="0"/>
              <a:t> </a:t>
            </a:r>
            <a:r>
              <a:rPr lang="tr-TR" altLang="en-US" sz="1000" dirty="0" err="1"/>
              <a:t>copyrights</a:t>
            </a:r>
            <a:r>
              <a:rPr lang="tr-TR" altLang="en-US" sz="1000" dirty="0"/>
              <a:t> </a:t>
            </a:r>
            <a:r>
              <a:rPr lang="tr-TR" altLang="en-US" sz="1000" dirty="0" err="1"/>
              <a:t>create</a:t>
            </a:r>
            <a:r>
              <a:rPr lang="tr-TR" altLang="en-US" sz="1000" dirty="0"/>
              <a:t> </a:t>
            </a:r>
            <a:r>
              <a:rPr lang="tr-TR" altLang="en-US" sz="1000" dirty="0" err="1"/>
              <a:t>stronger</a:t>
            </a:r>
            <a:r>
              <a:rPr lang="tr-TR" altLang="en-US" sz="1000" dirty="0"/>
              <a:t> </a:t>
            </a:r>
            <a:r>
              <a:rPr lang="tr-TR" altLang="en-US" sz="1000" dirty="0" err="1"/>
              <a:t>incentives</a:t>
            </a:r>
            <a:r>
              <a:rPr lang="tr-TR" altLang="en-US" sz="1000" dirty="0"/>
              <a:t> </a:t>
            </a:r>
            <a:r>
              <a:rPr lang="tr-TR" altLang="en-US" sz="1000" dirty="0" err="1"/>
              <a:t>to</a:t>
            </a:r>
            <a:r>
              <a:rPr lang="tr-TR" altLang="en-US" sz="1000" dirty="0"/>
              <a:t> </a:t>
            </a:r>
            <a:r>
              <a:rPr lang="tr-TR" altLang="en-US" sz="1000" dirty="0" err="1"/>
              <a:t>find</a:t>
            </a:r>
            <a:r>
              <a:rPr lang="tr-TR" altLang="en-US" sz="1000" dirty="0"/>
              <a:t> </a:t>
            </a:r>
            <a:r>
              <a:rPr lang="tr-TR" altLang="en-US" sz="1000" dirty="0" err="1"/>
              <a:t>new</a:t>
            </a:r>
            <a:r>
              <a:rPr lang="tr-TR" altLang="en-US" sz="1000" dirty="0"/>
              <a:t> </a:t>
            </a:r>
            <a:r>
              <a:rPr lang="tr-TR" altLang="en-US" sz="1000" dirty="0" err="1"/>
              <a:t>drugs</a:t>
            </a:r>
            <a:r>
              <a:rPr lang="tr-TR" altLang="en-US" sz="1000" dirty="0"/>
              <a:t> </a:t>
            </a:r>
            <a:r>
              <a:rPr lang="tr-TR" altLang="en-US" sz="1000" dirty="0" err="1"/>
              <a:t>and</a:t>
            </a:r>
            <a:r>
              <a:rPr lang="tr-TR" altLang="en-US" sz="1000" dirty="0"/>
              <a:t> </a:t>
            </a:r>
            <a:r>
              <a:rPr lang="tr-TR" altLang="en-US" sz="1000" dirty="0" err="1"/>
              <a:t>make</a:t>
            </a:r>
            <a:r>
              <a:rPr lang="tr-TR" altLang="en-US" sz="1000" dirty="0"/>
              <a:t> </a:t>
            </a:r>
            <a:r>
              <a:rPr lang="tr-TR" altLang="en-US" sz="1000" dirty="0" err="1"/>
              <a:t>new</a:t>
            </a:r>
            <a:r>
              <a:rPr lang="tr-TR" altLang="en-US" sz="1000" dirty="0"/>
              <a:t> </a:t>
            </a:r>
            <a:r>
              <a:rPr lang="tr-TR" altLang="en-US" sz="1000" dirty="0" err="1"/>
              <a:t>music</a:t>
            </a:r>
            <a:r>
              <a:rPr lang="tr-TR" altLang="en-US" sz="1000" dirty="0"/>
              <a:t> </a:t>
            </a:r>
            <a:r>
              <a:rPr lang="tr-TR" altLang="en-US" sz="1000" dirty="0" err="1"/>
              <a:t>than</a:t>
            </a:r>
            <a:r>
              <a:rPr lang="tr-TR" altLang="en-US" sz="1000" dirty="0"/>
              <a:t> </a:t>
            </a:r>
            <a:r>
              <a:rPr lang="tr-TR" altLang="en-US" sz="1000" dirty="0" err="1"/>
              <a:t>would</a:t>
            </a:r>
            <a:r>
              <a:rPr lang="tr-TR" altLang="en-US" sz="1000" dirty="0"/>
              <a:t> </a:t>
            </a:r>
            <a:r>
              <a:rPr lang="tr-TR" altLang="en-US" sz="1000" dirty="0" err="1"/>
              <a:t>exist</a:t>
            </a:r>
            <a:r>
              <a:rPr lang="tr-TR" altLang="en-US" sz="1000" dirty="0"/>
              <a:t> </a:t>
            </a:r>
            <a:r>
              <a:rPr lang="tr-TR" altLang="en-US" sz="1000" dirty="0" err="1"/>
              <a:t>if</a:t>
            </a:r>
            <a:r>
              <a:rPr lang="tr-TR" altLang="en-US" sz="1000" dirty="0"/>
              <a:t> market </a:t>
            </a:r>
            <a:r>
              <a:rPr lang="tr-TR" altLang="en-US" sz="1000" dirty="0" err="1"/>
              <a:t>forces</a:t>
            </a:r>
            <a:r>
              <a:rPr lang="tr-TR" altLang="en-US" sz="1000" dirty="0"/>
              <a:t> </a:t>
            </a:r>
            <a:r>
              <a:rPr lang="tr-TR" altLang="en-US" sz="1000" dirty="0" err="1"/>
              <a:t>could</a:t>
            </a:r>
            <a:r>
              <a:rPr lang="tr-TR" altLang="en-US" sz="1000" dirty="0"/>
              <a:t> </a:t>
            </a:r>
            <a:r>
              <a:rPr lang="tr-TR" altLang="en-US" sz="1000" dirty="0" err="1"/>
              <a:t>immediately</a:t>
            </a:r>
            <a:r>
              <a:rPr lang="tr-TR" altLang="en-US" sz="1000" dirty="0"/>
              <a:t> </a:t>
            </a:r>
            <a:r>
              <a:rPr lang="tr-TR" altLang="en-US" sz="1000" dirty="0" err="1"/>
              <a:t>copy</a:t>
            </a:r>
            <a:r>
              <a:rPr lang="tr-TR" altLang="en-US" sz="1000" dirty="0"/>
              <a:t> </a:t>
            </a:r>
            <a:r>
              <a:rPr lang="tr-TR" altLang="en-US" sz="1000" dirty="0" err="1"/>
              <a:t>inventions</a:t>
            </a:r>
            <a:r>
              <a:rPr lang="tr-TR" altLang="en-US" sz="1000" dirty="0"/>
              <a:t>. </a:t>
            </a:r>
            <a:r>
              <a:rPr lang="tr-TR" altLang="en-US" sz="1000" dirty="0" err="1"/>
              <a:t>The</a:t>
            </a:r>
            <a:r>
              <a:rPr lang="tr-TR" altLang="en-US" sz="1000" dirty="0"/>
              <a:t> </a:t>
            </a:r>
            <a:r>
              <a:rPr lang="tr-TR" altLang="en-US" sz="1000" dirty="0" err="1"/>
              <a:t>result</a:t>
            </a:r>
            <a:r>
              <a:rPr lang="tr-TR" altLang="en-US" sz="1000" dirty="0"/>
              <a:t> is </a:t>
            </a:r>
            <a:r>
              <a:rPr lang="tr-TR" altLang="en-US" sz="1000" dirty="0" err="1"/>
              <a:t>that</a:t>
            </a:r>
            <a:r>
              <a:rPr lang="tr-TR" altLang="en-US" sz="1000" dirty="0"/>
              <a:t> </a:t>
            </a:r>
            <a:r>
              <a:rPr lang="tr-TR" altLang="en-US" sz="1000" dirty="0" err="1"/>
              <a:t>pharmaceutical</a:t>
            </a:r>
            <a:r>
              <a:rPr lang="tr-TR" altLang="en-US" sz="1000" dirty="0"/>
              <a:t> </a:t>
            </a:r>
            <a:r>
              <a:rPr lang="tr-TR" altLang="en-US" sz="1000" dirty="0" err="1"/>
              <a:t>companies</a:t>
            </a:r>
            <a:r>
              <a:rPr lang="tr-TR" altLang="en-US" sz="1000" dirty="0"/>
              <a:t> </a:t>
            </a:r>
            <a:r>
              <a:rPr lang="tr-TR" altLang="en-US" sz="1000" dirty="0" err="1"/>
              <a:t>invest</a:t>
            </a:r>
            <a:r>
              <a:rPr lang="tr-TR" altLang="en-US" sz="1000" dirty="0"/>
              <a:t> </a:t>
            </a:r>
            <a:r>
              <a:rPr lang="tr-TR" altLang="en-US" sz="1000" dirty="0" err="1"/>
              <a:t>heavily</a:t>
            </a:r>
            <a:r>
              <a:rPr lang="tr-TR" altLang="en-US" sz="1000" dirty="0"/>
              <a:t> in </a:t>
            </a:r>
            <a:r>
              <a:rPr lang="tr-TR" altLang="en-US" sz="1000" dirty="0" err="1"/>
              <a:t>researching</a:t>
            </a:r>
            <a:r>
              <a:rPr lang="tr-TR" altLang="en-US" sz="1000" dirty="0"/>
              <a:t> </a:t>
            </a:r>
            <a:r>
              <a:rPr lang="tr-TR" altLang="en-US" sz="1000" dirty="0" err="1"/>
              <a:t>and</a:t>
            </a:r>
            <a:r>
              <a:rPr lang="tr-TR" altLang="en-US" sz="1000" dirty="0"/>
              <a:t> </a:t>
            </a:r>
            <a:r>
              <a:rPr lang="tr-TR" altLang="en-US" sz="1000" dirty="0" err="1"/>
              <a:t>developing</a:t>
            </a:r>
            <a:r>
              <a:rPr lang="tr-TR" altLang="en-US" sz="1000" dirty="0"/>
              <a:t> </a:t>
            </a:r>
            <a:r>
              <a:rPr lang="tr-TR" altLang="en-US" sz="1000" dirty="0" err="1"/>
              <a:t>new</a:t>
            </a:r>
            <a:r>
              <a:rPr lang="tr-TR" altLang="en-US" sz="1000" dirty="0"/>
              <a:t> </a:t>
            </a:r>
            <a:r>
              <a:rPr lang="tr-TR" altLang="en-US" sz="1000" dirty="0" err="1"/>
              <a:t>drugs</a:t>
            </a:r>
            <a:r>
              <a:rPr lang="tr-TR" altLang="en-US" sz="1000" dirty="0"/>
              <a:t> </a:t>
            </a:r>
            <a:r>
              <a:rPr lang="tr-TR" altLang="en-US" sz="1000" dirty="0" err="1"/>
              <a:t>and</a:t>
            </a:r>
            <a:r>
              <a:rPr lang="tr-TR" altLang="en-US" sz="1000" dirty="0"/>
              <a:t> </a:t>
            </a:r>
            <a:r>
              <a:rPr lang="tr-TR" altLang="en-US" sz="1000" dirty="0" err="1"/>
              <a:t>musicians</a:t>
            </a:r>
            <a:r>
              <a:rPr lang="tr-TR" altLang="en-US" sz="1000" dirty="0"/>
              <a:t> </a:t>
            </a:r>
            <a:r>
              <a:rPr lang="tr-TR" altLang="en-US" sz="1000" dirty="0" err="1"/>
              <a:t>devote</a:t>
            </a:r>
            <a:r>
              <a:rPr lang="tr-TR" altLang="en-US" sz="1000" dirty="0"/>
              <a:t> </a:t>
            </a:r>
            <a:r>
              <a:rPr lang="tr-TR" altLang="en-US" sz="1000" dirty="0" err="1"/>
              <a:t>their</a:t>
            </a:r>
            <a:r>
              <a:rPr lang="tr-TR" altLang="en-US" sz="1000" dirty="0"/>
              <a:t> time </a:t>
            </a:r>
            <a:r>
              <a:rPr lang="tr-TR" altLang="en-US" sz="1000" dirty="0" err="1"/>
              <a:t>to</a:t>
            </a:r>
            <a:r>
              <a:rPr lang="tr-TR" altLang="en-US" sz="1000" dirty="0"/>
              <a:t> </a:t>
            </a:r>
            <a:r>
              <a:rPr lang="tr-TR" altLang="en-US" sz="1000" dirty="0" err="1"/>
              <a:t>writing</a:t>
            </a:r>
            <a:r>
              <a:rPr lang="tr-TR" altLang="en-US" sz="1000" dirty="0"/>
              <a:t> </a:t>
            </a:r>
            <a:r>
              <a:rPr lang="tr-TR" altLang="en-US" sz="1000" dirty="0" err="1"/>
              <a:t>new</a:t>
            </a:r>
            <a:r>
              <a:rPr lang="tr-TR" altLang="en-US" sz="1000" dirty="0"/>
              <a:t> </a:t>
            </a:r>
            <a:r>
              <a:rPr lang="tr-TR" altLang="en-US" sz="1000" dirty="0" err="1"/>
              <a:t>music</a:t>
            </a:r>
            <a:r>
              <a:rPr lang="tr-TR" altLang="en-US" sz="1000" dirty="0"/>
              <a:t>.</a:t>
            </a:r>
          </a:p>
          <a:p>
            <a:endParaRPr lang="tr-TR" altLang="en-US" sz="1000" dirty="0"/>
          </a:p>
          <a:p>
            <a:r>
              <a:rPr lang="tr-TR" altLang="en-US" sz="1000" dirty="0" err="1"/>
              <a:t>However</a:t>
            </a:r>
            <a:r>
              <a:rPr lang="tr-TR" altLang="en-US" sz="1000" dirty="0"/>
              <a:t>, </a:t>
            </a:r>
            <a:r>
              <a:rPr lang="tr-TR" altLang="en-US" sz="1000" dirty="0" err="1"/>
              <a:t>many</a:t>
            </a:r>
            <a:r>
              <a:rPr lang="tr-TR" altLang="en-US" sz="1000" dirty="0"/>
              <a:t> </a:t>
            </a:r>
            <a:r>
              <a:rPr lang="tr-TR" altLang="en-US" sz="1000" dirty="0" err="1"/>
              <a:t>economists</a:t>
            </a:r>
            <a:r>
              <a:rPr lang="tr-TR" altLang="en-US" sz="1000" dirty="0"/>
              <a:t> </a:t>
            </a:r>
            <a:r>
              <a:rPr lang="tr-TR" altLang="en-US" sz="1000" dirty="0" err="1"/>
              <a:t>wonder</a:t>
            </a:r>
            <a:r>
              <a:rPr lang="tr-TR" altLang="en-US" sz="1000" dirty="0"/>
              <a:t> </a:t>
            </a:r>
            <a:r>
              <a:rPr lang="tr-TR" altLang="en-US" sz="1000" dirty="0" err="1"/>
              <a:t>if</a:t>
            </a:r>
            <a:r>
              <a:rPr lang="tr-TR" altLang="en-US" sz="1000" dirty="0"/>
              <a:t> </a:t>
            </a:r>
            <a:r>
              <a:rPr lang="tr-TR" altLang="en-US" sz="1000" dirty="0" err="1"/>
              <a:t>patents</a:t>
            </a:r>
            <a:r>
              <a:rPr lang="tr-TR" altLang="en-US" sz="1000" dirty="0"/>
              <a:t> </a:t>
            </a:r>
            <a:r>
              <a:rPr lang="tr-TR" altLang="en-US" sz="1000" dirty="0" err="1"/>
              <a:t>and</a:t>
            </a:r>
            <a:r>
              <a:rPr lang="tr-TR" altLang="en-US" sz="1000" dirty="0"/>
              <a:t> </a:t>
            </a:r>
            <a:r>
              <a:rPr lang="tr-TR" altLang="en-US" sz="1000" dirty="0" err="1"/>
              <a:t>copyrights</a:t>
            </a:r>
            <a:r>
              <a:rPr lang="tr-TR" altLang="en-US" sz="1000" dirty="0"/>
              <a:t> </a:t>
            </a:r>
            <a:r>
              <a:rPr lang="tr-TR" altLang="en-US" sz="1000" dirty="0" err="1"/>
              <a:t>are</a:t>
            </a:r>
            <a:r>
              <a:rPr lang="tr-TR" altLang="en-US" sz="1000" dirty="0"/>
              <a:t> </a:t>
            </a:r>
            <a:r>
              <a:rPr lang="tr-TR" altLang="en-US" sz="1000" dirty="0" err="1"/>
              <a:t>necessary</a:t>
            </a:r>
            <a:r>
              <a:rPr lang="tr-TR" altLang="en-US" sz="1000" dirty="0"/>
              <a:t> </a:t>
            </a:r>
            <a:r>
              <a:rPr lang="tr-TR" altLang="en-US" sz="1000" dirty="0" err="1"/>
              <a:t>or</a:t>
            </a:r>
            <a:r>
              <a:rPr lang="tr-TR" altLang="en-US" sz="1000" dirty="0"/>
              <a:t> </a:t>
            </a:r>
            <a:r>
              <a:rPr lang="tr-TR" altLang="en-US" sz="1000" dirty="0" err="1"/>
              <a:t>have</a:t>
            </a:r>
            <a:r>
              <a:rPr lang="tr-TR" altLang="en-US" sz="1000" dirty="0"/>
              <a:t> </a:t>
            </a:r>
            <a:r>
              <a:rPr lang="tr-TR" altLang="en-US" sz="1000" dirty="0" err="1"/>
              <a:t>unintended</a:t>
            </a:r>
            <a:r>
              <a:rPr lang="tr-TR" altLang="en-US" sz="1000" dirty="0"/>
              <a:t> </a:t>
            </a:r>
            <a:r>
              <a:rPr lang="tr-TR" altLang="en-US" sz="1000" dirty="0" err="1"/>
              <a:t>consequence</a:t>
            </a:r>
            <a:r>
              <a:rPr lang="tr-TR" altLang="en-US" sz="1000" dirty="0"/>
              <a:t> of </a:t>
            </a:r>
            <a:r>
              <a:rPr lang="tr-TR" altLang="en-US" sz="1000" dirty="0" err="1"/>
              <a:t>their</a:t>
            </a:r>
            <a:r>
              <a:rPr lang="tr-TR" altLang="en-US" sz="1000" dirty="0"/>
              <a:t> </a:t>
            </a:r>
            <a:r>
              <a:rPr lang="tr-TR" altLang="en-US" sz="1000" dirty="0" err="1"/>
              <a:t>own</a:t>
            </a:r>
            <a:r>
              <a:rPr lang="tr-TR" altLang="en-US" sz="1000" dirty="0"/>
              <a:t>.  </a:t>
            </a:r>
            <a:r>
              <a:rPr lang="tr-TR" altLang="en-US" sz="1000" dirty="0" err="1"/>
              <a:t>Justin</a:t>
            </a:r>
            <a:r>
              <a:rPr lang="tr-TR" altLang="en-US" sz="1000" dirty="0"/>
              <a:t> </a:t>
            </a:r>
            <a:r>
              <a:rPr lang="tr-TR" altLang="en-US" sz="1000" dirty="0" err="1"/>
              <a:t>Bieber</a:t>
            </a:r>
            <a:r>
              <a:rPr lang="tr-TR" altLang="en-US" sz="1000" dirty="0"/>
              <a:t> </a:t>
            </a:r>
            <a:r>
              <a:rPr lang="tr-TR" altLang="en-US" sz="1000" dirty="0" err="1"/>
              <a:t>was</a:t>
            </a:r>
            <a:r>
              <a:rPr lang="tr-TR" altLang="en-US" sz="1000" dirty="0"/>
              <a:t> </a:t>
            </a:r>
            <a:r>
              <a:rPr lang="tr-TR" altLang="en-US" sz="1000" dirty="0" err="1"/>
              <a:t>able</a:t>
            </a:r>
            <a:r>
              <a:rPr lang="tr-TR" altLang="en-US" sz="1000" dirty="0"/>
              <a:t> </a:t>
            </a:r>
            <a:r>
              <a:rPr lang="tr-TR" altLang="en-US" sz="1000" dirty="0" err="1"/>
              <a:t>to</a:t>
            </a:r>
            <a:r>
              <a:rPr lang="tr-TR" altLang="en-US" sz="1000" dirty="0"/>
              <a:t> </a:t>
            </a:r>
            <a:r>
              <a:rPr lang="tr-TR" altLang="en-US" sz="1000" dirty="0" err="1"/>
              <a:t>use</a:t>
            </a:r>
            <a:r>
              <a:rPr lang="tr-TR" altLang="en-US" sz="1000" dirty="0"/>
              <a:t> his Internet </a:t>
            </a:r>
            <a:r>
              <a:rPr lang="tr-TR" altLang="en-US" sz="1000" dirty="0" err="1"/>
              <a:t>fame</a:t>
            </a:r>
            <a:r>
              <a:rPr lang="tr-TR" altLang="en-US" sz="1000" dirty="0"/>
              <a:t> </a:t>
            </a:r>
            <a:r>
              <a:rPr lang="tr-TR" altLang="en-US" sz="1000" dirty="0" err="1"/>
              <a:t>to</a:t>
            </a:r>
            <a:r>
              <a:rPr lang="tr-TR" altLang="en-US" sz="1000" dirty="0"/>
              <a:t> </a:t>
            </a:r>
            <a:r>
              <a:rPr lang="tr-TR" altLang="en-US" sz="1000" dirty="0" err="1"/>
              <a:t>launch</a:t>
            </a:r>
            <a:r>
              <a:rPr lang="tr-TR" altLang="en-US" sz="1000" dirty="0"/>
              <a:t> his </a:t>
            </a:r>
            <a:r>
              <a:rPr lang="tr-TR" altLang="en-US" sz="1000" dirty="0" err="1"/>
              <a:t>career</a:t>
            </a:r>
            <a:r>
              <a:rPr lang="tr-TR" altLang="en-US" sz="1000" dirty="0"/>
              <a:t> </a:t>
            </a:r>
            <a:r>
              <a:rPr lang="tr-TR" altLang="en-US" sz="1000" dirty="0" err="1"/>
              <a:t>without</a:t>
            </a:r>
            <a:r>
              <a:rPr lang="tr-TR" altLang="en-US" sz="1000" dirty="0"/>
              <a:t> his </a:t>
            </a:r>
            <a:r>
              <a:rPr lang="tr-TR" altLang="en-US" sz="1000" dirty="0" err="1"/>
              <a:t>music</a:t>
            </a:r>
            <a:r>
              <a:rPr lang="tr-TR" altLang="en-US" sz="1000" dirty="0"/>
              <a:t> </a:t>
            </a:r>
            <a:r>
              <a:rPr lang="tr-TR" altLang="en-US" sz="1000" dirty="0" err="1"/>
              <a:t>being</a:t>
            </a:r>
            <a:r>
              <a:rPr lang="tr-TR" altLang="en-US" sz="1000" dirty="0"/>
              <a:t> </a:t>
            </a:r>
            <a:r>
              <a:rPr lang="tr-TR" altLang="en-US" sz="1000" dirty="0" err="1"/>
              <a:t>tightly</a:t>
            </a:r>
            <a:r>
              <a:rPr lang="tr-TR" altLang="en-US" sz="1000" dirty="0"/>
              <a:t> </a:t>
            </a:r>
            <a:r>
              <a:rPr lang="tr-TR" altLang="en-US" sz="1000" dirty="0" err="1"/>
              <a:t>controlled</a:t>
            </a:r>
            <a:r>
              <a:rPr lang="tr-TR" altLang="en-US" sz="1000" dirty="0"/>
              <a:t> </a:t>
            </a:r>
            <a:r>
              <a:rPr lang="tr-TR" altLang="en-US" sz="1000" dirty="0" err="1"/>
              <a:t>by</a:t>
            </a:r>
            <a:r>
              <a:rPr lang="tr-TR" altLang="en-US" sz="1000" dirty="0"/>
              <a:t> </a:t>
            </a:r>
            <a:r>
              <a:rPr lang="tr-TR" altLang="en-US" sz="1000" dirty="0" err="1"/>
              <a:t>music</a:t>
            </a:r>
            <a:r>
              <a:rPr lang="tr-TR" altLang="en-US" sz="1000" dirty="0"/>
              <a:t> </a:t>
            </a:r>
            <a:r>
              <a:rPr lang="tr-TR" altLang="en-US" sz="1000" dirty="0" err="1"/>
              <a:t>studio</a:t>
            </a:r>
            <a:r>
              <a:rPr lang="tr-TR" altLang="en-US" sz="1000" dirty="0"/>
              <a:t> </a:t>
            </a:r>
            <a:r>
              <a:rPr lang="tr-TR" altLang="en-US" sz="1000" dirty="0" err="1"/>
              <a:t>copyrights</a:t>
            </a:r>
            <a:r>
              <a:rPr lang="tr-TR" altLang="en-US" sz="1000" dirty="0"/>
              <a:t>.</a:t>
            </a:r>
          </a:p>
          <a:p>
            <a:endParaRPr lang="tr-TR" altLang="en-US" sz="1000" dirty="0"/>
          </a:p>
          <a:p>
            <a:r>
              <a:rPr lang="tr-TR" altLang="en-US" sz="1000" dirty="0" err="1"/>
              <a:t>For</a:t>
            </a:r>
            <a:r>
              <a:rPr lang="tr-TR" altLang="en-US" sz="1000" dirty="0"/>
              <a:t> file </a:t>
            </a:r>
            <a:r>
              <a:rPr lang="tr-TR" altLang="en-US" sz="1000" dirty="0" err="1"/>
              <a:t>sharing</a:t>
            </a:r>
            <a:r>
              <a:rPr lang="tr-TR" altLang="en-US" sz="1000" dirty="0"/>
              <a:t> </a:t>
            </a:r>
            <a:r>
              <a:rPr lang="tr-TR" altLang="en-US" sz="1000" dirty="0" err="1"/>
              <a:t>and</a:t>
            </a:r>
            <a:r>
              <a:rPr lang="tr-TR" altLang="en-US" sz="1000" dirty="0"/>
              <a:t> </a:t>
            </a:r>
            <a:r>
              <a:rPr lang="tr-TR" altLang="en-US" sz="1000" dirty="0" err="1"/>
              <a:t>music</a:t>
            </a:r>
            <a:r>
              <a:rPr lang="tr-TR" altLang="en-US" sz="1000" dirty="0"/>
              <a:t>/</a:t>
            </a:r>
            <a:r>
              <a:rPr lang="tr-TR" altLang="en-US" sz="1000" dirty="0" err="1"/>
              <a:t>movie</a:t>
            </a:r>
            <a:r>
              <a:rPr lang="tr-TR" altLang="en-US" sz="1000" dirty="0"/>
              <a:t> </a:t>
            </a:r>
            <a:r>
              <a:rPr lang="tr-TR" altLang="en-US" sz="1000" dirty="0" err="1"/>
              <a:t>pirating</a:t>
            </a:r>
            <a:r>
              <a:rPr lang="tr-TR" altLang="en-US" sz="1000" dirty="0"/>
              <a:t>, </a:t>
            </a:r>
            <a:r>
              <a:rPr lang="tr-TR" altLang="en-US" sz="1000" dirty="0" err="1"/>
              <a:t>see</a:t>
            </a:r>
            <a:r>
              <a:rPr lang="tr-TR" altLang="en-US" sz="1000" dirty="0"/>
              <a:t> how </a:t>
            </a:r>
            <a:r>
              <a:rPr lang="tr-TR" altLang="en-US" sz="1000" dirty="0" err="1"/>
              <a:t>many</a:t>
            </a:r>
            <a:r>
              <a:rPr lang="tr-TR" altLang="en-US" sz="1000" dirty="0"/>
              <a:t> of </a:t>
            </a:r>
            <a:r>
              <a:rPr lang="tr-TR" altLang="en-US" sz="1000" dirty="0" err="1"/>
              <a:t>your</a:t>
            </a:r>
            <a:r>
              <a:rPr lang="tr-TR" altLang="en-US" sz="1000" dirty="0"/>
              <a:t> </a:t>
            </a:r>
            <a:r>
              <a:rPr lang="tr-TR" altLang="en-US" sz="1000" dirty="0" err="1"/>
              <a:t>students</a:t>
            </a:r>
            <a:r>
              <a:rPr lang="tr-TR" altLang="en-US" sz="1000" dirty="0"/>
              <a:t> </a:t>
            </a:r>
            <a:r>
              <a:rPr lang="tr-TR" altLang="en-US" sz="1000" dirty="0" err="1"/>
              <a:t>are</a:t>
            </a:r>
            <a:r>
              <a:rPr lang="tr-TR" altLang="en-US" sz="1000" dirty="0"/>
              <a:t> in </a:t>
            </a:r>
            <a:r>
              <a:rPr lang="tr-TR" altLang="en-US" sz="1000" dirty="0" err="1"/>
              <a:t>favor</a:t>
            </a:r>
            <a:r>
              <a:rPr lang="tr-TR" altLang="en-US" sz="1000" dirty="0"/>
              <a:t> of </a:t>
            </a:r>
            <a:r>
              <a:rPr lang="tr-TR" altLang="en-US" sz="1000" dirty="0" err="1"/>
              <a:t>the</a:t>
            </a:r>
            <a:r>
              <a:rPr lang="tr-TR" altLang="en-US" sz="1000" dirty="0"/>
              <a:t> MPAA </a:t>
            </a:r>
            <a:r>
              <a:rPr lang="tr-TR" altLang="en-US" sz="1000" dirty="0" err="1"/>
              <a:t>or</a:t>
            </a:r>
            <a:r>
              <a:rPr lang="tr-TR" altLang="en-US" sz="1000" dirty="0"/>
              <a:t> RIAA.</a:t>
            </a:r>
          </a:p>
        </p:txBody>
      </p:sp>
    </p:spTree>
    <p:extLst>
      <p:ext uri="{BB962C8B-B14F-4D97-AF65-F5344CB8AC3E}">
        <p14:creationId xmlns:p14="http://schemas.microsoft.com/office/powerpoint/2010/main" val="10027400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pPr marL="0" marR="0" indent="0" algn="l" defTabSz="457200" rtl="0" eaLnBrk="0" fontAlgn="base" latinLnBrk="0" hangingPunct="0">
              <a:lnSpc>
                <a:spcPct val="100000"/>
              </a:lnSpc>
              <a:spcBef>
                <a:spcPct val="30000"/>
              </a:spcBef>
              <a:spcAft>
                <a:spcPct val="0"/>
              </a:spcAft>
              <a:buClrTx/>
              <a:buSzTx/>
              <a:buFontTx/>
              <a:buNone/>
              <a:tabLst/>
              <a:defRPr/>
            </a:pPr>
            <a:r>
              <a:rPr lang="tr-TR" sz="1200" dirty="0">
                <a:solidFill>
                  <a:srgbClr val="B5E5B4"/>
                </a:solidFill>
                <a:cs typeface="Arial Narrow"/>
              </a:rPr>
              <a:t>A </a:t>
            </a:r>
            <a:r>
              <a:rPr lang="tr-TR" sz="1200" dirty="0" err="1">
                <a:solidFill>
                  <a:srgbClr val="B5E5B4"/>
                </a:solidFill>
                <a:cs typeface="Arial Narrow"/>
              </a:rPr>
              <a:t>monopoly</a:t>
            </a:r>
            <a:r>
              <a:rPr lang="tr-TR" sz="1200" dirty="0">
                <a:solidFill>
                  <a:srgbClr val="B5E5B4"/>
                </a:solidFill>
                <a:cs typeface="Arial Narrow"/>
              </a:rPr>
              <a:t> can be </a:t>
            </a:r>
            <a:r>
              <a:rPr lang="tr-TR" sz="1200" dirty="0" err="1">
                <a:solidFill>
                  <a:srgbClr val="B5E5B4"/>
                </a:solidFill>
                <a:cs typeface="Arial Narrow"/>
              </a:rPr>
              <a:t>broken</a:t>
            </a:r>
            <a:r>
              <a:rPr lang="tr-TR" sz="1200" dirty="0">
                <a:solidFill>
                  <a:srgbClr val="B5E5B4"/>
                </a:solidFill>
                <a:cs typeface="Arial Narrow"/>
              </a:rPr>
              <a:t> </a:t>
            </a:r>
            <a:r>
              <a:rPr lang="tr-TR" sz="1200" dirty="0" err="1">
                <a:solidFill>
                  <a:srgbClr val="B5E5B4"/>
                </a:solidFill>
                <a:cs typeface="Arial Narrow"/>
              </a:rPr>
              <a:t>up</a:t>
            </a:r>
            <a:r>
              <a:rPr lang="tr-TR" sz="1200" dirty="0">
                <a:solidFill>
                  <a:srgbClr val="B5E5B4"/>
                </a:solidFill>
                <a:cs typeface="Arial Narrow"/>
              </a:rPr>
              <a:t> </a:t>
            </a:r>
            <a:r>
              <a:rPr lang="tr-TR" sz="1200" dirty="0" err="1">
                <a:solidFill>
                  <a:srgbClr val="B5E5B4"/>
                </a:solidFill>
                <a:cs typeface="Arial Narrow"/>
              </a:rPr>
              <a:t>by</a:t>
            </a:r>
            <a:r>
              <a:rPr lang="tr-TR" sz="1200" dirty="0">
                <a:solidFill>
                  <a:srgbClr val="B5E5B4"/>
                </a:solidFill>
                <a:cs typeface="Arial Narrow"/>
              </a:rPr>
              <a:t> </a:t>
            </a:r>
            <a:r>
              <a:rPr lang="tr-TR" sz="1200" dirty="0" err="1">
                <a:solidFill>
                  <a:srgbClr val="B5E5B4"/>
                </a:solidFill>
                <a:cs typeface="Arial Narrow"/>
              </a:rPr>
              <a:t>the</a:t>
            </a:r>
            <a:r>
              <a:rPr lang="tr-TR" sz="1200" dirty="0">
                <a:solidFill>
                  <a:srgbClr val="B5E5B4"/>
                </a:solidFill>
                <a:cs typeface="Arial Narrow"/>
              </a:rPr>
              <a:t> </a:t>
            </a:r>
            <a:r>
              <a:rPr lang="tr-TR" sz="1200" dirty="0" err="1">
                <a:solidFill>
                  <a:srgbClr val="B5E5B4"/>
                </a:solidFill>
                <a:cs typeface="Arial Narrow"/>
              </a:rPr>
              <a:t>courts</a:t>
            </a:r>
            <a:r>
              <a:rPr lang="tr-TR" sz="1200" dirty="0">
                <a:solidFill>
                  <a:srgbClr val="B5E5B4"/>
                </a:solidFill>
                <a:cs typeface="Arial Narrow"/>
              </a:rPr>
              <a:t> </a:t>
            </a:r>
            <a:r>
              <a:rPr lang="tr-TR" sz="1200" dirty="0" err="1">
                <a:solidFill>
                  <a:srgbClr val="B5E5B4"/>
                </a:solidFill>
                <a:cs typeface="Arial Narrow"/>
              </a:rPr>
              <a:t>or</a:t>
            </a:r>
            <a:r>
              <a:rPr lang="tr-TR" sz="1200" dirty="0">
                <a:solidFill>
                  <a:srgbClr val="B5E5B4"/>
                </a:solidFill>
                <a:cs typeface="Arial Narrow"/>
              </a:rPr>
              <a:t> </a:t>
            </a:r>
            <a:r>
              <a:rPr lang="tr-TR" sz="1200" dirty="0" err="1">
                <a:solidFill>
                  <a:srgbClr val="B5E5B4"/>
                </a:solidFill>
                <a:cs typeface="Arial Narrow"/>
              </a:rPr>
              <a:t>by</a:t>
            </a:r>
            <a:r>
              <a:rPr lang="tr-TR" sz="1200" dirty="0">
                <a:solidFill>
                  <a:srgbClr val="B5E5B4"/>
                </a:solidFill>
                <a:cs typeface="Arial Narrow"/>
              </a:rPr>
              <a:t> market </a:t>
            </a:r>
            <a:r>
              <a:rPr lang="tr-TR" sz="1200" dirty="0" err="1">
                <a:solidFill>
                  <a:srgbClr val="B5E5B4"/>
                </a:solidFill>
                <a:cs typeface="Arial Narrow"/>
              </a:rPr>
              <a:t>forces</a:t>
            </a:r>
            <a:r>
              <a:rPr lang="tr-TR" sz="1200" dirty="0">
                <a:solidFill>
                  <a:srgbClr val="B5E5B4"/>
                </a:solidFill>
                <a:cs typeface="Arial Narrow"/>
              </a:rPr>
              <a:t>. </a:t>
            </a:r>
            <a:r>
              <a:rPr lang="tr-TR" sz="1200" dirty="0" err="1">
                <a:solidFill>
                  <a:srgbClr val="B5E5B4"/>
                </a:solidFill>
                <a:cs typeface="Arial Narrow"/>
              </a:rPr>
              <a:t>In</a:t>
            </a:r>
            <a:r>
              <a:rPr lang="tr-TR" sz="1200" dirty="0">
                <a:solidFill>
                  <a:srgbClr val="B5E5B4"/>
                </a:solidFill>
                <a:cs typeface="Arial Narrow"/>
              </a:rPr>
              <a:t> </a:t>
            </a:r>
            <a:r>
              <a:rPr lang="tr-TR" sz="1200" dirty="0" err="1">
                <a:solidFill>
                  <a:srgbClr val="B5E5B4"/>
                </a:solidFill>
                <a:cs typeface="Arial Narrow"/>
              </a:rPr>
              <a:t>the</a:t>
            </a:r>
            <a:r>
              <a:rPr lang="tr-TR" sz="1200" dirty="0">
                <a:solidFill>
                  <a:srgbClr val="B5E5B4"/>
                </a:solidFill>
                <a:cs typeface="Arial Narrow"/>
              </a:rPr>
              <a:t> </a:t>
            </a:r>
            <a:r>
              <a:rPr lang="tr-TR" sz="1200" dirty="0" err="1">
                <a:solidFill>
                  <a:srgbClr val="B5E5B4"/>
                </a:solidFill>
                <a:cs typeface="Arial Narrow"/>
              </a:rPr>
              <a:t>case</a:t>
            </a:r>
            <a:r>
              <a:rPr lang="tr-TR" sz="1200" dirty="0">
                <a:solidFill>
                  <a:srgbClr val="B5E5B4"/>
                </a:solidFill>
                <a:cs typeface="Arial Narrow"/>
              </a:rPr>
              <a:t> of Microsoft, </a:t>
            </a:r>
            <a:r>
              <a:rPr lang="tr-TR" sz="1200" dirty="0" err="1">
                <a:solidFill>
                  <a:srgbClr val="B5E5B4"/>
                </a:solidFill>
                <a:cs typeface="Arial Narrow"/>
              </a:rPr>
              <a:t>only</a:t>
            </a:r>
            <a:r>
              <a:rPr lang="tr-TR" sz="1200" dirty="0">
                <a:solidFill>
                  <a:srgbClr val="B5E5B4"/>
                </a:solidFill>
                <a:cs typeface="Arial Narrow"/>
              </a:rPr>
              <a:t> </a:t>
            </a:r>
            <a:r>
              <a:rPr lang="tr-TR" sz="1200" dirty="0" err="1">
                <a:solidFill>
                  <a:srgbClr val="B5E5B4"/>
                </a:solidFill>
                <a:cs typeface="Arial Narrow"/>
              </a:rPr>
              <a:t>one</a:t>
            </a:r>
            <a:r>
              <a:rPr lang="tr-TR" sz="1200" dirty="0">
                <a:solidFill>
                  <a:srgbClr val="B5E5B4"/>
                </a:solidFill>
                <a:cs typeface="Arial Narrow"/>
              </a:rPr>
              <a:t> has </a:t>
            </a:r>
            <a:r>
              <a:rPr lang="tr-TR" sz="1200" dirty="0" err="1">
                <a:solidFill>
                  <a:srgbClr val="B5E5B4"/>
                </a:solidFill>
                <a:cs typeface="Arial Narrow"/>
              </a:rPr>
              <a:t>worked</a:t>
            </a:r>
            <a:r>
              <a:rPr lang="tr-TR" sz="1200" dirty="0">
                <a:solidFill>
                  <a:srgbClr val="B5E5B4"/>
                </a:solidFill>
                <a:cs typeface="Arial Narrow"/>
              </a:rPr>
              <a:t>. </a:t>
            </a:r>
            <a:r>
              <a:rPr lang="tr-TR" sz="1200" dirty="0" err="1">
                <a:solidFill>
                  <a:srgbClr val="B5E5B4"/>
                </a:solidFill>
                <a:cs typeface="Arial Narrow"/>
              </a:rPr>
              <a:t>In</a:t>
            </a:r>
            <a:r>
              <a:rPr lang="tr-TR" sz="1200" dirty="0">
                <a:solidFill>
                  <a:srgbClr val="B5E5B4"/>
                </a:solidFill>
                <a:cs typeface="Arial Narrow"/>
              </a:rPr>
              <a:t> </a:t>
            </a:r>
            <a:r>
              <a:rPr lang="tr-TR" sz="1200" dirty="0" err="1">
                <a:solidFill>
                  <a:srgbClr val="B5E5B4"/>
                </a:solidFill>
                <a:cs typeface="Arial Narrow"/>
              </a:rPr>
              <a:t>November</a:t>
            </a:r>
            <a:r>
              <a:rPr lang="tr-TR" sz="1200" dirty="0">
                <a:solidFill>
                  <a:srgbClr val="B5E5B4"/>
                </a:solidFill>
                <a:cs typeface="Arial Narrow"/>
              </a:rPr>
              <a:t> 1999, a federal </a:t>
            </a:r>
            <a:r>
              <a:rPr lang="tr-TR" sz="1200" dirty="0" err="1">
                <a:solidFill>
                  <a:srgbClr val="B5E5B4"/>
                </a:solidFill>
                <a:cs typeface="Arial Narrow"/>
              </a:rPr>
              <a:t>judge</a:t>
            </a:r>
            <a:r>
              <a:rPr lang="tr-TR" sz="1200" dirty="0">
                <a:solidFill>
                  <a:srgbClr val="B5E5B4"/>
                </a:solidFill>
                <a:cs typeface="Arial Narrow"/>
              </a:rPr>
              <a:t> </a:t>
            </a:r>
            <a:r>
              <a:rPr lang="tr-TR" sz="1200" dirty="0" err="1">
                <a:solidFill>
                  <a:srgbClr val="B5E5B4"/>
                </a:solidFill>
                <a:cs typeface="Arial Narrow"/>
              </a:rPr>
              <a:t>declared</a:t>
            </a:r>
            <a:r>
              <a:rPr lang="tr-TR" sz="1200" dirty="0">
                <a:solidFill>
                  <a:srgbClr val="B5E5B4"/>
                </a:solidFill>
                <a:cs typeface="Arial Narrow"/>
              </a:rPr>
              <a:t> Microsoft a </a:t>
            </a:r>
            <a:r>
              <a:rPr lang="tr-TR" sz="1200" dirty="0" err="1">
                <a:solidFill>
                  <a:srgbClr val="B5E5B4"/>
                </a:solidFill>
                <a:cs typeface="Arial Narrow"/>
              </a:rPr>
              <a:t>monopoly</a:t>
            </a:r>
            <a:r>
              <a:rPr lang="tr-TR" sz="1200" dirty="0">
                <a:solidFill>
                  <a:srgbClr val="B5E5B4"/>
                </a:solidFill>
                <a:cs typeface="Arial Narrow"/>
              </a:rPr>
              <a:t> of </a:t>
            </a:r>
            <a:r>
              <a:rPr lang="tr-TR" sz="1200" dirty="0" err="1">
                <a:solidFill>
                  <a:srgbClr val="B5E5B4"/>
                </a:solidFill>
                <a:cs typeface="Arial Narrow"/>
              </a:rPr>
              <a:t>computer</a:t>
            </a:r>
            <a:r>
              <a:rPr lang="tr-TR" sz="1200" dirty="0">
                <a:solidFill>
                  <a:srgbClr val="B5E5B4"/>
                </a:solidFill>
                <a:cs typeface="Arial Narrow"/>
              </a:rPr>
              <a:t> </a:t>
            </a:r>
            <a:r>
              <a:rPr lang="tr-TR" sz="1200" dirty="0" err="1">
                <a:solidFill>
                  <a:srgbClr val="B5E5B4"/>
                </a:solidFill>
                <a:cs typeface="Arial Narrow"/>
              </a:rPr>
              <a:t>operating</a:t>
            </a:r>
            <a:r>
              <a:rPr lang="tr-TR" sz="1200" dirty="0">
                <a:solidFill>
                  <a:srgbClr val="B5E5B4"/>
                </a:solidFill>
                <a:cs typeface="Arial Narrow"/>
              </a:rPr>
              <a:t> </a:t>
            </a:r>
            <a:r>
              <a:rPr lang="tr-TR" sz="1200" dirty="0" err="1">
                <a:solidFill>
                  <a:srgbClr val="B5E5B4"/>
                </a:solidFill>
                <a:cs typeface="Arial Narrow"/>
              </a:rPr>
              <a:t>systems</a:t>
            </a:r>
            <a:r>
              <a:rPr lang="tr-TR" sz="1200" dirty="0">
                <a:solidFill>
                  <a:srgbClr val="B5E5B4"/>
                </a:solidFill>
                <a:cs typeface="Arial Narrow"/>
              </a:rPr>
              <a:t>. </a:t>
            </a:r>
            <a:r>
              <a:rPr lang="tr-TR" sz="1200" dirty="0" err="1">
                <a:solidFill>
                  <a:srgbClr val="B5E5B4"/>
                </a:solidFill>
                <a:cs typeface="Arial Narrow"/>
              </a:rPr>
              <a:t>The</a:t>
            </a:r>
            <a:r>
              <a:rPr lang="tr-TR" sz="1200" dirty="0">
                <a:solidFill>
                  <a:srgbClr val="B5E5B4"/>
                </a:solidFill>
                <a:cs typeface="Arial Narrow"/>
              </a:rPr>
              <a:t> </a:t>
            </a:r>
            <a:r>
              <a:rPr lang="tr-TR" sz="1200" dirty="0" err="1">
                <a:solidFill>
                  <a:srgbClr val="B5E5B4"/>
                </a:solidFill>
                <a:cs typeface="Arial Narrow"/>
              </a:rPr>
              <a:t>original</a:t>
            </a:r>
            <a:r>
              <a:rPr lang="tr-TR" sz="1200" dirty="0">
                <a:solidFill>
                  <a:srgbClr val="B5E5B4"/>
                </a:solidFill>
                <a:cs typeface="Arial Narrow"/>
              </a:rPr>
              <a:t> </a:t>
            </a:r>
            <a:r>
              <a:rPr lang="tr-TR" sz="1200" dirty="0" err="1">
                <a:solidFill>
                  <a:srgbClr val="B5E5B4"/>
                </a:solidFill>
                <a:cs typeface="Arial Narrow"/>
              </a:rPr>
              <a:t>decision</a:t>
            </a:r>
            <a:r>
              <a:rPr lang="tr-TR" sz="1200" dirty="0">
                <a:solidFill>
                  <a:srgbClr val="B5E5B4"/>
                </a:solidFill>
                <a:cs typeface="Arial Narrow"/>
              </a:rPr>
              <a:t> </a:t>
            </a:r>
            <a:r>
              <a:rPr lang="tr-TR" sz="1200" dirty="0" err="1">
                <a:solidFill>
                  <a:srgbClr val="B5E5B4"/>
                </a:solidFill>
                <a:cs typeface="Arial Narrow"/>
              </a:rPr>
              <a:t>underwent</a:t>
            </a:r>
            <a:r>
              <a:rPr lang="tr-TR" sz="1200" baseline="0" dirty="0">
                <a:solidFill>
                  <a:srgbClr val="B5E5B4"/>
                </a:solidFill>
                <a:cs typeface="Arial Narrow"/>
              </a:rPr>
              <a:t> </a:t>
            </a:r>
            <a:r>
              <a:rPr lang="tr-TR" sz="1200" baseline="0" dirty="0" err="1">
                <a:solidFill>
                  <a:srgbClr val="B5E5B4"/>
                </a:solidFill>
                <a:cs typeface="Arial Narrow"/>
              </a:rPr>
              <a:t>appeals</a:t>
            </a:r>
            <a:r>
              <a:rPr lang="tr-TR" sz="1200" baseline="0" dirty="0">
                <a:solidFill>
                  <a:srgbClr val="B5E5B4"/>
                </a:solidFill>
                <a:cs typeface="Arial Narrow"/>
              </a:rPr>
              <a:t> </a:t>
            </a:r>
            <a:r>
              <a:rPr lang="tr-TR" sz="1200" baseline="0" dirty="0" err="1">
                <a:solidFill>
                  <a:srgbClr val="B5E5B4"/>
                </a:solidFill>
                <a:cs typeface="Arial Narrow"/>
              </a:rPr>
              <a:t>that</a:t>
            </a:r>
            <a:r>
              <a:rPr lang="tr-TR" sz="1200" baseline="0" dirty="0">
                <a:solidFill>
                  <a:srgbClr val="B5E5B4"/>
                </a:solidFill>
                <a:cs typeface="Arial Narrow"/>
              </a:rPr>
              <a:t> </a:t>
            </a:r>
            <a:r>
              <a:rPr lang="tr-TR" sz="1200" baseline="0" dirty="0" err="1">
                <a:solidFill>
                  <a:srgbClr val="B5E5B4"/>
                </a:solidFill>
                <a:cs typeface="Arial Narrow"/>
              </a:rPr>
              <a:t>continue</a:t>
            </a:r>
            <a:r>
              <a:rPr lang="tr-TR" sz="1200" baseline="0" dirty="0">
                <a:solidFill>
                  <a:srgbClr val="B5E5B4"/>
                </a:solidFill>
                <a:cs typeface="Arial Narrow"/>
              </a:rPr>
              <a:t> </a:t>
            </a:r>
            <a:r>
              <a:rPr lang="tr-TR" sz="1200" baseline="0" dirty="0" err="1">
                <a:solidFill>
                  <a:srgbClr val="B5E5B4"/>
                </a:solidFill>
                <a:cs typeface="Arial Narrow"/>
              </a:rPr>
              <a:t>to</a:t>
            </a:r>
            <a:r>
              <a:rPr lang="tr-TR" sz="1200" baseline="0" dirty="0">
                <a:solidFill>
                  <a:srgbClr val="B5E5B4"/>
                </a:solidFill>
                <a:cs typeface="Arial Narrow"/>
              </a:rPr>
              <a:t> </a:t>
            </a:r>
            <a:r>
              <a:rPr lang="tr-TR" sz="1200" baseline="0" dirty="0" err="1">
                <a:solidFill>
                  <a:srgbClr val="B5E5B4"/>
                </a:solidFill>
                <a:cs typeface="Arial Narrow"/>
              </a:rPr>
              <a:t>this</a:t>
            </a:r>
            <a:r>
              <a:rPr lang="tr-TR" sz="1200" baseline="0" dirty="0">
                <a:solidFill>
                  <a:srgbClr val="B5E5B4"/>
                </a:solidFill>
                <a:cs typeface="Arial Narrow"/>
              </a:rPr>
              <a:t> </a:t>
            </a:r>
            <a:r>
              <a:rPr lang="tr-TR" sz="1200" baseline="0" dirty="0" err="1">
                <a:solidFill>
                  <a:srgbClr val="B5E5B4"/>
                </a:solidFill>
                <a:cs typeface="Arial Narrow"/>
              </a:rPr>
              <a:t>day</a:t>
            </a:r>
            <a:r>
              <a:rPr lang="tr-TR" sz="1200" baseline="0" dirty="0">
                <a:solidFill>
                  <a:srgbClr val="B5E5B4"/>
                </a:solidFill>
                <a:cs typeface="Arial Narrow"/>
              </a:rPr>
              <a:t>, </a:t>
            </a:r>
            <a:r>
              <a:rPr lang="tr-TR" sz="1200" baseline="0" dirty="0" err="1">
                <a:solidFill>
                  <a:srgbClr val="B5E5B4"/>
                </a:solidFill>
                <a:cs typeface="Arial Narrow"/>
              </a:rPr>
              <a:t>making</a:t>
            </a:r>
            <a:r>
              <a:rPr lang="tr-TR" sz="1200" baseline="0" dirty="0">
                <a:solidFill>
                  <a:srgbClr val="B5E5B4"/>
                </a:solidFill>
                <a:cs typeface="Arial Narrow"/>
              </a:rPr>
              <a:t> </a:t>
            </a:r>
            <a:r>
              <a:rPr lang="tr-TR" sz="1200" baseline="0" dirty="0" err="1">
                <a:solidFill>
                  <a:srgbClr val="B5E5B4"/>
                </a:solidFill>
                <a:cs typeface="Arial Narrow"/>
              </a:rPr>
              <a:t>the</a:t>
            </a:r>
            <a:r>
              <a:rPr lang="tr-TR" sz="1200" baseline="0" dirty="0">
                <a:solidFill>
                  <a:srgbClr val="B5E5B4"/>
                </a:solidFill>
                <a:cs typeface="Arial Narrow"/>
              </a:rPr>
              <a:t> </a:t>
            </a:r>
            <a:r>
              <a:rPr lang="tr-TR" sz="1200" baseline="0" dirty="0" err="1">
                <a:solidFill>
                  <a:srgbClr val="B5E5B4"/>
                </a:solidFill>
                <a:cs typeface="Arial Narrow"/>
              </a:rPr>
              <a:t>ruling</a:t>
            </a:r>
            <a:r>
              <a:rPr lang="tr-TR" sz="1200" baseline="0" dirty="0">
                <a:solidFill>
                  <a:srgbClr val="B5E5B4"/>
                </a:solidFill>
                <a:cs typeface="Arial Narrow"/>
              </a:rPr>
              <a:t> </a:t>
            </a:r>
            <a:r>
              <a:rPr lang="tr-TR" sz="1200" baseline="0" dirty="0" err="1">
                <a:solidFill>
                  <a:srgbClr val="B5E5B4"/>
                </a:solidFill>
                <a:cs typeface="Arial Narrow"/>
              </a:rPr>
              <a:t>largely</a:t>
            </a:r>
            <a:r>
              <a:rPr lang="tr-TR" sz="1200" baseline="0" dirty="0">
                <a:solidFill>
                  <a:srgbClr val="B5E5B4"/>
                </a:solidFill>
                <a:cs typeface="Arial Narrow"/>
              </a:rPr>
              <a:t> </a:t>
            </a:r>
            <a:r>
              <a:rPr lang="tr-TR" sz="1200" baseline="0" dirty="0" err="1">
                <a:solidFill>
                  <a:srgbClr val="B5E5B4"/>
                </a:solidFill>
                <a:cs typeface="Arial Narrow"/>
              </a:rPr>
              <a:t>ineffective</a:t>
            </a:r>
            <a:r>
              <a:rPr lang="tr-TR" sz="1200" baseline="0" dirty="0">
                <a:solidFill>
                  <a:srgbClr val="B5E5B4"/>
                </a:solidFill>
                <a:cs typeface="Arial Narrow"/>
              </a:rPr>
              <a:t> in </a:t>
            </a:r>
            <a:r>
              <a:rPr lang="tr-TR" sz="1200" baseline="0" dirty="0" err="1">
                <a:solidFill>
                  <a:srgbClr val="B5E5B4"/>
                </a:solidFill>
                <a:cs typeface="Arial Narrow"/>
              </a:rPr>
              <a:t>breaking</a:t>
            </a:r>
            <a:r>
              <a:rPr lang="tr-TR" sz="1200" baseline="0" dirty="0">
                <a:solidFill>
                  <a:srgbClr val="B5E5B4"/>
                </a:solidFill>
                <a:cs typeface="Arial Narrow"/>
              </a:rPr>
              <a:t> </a:t>
            </a:r>
            <a:r>
              <a:rPr lang="tr-TR" sz="1200" baseline="0" dirty="0" err="1">
                <a:solidFill>
                  <a:srgbClr val="B5E5B4"/>
                </a:solidFill>
                <a:cs typeface="Arial Narrow"/>
              </a:rPr>
              <a:t>up</a:t>
            </a:r>
            <a:r>
              <a:rPr lang="tr-TR" sz="1200" baseline="0" dirty="0">
                <a:solidFill>
                  <a:srgbClr val="B5E5B4"/>
                </a:solidFill>
                <a:cs typeface="Arial Narrow"/>
              </a:rPr>
              <a:t> </a:t>
            </a:r>
            <a:r>
              <a:rPr lang="tr-TR" sz="1200" baseline="0" dirty="0" err="1">
                <a:solidFill>
                  <a:srgbClr val="B5E5B4"/>
                </a:solidFill>
                <a:cs typeface="Arial Narrow"/>
              </a:rPr>
              <a:t>the</a:t>
            </a:r>
            <a:r>
              <a:rPr lang="tr-TR" sz="1200" baseline="0" dirty="0">
                <a:solidFill>
                  <a:srgbClr val="B5E5B4"/>
                </a:solidFill>
                <a:cs typeface="Arial Narrow"/>
              </a:rPr>
              <a:t> </a:t>
            </a:r>
            <a:r>
              <a:rPr lang="tr-TR" sz="1200" baseline="0" dirty="0" err="1">
                <a:solidFill>
                  <a:srgbClr val="B5E5B4"/>
                </a:solidFill>
                <a:cs typeface="Arial Narrow"/>
              </a:rPr>
              <a:t>monopoly</a:t>
            </a:r>
            <a:r>
              <a:rPr lang="tr-TR" sz="1200" baseline="0" dirty="0">
                <a:solidFill>
                  <a:srgbClr val="B5E5B4"/>
                </a:solidFill>
                <a:cs typeface="Arial Narrow"/>
              </a:rPr>
              <a:t>. But market </a:t>
            </a:r>
            <a:r>
              <a:rPr lang="tr-TR" sz="1200" baseline="0" dirty="0" err="1">
                <a:solidFill>
                  <a:srgbClr val="B5E5B4"/>
                </a:solidFill>
                <a:cs typeface="Arial Narrow"/>
              </a:rPr>
              <a:t>forces</a:t>
            </a:r>
            <a:r>
              <a:rPr lang="tr-TR" sz="1200" baseline="0" dirty="0">
                <a:solidFill>
                  <a:srgbClr val="B5E5B4"/>
                </a:solidFill>
                <a:cs typeface="Arial Narrow"/>
              </a:rPr>
              <a:t> </a:t>
            </a:r>
            <a:r>
              <a:rPr lang="tr-TR" sz="1200" baseline="0" dirty="0" err="1">
                <a:solidFill>
                  <a:srgbClr val="B5E5B4"/>
                </a:solidFill>
                <a:cs typeface="Arial Narrow"/>
              </a:rPr>
              <a:t>have</a:t>
            </a:r>
            <a:r>
              <a:rPr lang="tr-TR" sz="1200" baseline="0" dirty="0">
                <a:solidFill>
                  <a:srgbClr val="B5E5B4"/>
                </a:solidFill>
                <a:cs typeface="Arial Narrow"/>
              </a:rPr>
              <a:t> had </a:t>
            </a:r>
            <a:r>
              <a:rPr lang="tr-TR" sz="1200" baseline="0" dirty="0" err="1">
                <a:solidFill>
                  <a:srgbClr val="B5E5B4"/>
                </a:solidFill>
                <a:cs typeface="Arial Narrow"/>
              </a:rPr>
              <a:t>more</a:t>
            </a:r>
            <a:r>
              <a:rPr lang="tr-TR" sz="1200" baseline="0" dirty="0">
                <a:solidFill>
                  <a:srgbClr val="B5E5B4"/>
                </a:solidFill>
                <a:cs typeface="Arial Narrow"/>
              </a:rPr>
              <a:t> </a:t>
            </a:r>
            <a:r>
              <a:rPr lang="tr-TR" sz="1200" baseline="0" dirty="0" err="1">
                <a:solidFill>
                  <a:srgbClr val="B5E5B4"/>
                </a:solidFill>
                <a:cs typeface="Arial Narrow"/>
              </a:rPr>
              <a:t>success</a:t>
            </a:r>
            <a:r>
              <a:rPr lang="tr-TR" sz="1200" baseline="0" dirty="0">
                <a:solidFill>
                  <a:srgbClr val="B5E5B4"/>
                </a:solidFill>
                <a:cs typeface="Arial Narrow"/>
              </a:rPr>
              <a:t>. New </a:t>
            </a:r>
            <a:r>
              <a:rPr lang="tr-TR" sz="1200" baseline="0" dirty="0" err="1">
                <a:solidFill>
                  <a:srgbClr val="B5E5B4"/>
                </a:solidFill>
                <a:cs typeface="Arial Narrow"/>
              </a:rPr>
              <a:t>technologies</a:t>
            </a:r>
            <a:r>
              <a:rPr lang="tr-TR" sz="1200" baseline="0" dirty="0">
                <a:solidFill>
                  <a:srgbClr val="B5E5B4"/>
                </a:solidFill>
                <a:cs typeface="Arial Narrow"/>
              </a:rPr>
              <a:t> </a:t>
            </a:r>
            <a:r>
              <a:rPr lang="tr-TR" sz="1200" baseline="0" dirty="0" err="1">
                <a:solidFill>
                  <a:srgbClr val="B5E5B4"/>
                </a:solidFill>
                <a:cs typeface="Arial Narrow"/>
              </a:rPr>
              <a:t>have</a:t>
            </a:r>
            <a:r>
              <a:rPr lang="tr-TR" sz="1200" baseline="0" dirty="0">
                <a:solidFill>
                  <a:srgbClr val="B5E5B4"/>
                </a:solidFill>
                <a:cs typeface="Arial Narrow"/>
              </a:rPr>
              <a:t> </a:t>
            </a:r>
            <a:r>
              <a:rPr lang="tr-TR" sz="1200" baseline="0" dirty="0" err="1">
                <a:solidFill>
                  <a:srgbClr val="B5E5B4"/>
                </a:solidFill>
                <a:cs typeface="Arial Narrow"/>
              </a:rPr>
              <a:t>made</a:t>
            </a:r>
            <a:r>
              <a:rPr lang="tr-TR" sz="1200" baseline="0" dirty="0">
                <a:solidFill>
                  <a:srgbClr val="B5E5B4"/>
                </a:solidFill>
                <a:cs typeface="Arial Narrow"/>
              </a:rPr>
              <a:t> </a:t>
            </a:r>
            <a:r>
              <a:rPr lang="tr-TR" sz="1200" baseline="0" dirty="0" err="1">
                <a:solidFill>
                  <a:srgbClr val="B5E5B4"/>
                </a:solidFill>
                <a:cs typeface="Arial Narrow"/>
              </a:rPr>
              <a:t>the</a:t>
            </a:r>
            <a:r>
              <a:rPr lang="tr-TR" sz="1200" baseline="0" dirty="0">
                <a:solidFill>
                  <a:srgbClr val="B5E5B4"/>
                </a:solidFill>
                <a:cs typeface="Arial Narrow"/>
              </a:rPr>
              <a:t> market </a:t>
            </a:r>
            <a:r>
              <a:rPr lang="tr-TR" sz="1200" baseline="0" dirty="0" err="1">
                <a:solidFill>
                  <a:srgbClr val="B5E5B4"/>
                </a:solidFill>
                <a:cs typeface="Arial Narrow"/>
              </a:rPr>
              <a:t>much</a:t>
            </a:r>
            <a:r>
              <a:rPr lang="tr-TR" sz="1200" baseline="0" dirty="0">
                <a:solidFill>
                  <a:srgbClr val="B5E5B4"/>
                </a:solidFill>
                <a:cs typeface="Arial Narrow"/>
              </a:rPr>
              <a:t> </a:t>
            </a:r>
            <a:r>
              <a:rPr lang="tr-TR" sz="1200" baseline="0" dirty="0" err="1">
                <a:solidFill>
                  <a:srgbClr val="B5E5B4"/>
                </a:solidFill>
                <a:cs typeface="Arial Narrow"/>
              </a:rPr>
              <a:t>more</a:t>
            </a:r>
            <a:r>
              <a:rPr lang="tr-TR" sz="1200" baseline="0" dirty="0">
                <a:solidFill>
                  <a:srgbClr val="B5E5B4"/>
                </a:solidFill>
                <a:cs typeface="Arial Narrow"/>
              </a:rPr>
              <a:t> </a:t>
            </a:r>
            <a:r>
              <a:rPr lang="tr-TR" sz="1200" baseline="0" dirty="0" err="1">
                <a:solidFill>
                  <a:srgbClr val="B5E5B4"/>
                </a:solidFill>
                <a:cs typeface="Arial Narrow"/>
              </a:rPr>
              <a:t>competitive</a:t>
            </a:r>
            <a:r>
              <a:rPr lang="tr-TR" sz="1200" baseline="0" dirty="0">
                <a:solidFill>
                  <a:srgbClr val="B5E5B4"/>
                </a:solidFill>
                <a:cs typeface="Arial Narrow"/>
              </a:rPr>
              <a:t>, </a:t>
            </a:r>
            <a:r>
              <a:rPr lang="tr-TR" sz="1200" baseline="0" dirty="0" err="1">
                <a:solidFill>
                  <a:srgbClr val="B5E5B4"/>
                </a:solidFill>
                <a:cs typeface="Arial Narrow"/>
              </a:rPr>
              <a:t>meaning</a:t>
            </a:r>
            <a:r>
              <a:rPr lang="tr-TR" sz="1200" baseline="0" dirty="0">
                <a:solidFill>
                  <a:srgbClr val="B5E5B4"/>
                </a:solidFill>
                <a:cs typeface="Arial Narrow"/>
              </a:rPr>
              <a:t> Microsoft is </a:t>
            </a:r>
            <a:r>
              <a:rPr lang="tr-TR" sz="1200" baseline="0" dirty="0" err="1">
                <a:solidFill>
                  <a:srgbClr val="B5E5B4"/>
                </a:solidFill>
                <a:cs typeface="Arial Narrow"/>
              </a:rPr>
              <a:t>rarely</a:t>
            </a:r>
            <a:r>
              <a:rPr lang="tr-TR" sz="1200" baseline="0" dirty="0">
                <a:solidFill>
                  <a:srgbClr val="B5E5B4"/>
                </a:solidFill>
                <a:cs typeface="Arial Narrow"/>
              </a:rPr>
              <a:t> </a:t>
            </a:r>
            <a:r>
              <a:rPr lang="tr-TR" sz="1200" baseline="0" dirty="0" err="1">
                <a:solidFill>
                  <a:srgbClr val="B5E5B4"/>
                </a:solidFill>
                <a:cs typeface="Arial Narrow"/>
              </a:rPr>
              <a:t>considered</a:t>
            </a:r>
            <a:r>
              <a:rPr lang="tr-TR" sz="1200" baseline="0" dirty="0">
                <a:solidFill>
                  <a:srgbClr val="B5E5B4"/>
                </a:solidFill>
                <a:cs typeface="Arial Narrow"/>
              </a:rPr>
              <a:t> a </a:t>
            </a:r>
            <a:r>
              <a:rPr lang="tr-TR" sz="1200" baseline="0" dirty="0" err="1">
                <a:solidFill>
                  <a:srgbClr val="B5E5B4"/>
                </a:solidFill>
                <a:cs typeface="Arial Narrow"/>
              </a:rPr>
              <a:t>monopoly</a:t>
            </a:r>
            <a:r>
              <a:rPr lang="tr-TR" sz="1200" baseline="0" dirty="0">
                <a:solidFill>
                  <a:srgbClr val="B5E5B4"/>
                </a:solidFill>
                <a:cs typeface="Arial Narrow"/>
              </a:rPr>
              <a:t> </a:t>
            </a:r>
            <a:r>
              <a:rPr lang="tr-TR" sz="1200" baseline="0" dirty="0" err="1">
                <a:solidFill>
                  <a:srgbClr val="B5E5B4"/>
                </a:solidFill>
                <a:cs typeface="Arial Narrow"/>
              </a:rPr>
              <a:t>anymore</a:t>
            </a:r>
            <a:r>
              <a:rPr lang="tr-TR" sz="1200" baseline="0" dirty="0">
                <a:solidFill>
                  <a:srgbClr val="B5E5B4"/>
                </a:solidFill>
                <a:cs typeface="Arial Narrow"/>
              </a:rPr>
              <a:t>.</a:t>
            </a:r>
            <a:endParaRPr lang="tr-TR" sz="1200" dirty="0">
              <a:solidFill>
                <a:srgbClr val="B5E5B4"/>
              </a:solidFill>
              <a:cs typeface="Arial Narrow"/>
            </a:endParaRPr>
          </a:p>
          <a:p>
            <a:pPr marL="0" marR="0" indent="0" algn="l" defTabSz="457200" rtl="0" eaLnBrk="0" fontAlgn="base" latinLnBrk="0" hangingPunct="0">
              <a:lnSpc>
                <a:spcPct val="100000"/>
              </a:lnSpc>
              <a:spcBef>
                <a:spcPct val="30000"/>
              </a:spcBef>
              <a:spcAft>
                <a:spcPct val="0"/>
              </a:spcAft>
              <a:buClrTx/>
              <a:buSzTx/>
              <a:buFontTx/>
              <a:buNone/>
              <a:tabLst/>
              <a:defRPr/>
            </a:pPr>
            <a:endParaRPr lang="tr-TR" dirty="0"/>
          </a:p>
          <a:p>
            <a:r>
              <a:rPr lang="tr-TR" dirty="0"/>
              <a:t>REVIEW QUESTIONS</a:t>
            </a:r>
            <a:endParaRPr lang="tr-TR" baseline="0" dirty="0"/>
          </a:p>
          <a:p>
            <a:pPr marL="228600" indent="-228600">
              <a:buAutoNum type="arabicPeriod"/>
            </a:pPr>
            <a:r>
              <a:rPr lang="tr-TR" dirty="0" err="1"/>
              <a:t>About</a:t>
            </a:r>
            <a:r>
              <a:rPr lang="tr-TR" dirty="0"/>
              <a:t> </a:t>
            </a:r>
            <a:r>
              <a:rPr lang="tr-TR" dirty="0" err="1"/>
              <a:t>what</a:t>
            </a:r>
            <a:r>
              <a:rPr lang="tr-TR" dirty="0"/>
              <a:t> </a:t>
            </a:r>
            <a:r>
              <a:rPr lang="tr-TR" dirty="0" err="1"/>
              <a:t>percentage</a:t>
            </a:r>
            <a:r>
              <a:rPr lang="tr-TR" dirty="0"/>
              <a:t> of </a:t>
            </a:r>
            <a:r>
              <a:rPr lang="tr-TR" dirty="0" err="1"/>
              <a:t>the</a:t>
            </a:r>
            <a:r>
              <a:rPr lang="tr-TR" dirty="0"/>
              <a:t> </a:t>
            </a:r>
            <a:r>
              <a:rPr lang="tr-TR" dirty="0" err="1"/>
              <a:t>operating</a:t>
            </a:r>
            <a:r>
              <a:rPr lang="tr-TR" dirty="0"/>
              <a:t> </a:t>
            </a:r>
            <a:r>
              <a:rPr lang="tr-TR" dirty="0" err="1"/>
              <a:t>system</a:t>
            </a:r>
            <a:r>
              <a:rPr lang="tr-TR" dirty="0"/>
              <a:t> market </a:t>
            </a:r>
            <a:r>
              <a:rPr lang="tr-TR" dirty="0" err="1"/>
              <a:t>did</a:t>
            </a:r>
            <a:r>
              <a:rPr lang="tr-TR" dirty="0"/>
              <a:t> Microsoft (PC) </a:t>
            </a:r>
            <a:r>
              <a:rPr lang="tr-TR" dirty="0" err="1"/>
              <a:t>control</a:t>
            </a:r>
            <a:r>
              <a:rPr lang="tr-TR" dirty="0"/>
              <a:t> in</a:t>
            </a:r>
            <a:r>
              <a:rPr lang="tr-TR" baseline="0" dirty="0"/>
              <a:t> 2012?</a:t>
            </a:r>
            <a:endParaRPr lang="tr-TR" dirty="0"/>
          </a:p>
          <a:p>
            <a:pPr marL="228600" indent="-228600">
              <a:buAutoNum type="arabicPeriod"/>
            </a:pPr>
            <a:r>
              <a:rPr lang="tr-TR" dirty="0" err="1"/>
              <a:t>Describe</a:t>
            </a:r>
            <a:r>
              <a:rPr lang="tr-TR" baseline="0" dirty="0"/>
              <a:t> </a:t>
            </a:r>
            <a:r>
              <a:rPr lang="tr-TR" baseline="0" dirty="0" err="1"/>
              <a:t>the</a:t>
            </a:r>
            <a:r>
              <a:rPr lang="tr-TR" baseline="0" dirty="0"/>
              <a:t> </a:t>
            </a:r>
            <a:r>
              <a:rPr lang="tr-TR" baseline="0" dirty="0" err="1"/>
              <a:t>demise</a:t>
            </a:r>
            <a:r>
              <a:rPr lang="tr-TR" baseline="0" dirty="0"/>
              <a:t> of </a:t>
            </a:r>
            <a:r>
              <a:rPr lang="tr-TR" baseline="0" dirty="0" err="1"/>
              <a:t>the</a:t>
            </a:r>
            <a:r>
              <a:rPr lang="tr-TR" baseline="0" dirty="0"/>
              <a:t> Microsoft </a:t>
            </a:r>
            <a:r>
              <a:rPr lang="tr-TR" baseline="0" dirty="0" err="1"/>
              <a:t>operating</a:t>
            </a:r>
            <a:r>
              <a:rPr lang="tr-TR" baseline="0" dirty="0"/>
              <a:t> </a:t>
            </a:r>
            <a:r>
              <a:rPr lang="tr-TR" baseline="0" dirty="0" err="1"/>
              <a:t>system</a:t>
            </a:r>
            <a:r>
              <a:rPr lang="tr-TR" baseline="0" dirty="0"/>
              <a:t> </a:t>
            </a:r>
            <a:r>
              <a:rPr lang="tr-TR" baseline="0" dirty="0" err="1"/>
              <a:t>monopoly</a:t>
            </a:r>
            <a:r>
              <a:rPr lang="tr-TR" baseline="0" dirty="0"/>
              <a:t> </a:t>
            </a:r>
            <a:r>
              <a:rPr lang="tr-TR" baseline="0" dirty="0" err="1"/>
              <a:t>using</a:t>
            </a:r>
            <a:r>
              <a:rPr lang="tr-TR" baseline="0" dirty="0"/>
              <a:t> </a:t>
            </a:r>
            <a:r>
              <a:rPr lang="tr-TR" baseline="0" dirty="0" err="1"/>
              <a:t>the</a:t>
            </a:r>
            <a:r>
              <a:rPr lang="tr-TR" baseline="0" dirty="0"/>
              <a:t> </a:t>
            </a:r>
            <a:r>
              <a:rPr lang="tr-TR" baseline="0" dirty="0" err="1"/>
              <a:t>following</a:t>
            </a:r>
            <a:r>
              <a:rPr lang="tr-TR" baseline="0" dirty="0"/>
              <a:t> </a:t>
            </a:r>
            <a:r>
              <a:rPr lang="tr-TR" baseline="0" dirty="0" err="1"/>
              <a:t>terms</a:t>
            </a:r>
            <a:r>
              <a:rPr lang="tr-TR" baseline="0" dirty="0"/>
              <a:t>: </a:t>
            </a:r>
            <a:r>
              <a:rPr lang="tr-TR" baseline="0" dirty="0" err="1"/>
              <a:t>competitions</a:t>
            </a:r>
            <a:r>
              <a:rPr lang="tr-TR" baseline="0" dirty="0"/>
              <a:t>, </a:t>
            </a:r>
            <a:r>
              <a:rPr lang="tr-TR" baseline="0" dirty="0" err="1"/>
              <a:t>innovation</a:t>
            </a:r>
            <a:r>
              <a:rPr lang="tr-TR" baseline="0" dirty="0"/>
              <a:t>, </a:t>
            </a:r>
            <a:r>
              <a:rPr lang="tr-TR" baseline="0" dirty="0" err="1"/>
              <a:t>and</a:t>
            </a:r>
            <a:r>
              <a:rPr lang="tr-TR" baseline="0" dirty="0"/>
              <a:t> market </a:t>
            </a:r>
            <a:r>
              <a:rPr lang="tr-TR" baseline="0" dirty="0" err="1"/>
              <a:t>power</a:t>
            </a:r>
            <a:r>
              <a:rPr lang="tr-TR" baseline="0" dirty="0"/>
              <a:t>.</a:t>
            </a:r>
            <a:endParaRPr lang="tr-TR" dirty="0"/>
          </a:p>
        </p:txBody>
      </p:sp>
      <p:sp>
        <p:nvSpPr>
          <p:cNvPr id="4" name="Slide Number Placeholder 3"/>
          <p:cNvSpPr>
            <a:spLocks noGrp="1"/>
          </p:cNvSpPr>
          <p:nvPr>
            <p:ph type="sldNum" sz="quarter" idx="10"/>
          </p:nvPr>
        </p:nvSpPr>
        <p:spPr/>
        <p:txBody>
          <a:bodyPr/>
          <a:lstStyle/>
          <a:p>
            <a:fld id="{C10B49A4-A972-1A4E-910F-C97CA42B539C}" type="slidenum">
              <a:rPr lang="tr-TR" smtClean="0">
                <a:solidFill>
                  <a:prstClr val="black"/>
                </a:solidFill>
              </a:rPr>
              <a:pPr/>
              <a:t>16</a:t>
            </a:fld>
            <a:endParaRPr lang="tr-TR" dirty="0">
              <a:solidFill>
                <a:prstClr val="black"/>
              </a:solidFill>
            </a:endParaRPr>
          </a:p>
        </p:txBody>
      </p:sp>
    </p:spTree>
    <p:extLst>
      <p:ext uri="{BB962C8B-B14F-4D97-AF65-F5344CB8AC3E}">
        <p14:creationId xmlns:p14="http://schemas.microsoft.com/office/powerpoint/2010/main" val="23271031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21506"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tr-TR" altLang="en-US" dirty="0" err="1"/>
              <a:t>If</a:t>
            </a:r>
            <a:r>
              <a:rPr lang="tr-TR" altLang="en-US" dirty="0"/>
              <a:t> a </a:t>
            </a:r>
            <a:r>
              <a:rPr lang="tr-TR" altLang="en-US" dirty="0" err="1"/>
              <a:t>firm</a:t>
            </a:r>
            <a:r>
              <a:rPr lang="tr-TR" altLang="en-US" dirty="0"/>
              <a:t> </a:t>
            </a:r>
            <a:r>
              <a:rPr lang="tr-TR" altLang="en-US" dirty="0" err="1"/>
              <a:t>faces</a:t>
            </a:r>
            <a:r>
              <a:rPr lang="tr-TR" altLang="en-US" dirty="0"/>
              <a:t> a </a:t>
            </a:r>
            <a:r>
              <a:rPr lang="tr-TR" altLang="en-US" dirty="0" err="1"/>
              <a:t>downward-sloping</a:t>
            </a:r>
            <a:r>
              <a:rPr lang="tr-TR" altLang="en-US" dirty="0"/>
              <a:t> </a:t>
            </a:r>
            <a:r>
              <a:rPr lang="tr-TR" altLang="en-US" dirty="0" err="1"/>
              <a:t>demand</a:t>
            </a:r>
            <a:r>
              <a:rPr lang="tr-TR" altLang="en-US" dirty="0"/>
              <a:t> </a:t>
            </a:r>
            <a:r>
              <a:rPr lang="tr-TR" altLang="en-US" dirty="0" err="1"/>
              <a:t>curve</a:t>
            </a:r>
            <a:r>
              <a:rPr lang="tr-TR" altLang="en-US" dirty="0"/>
              <a:t>, it is </a:t>
            </a:r>
            <a:r>
              <a:rPr lang="tr-TR" altLang="en-US" dirty="0" err="1"/>
              <a:t>indicative</a:t>
            </a:r>
            <a:r>
              <a:rPr lang="tr-TR" altLang="en-US" dirty="0"/>
              <a:t> of </a:t>
            </a:r>
            <a:r>
              <a:rPr lang="tr-TR" altLang="en-US" dirty="0" err="1"/>
              <a:t>the</a:t>
            </a:r>
            <a:r>
              <a:rPr lang="tr-TR" altLang="en-US" dirty="0"/>
              <a:t> </a:t>
            </a:r>
            <a:r>
              <a:rPr lang="tr-TR" altLang="en-US" dirty="0" err="1"/>
              <a:t>firm</a:t>
            </a:r>
            <a:r>
              <a:rPr lang="tr-TR" altLang="en-US" dirty="0"/>
              <a:t> </a:t>
            </a:r>
            <a:r>
              <a:rPr lang="tr-TR" altLang="en-US" dirty="0" err="1"/>
              <a:t>having</a:t>
            </a:r>
            <a:r>
              <a:rPr lang="tr-TR" altLang="en-US" dirty="0"/>
              <a:t> at </a:t>
            </a:r>
            <a:r>
              <a:rPr lang="tr-TR" altLang="en-US" dirty="0" err="1"/>
              <a:t>least</a:t>
            </a:r>
            <a:r>
              <a:rPr lang="tr-TR" altLang="en-US" dirty="0"/>
              <a:t> </a:t>
            </a:r>
            <a:r>
              <a:rPr lang="tr-TR" altLang="en-US" dirty="0" err="1"/>
              <a:t>some</a:t>
            </a:r>
            <a:r>
              <a:rPr lang="tr-TR" altLang="en-US" dirty="0"/>
              <a:t> market </a:t>
            </a:r>
            <a:r>
              <a:rPr lang="tr-TR" altLang="en-US" dirty="0" err="1"/>
              <a:t>power</a:t>
            </a:r>
            <a:r>
              <a:rPr lang="tr-TR" altLang="en-US" dirty="0"/>
              <a:t> </a:t>
            </a:r>
            <a:r>
              <a:rPr lang="tr-TR" altLang="en-US" dirty="0" err="1"/>
              <a:t>and</a:t>
            </a:r>
            <a:r>
              <a:rPr lang="tr-TR" altLang="en-US" dirty="0"/>
              <a:t> </a:t>
            </a:r>
            <a:r>
              <a:rPr lang="tr-TR" altLang="en-US" dirty="0" err="1"/>
              <a:t>the</a:t>
            </a:r>
            <a:r>
              <a:rPr lang="tr-TR" altLang="en-US" dirty="0"/>
              <a:t> </a:t>
            </a:r>
            <a:r>
              <a:rPr lang="tr-TR" altLang="en-US" dirty="0" err="1"/>
              <a:t>ability</a:t>
            </a:r>
            <a:r>
              <a:rPr lang="tr-TR" altLang="en-US" dirty="0"/>
              <a:t> </a:t>
            </a:r>
            <a:r>
              <a:rPr lang="tr-TR" altLang="en-US" dirty="0" err="1"/>
              <a:t>to</a:t>
            </a:r>
            <a:r>
              <a:rPr lang="tr-TR" altLang="en-US" dirty="0"/>
              <a:t> set </a:t>
            </a:r>
            <a:r>
              <a:rPr lang="tr-TR" altLang="en-US" dirty="0" err="1"/>
              <a:t>its</a:t>
            </a:r>
            <a:r>
              <a:rPr lang="tr-TR" altLang="en-US" dirty="0"/>
              <a:t> </a:t>
            </a:r>
            <a:r>
              <a:rPr lang="tr-TR" altLang="en-US" dirty="0" err="1"/>
              <a:t>price</a:t>
            </a:r>
            <a:r>
              <a:rPr lang="tr-TR" altLang="en-US" dirty="0"/>
              <a:t>.</a:t>
            </a:r>
          </a:p>
          <a:p>
            <a:endParaRPr lang="tr-TR" altLang="en-US" dirty="0"/>
          </a:p>
          <a:p>
            <a:r>
              <a:rPr lang="tr-TR" altLang="en-US" dirty="0" err="1"/>
              <a:t>In</a:t>
            </a:r>
            <a:r>
              <a:rPr lang="tr-TR" altLang="en-US" dirty="0"/>
              <a:t> PC (Perfect </a:t>
            </a:r>
            <a:r>
              <a:rPr lang="tr-TR" altLang="en-US" dirty="0" err="1"/>
              <a:t>Competition</a:t>
            </a:r>
            <a:r>
              <a:rPr lang="tr-TR" altLang="en-US" dirty="0"/>
              <a:t>), </a:t>
            </a:r>
            <a:r>
              <a:rPr lang="tr-TR" altLang="en-US" dirty="0" err="1"/>
              <a:t>there</a:t>
            </a:r>
            <a:r>
              <a:rPr lang="tr-TR" altLang="en-US" dirty="0"/>
              <a:t> </a:t>
            </a:r>
            <a:r>
              <a:rPr lang="tr-TR" altLang="en-US" dirty="0" err="1"/>
              <a:t>are</a:t>
            </a:r>
            <a:r>
              <a:rPr lang="tr-TR" altLang="en-US" dirty="0"/>
              <a:t> </a:t>
            </a:r>
            <a:r>
              <a:rPr lang="tr-TR" altLang="en-US" dirty="0" err="1"/>
              <a:t>hundreds</a:t>
            </a:r>
            <a:r>
              <a:rPr lang="tr-TR" altLang="en-US" dirty="0"/>
              <a:t> of </a:t>
            </a:r>
            <a:r>
              <a:rPr lang="tr-TR" altLang="en-US" dirty="0" err="1"/>
              <a:t>firms</a:t>
            </a:r>
            <a:r>
              <a:rPr lang="tr-TR" altLang="en-US" dirty="0"/>
              <a:t> </a:t>
            </a:r>
            <a:r>
              <a:rPr lang="tr-TR" altLang="en-US" dirty="0" err="1"/>
              <a:t>selling</a:t>
            </a:r>
            <a:r>
              <a:rPr lang="tr-TR" altLang="en-US" dirty="0"/>
              <a:t> </a:t>
            </a:r>
            <a:r>
              <a:rPr lang="tr-TR" altLang="en-US" dirty="0" err="1"/>
              <a:t>substitute</a:t>
            </a:r>
            <a:r>
              <a:rPr lang="tr-TR" altLang="en-US" dirty="0"/>
              <a:t> </a:t>
            </a:r>
            <a:r>
              <a:rPr lang="tr-TR" altLang="en-US" dirty="0" err="1"/>
              <a:t>products</a:t>
            </a:r>
            <a:r>
              <a:rPr lang="tr-TR" altLang="en-US" dirty="0"/>
              <a:t>.  No </a:t>
            </a:r>
            <a:r>
              <a:rPr lang="tr-TR" altLang="en-US" dirty="0" err="1"/>
              <a:t>one</a:t>
            </a:r>
            <a:r>
              <a:rPr lang="tr-TR" altLang="en-US" dirty="0"/>
              <a:t> </a:t>
            </a:r>
            <a:r>
              <a:rPr lang="tr-TR" altLang="en-US" dirty="0" err="1"/>
              <a:t>firm</a:t>
            </a:r>
            <a:r>
              <a:rPr lang="tr-TR" altLang="en-US" dirty="0"/>
              <a:t> can </a:t>
            </a:r>
            <a:r>
              <a:rPr lang="tr-TR" altLang="en-US" dirty="0" err="1"/>
              <a:t>determine</a:t>
            </a:r>
            <a:r>
              <a:rPr lang="tr-TR" altLang="en-US" dirty="0"/>
              <a:t> </a:t>
            </a:r>
            <a:r>
              <a:rPr lang="tr-TR" altLang="en-US" dirty="0" err="1"/>
              <a:t>the</a:t>
            </a:r>
            <a:r>
              <a:rPr lang="tr-TR" altLang="en-US" dirty="0"/>
              <a:t> </a:t>
            </a:r>
            <a:r>
              <a:rPr lang="tr-TR" altLang="en-US" dirty="0" err="1"/>
              <a:t>price</a:t>
            </a:r>
            <a:r>
              <a:rPr lang="tr-TR" altLang="en-US" dirty="0"/>
              <a:t>.  </a:t>
            </a:r>
            <a:r>
              <a:rPr lang="tr-TR" altLang="en-US" dirty="0" err="1"/>
              <a:t>The</a:t>
            </a:r>
            <a:r>
              <a:rPr lang="tr-TR" altLang="en-US" dirty="0"/>
              <a:t> </a:t>
            </a:r>
            <a:r>
              <a:rPr lang="tr-TR" altLang="en-US" dirty="0" err="1"/>
              <a:t>price</a:t>
            </a:r>
            <a:r>
              <a:rPr lang="tr-TR" altLang="en-US" dirty="0"/>
              <a:t> is </a:t>
            </a:r>
            <a:r>
              <a:rPr lang="tr-TR" altLang="en-US" dirty="0" err="1"/>
              <a:t>determined</a:t>
            </a:r>
            <a:r>
              <a:rPr lang="tr-TR" altLang="en-US" dirty="0"/>
              <a:t> </a:t>
            </a:r>
            <a:r>
              <a:rPr lang="tr-TR" altLang="en-US" dirty="0" err="1"/>
              <a:t>by</a:t>
            </a:r>
            <a:r>
              <a:rPr lang="tr-TR" altLang="en-US" dirty="0"/>
              <a:t> market </a:t>
            </a:r>
            <a:r>
              <a:rPr lang="tr-TR" altLang="en-US" dirty="0" err="1"/>
              <a:t>supply</a:t>
            </a:r>
            <a:r>
              <a:rPr lang="tr-TR" altLang="en-US" dirty="0"/>
              <a:t> </a:t>
            </a:r>
            <a:r>
              <a:rPr lang="tr-TR" altLang="en-US" dirty="0" err="1"/>
              <a:t>and</a:t>
            </a:r>
            <a:r>
              <a:rPr lang="tr-TR" altLang="en-US" dirty="0"/>
              <a:t> </a:t>
            </a:r>
            <a:r>
              <a:rPr lang="tr-TR" altLang="en-US" dirty="0" err="1"/>
              <a:t>demand</a:t>
            </a:r>
            <a:r>
              <a:rPr lang="tr-TR" altLang="en-US" dirty="0"/>
              <a:t>.</a:t>
            </a:r>
          </a:p>
          <a:p>
            <a:endParaRPr lang="tr-TR" altLang="en-US" dirty="0"/>
          </a:p>
          <a:p>
            <a:r>
              <a:rPr lang="tr-TR" altLang="en-US" dirty="0" err="1"/>
              <a:t>In</a:t>
            </a:r>
            <a:r>
              <a:rPr lang="tr-TR" altLang="en-US" dirty="0"/>
              <a:t> </a:t>
            </a:r>
            <a:r>
              <a:rPr lang="tr-TR" altLang="en-US" dirty="0" err="1"/>
              <a:t>monopoly</a:t>
            </a:r>
            <a:r>
              <a:rPr lang="tr-TR" altLang="en-US" dirty="0"/>
              <a:t>, </a:t>
            </a:r>
            <a:r>
              <a:rPr lang="tr-TR" altLang="en-US" dirty="0" err="1"/>
              <a:t>the</a:t>
            </a:r>
            <a:r>
              <a:rPr lang="tr-TR" altLang="en-US" dirty="0"/>
              <a:t> </a:t>
            </a:r>
            <a:r>
              <a:rPr lang="tr-TR" altLang="en-US" dirty="0" err="1"/>
              <a:t>one</a:t>
            </a:r>
            <a:r>
              <a:rPr lang="tr-TR" altLang="en-US" dirty="0"/>
              <a:t> </a:t>
            </a:r>
            <a:r>
              <a:rPr lang="tr-TR" altLang="en-US" dirty="0" err="1"/>
              <a:t>firm</a:t>
            </a:r>
            <a:r>
              <a:rPr lang="tr-TR" altLang="en-US" dirty="0"/>
              <a:t> IS </a:t>
            </a:r>
            <a:r>
              <a:rPr lang="tr-TR" altLang="en-US" dirty="0" err="1"/>
              <a:t>the</a:t>
            </a:r>
            <a:r>
              <a:rPr lang="tr-TR" altLang="en-US" dirty="0"/>
              <a:t> market.  </a:t>
            </a:r>
            <a:r>
              <a:rPr lang="tr-TR" altLang="en-US" dirty="0" err="1"/>
              <a:t>Later</a:t>
            </a:r>
            <a:r>
              <a:rPr lang="tr-TR" altLang="en-US" dirty="0"/>
              <a:t>, </a:t>
            </a:r>
            <a:r>
              <a:rPr lang="tr-TR" altLang="en-US" dirty="0" err="1"/>
              <a:t>we</a:t>
            </a:r>
            <a:r>
              <a:rPr lang="tr-TR" altLang="en-US" dirty="0"/>
              <a:t> </a:t>
            </a:r>
            <a:r>
              <a:rPr lang="tr-TR" altLang="en-US" dirty="0" err="1"/>
              <a:t>will</a:t>
            </a:r>
            <a:r>
              <a:rPr lang="tr-TR" altLang="en-US" dirty="0"/>
              <a:t> </a:t>
            </a:r>
            <a:r>
              <a:rPr lang="tr-TR" altLang="en-US" dirty="0" err="1"/>
              <a:t>see</a:t>
            </a:r>
            <a:r>
              <a:rPr lang="tr-TR" altLang="en-US" dirty="0"/>
              <a:t> </a:t>
            </a:r>
            <a:r>
              <a:rPr lang="tr-TR" altLang="en-US" dirty="0" err="1"/>
              <a:t>that</a:t>
            </a:r>
            <a:r>
              <a:rPr lang="tr-TR" altLang="en-US" dirty="0"/>
              <a:t> </a:t>
            </a:r>
            <a:r>
              <a:rPr lang="tr-TR" altLang="en-US" dirty="0" err="1"/>
              <a:t>the</a:t>
            </a:r>
            <a:r>
              <a:rPr lang="tr-TR" altLang="en-US" dirty="0"/>
              <a:t> </a:t>
            </a:r>
            <a:r>
              <a:rPr lang="tr-TR" altLang="en-US" dirty="0" err="1"/>
              <a:t>monopoly</a:t>
            </a:r>
            <a:r>
              <a:rPr lang="tr-TR" altLang="en-US" dirty="0"/>
              <a:t> </a:t>
            </a:r>
            <a:r>
              <a:rPr lang="tr-TR" altLang="en-US" dirty="0" err="1"/>
              <a:t>does</a:t>
            </a:r>
            <a:r>
              <a:rPr lang="tr-TR" altLang="en-US" dirty="0"/>
              <a:t> not </a:t>
            </a:r>
            <a:r>
              <a:rPr lang="tr-TR" altLang="en-US" dirty="0" err="1"/>
              <a:t>have</a:t>
            </a:r>
            <a:r>
              <a:rPr lang="tr-TR" altLang="en-US" dirty="0"/>
              <a:t> a </a:t>
            </a:r>
            <a:r>
              <a:rPr lang="tr-TR" altLang="en-US" dirty="0" err="1"/>
              <a:t>supply</a:t>
            </a:r>
            <a:r>
              <a:rPr lang="tr-TR" altLang="en-US" dirty="0"/>
              <a:t> </a:t>
            </a:r>
            <a:r>
              <a:rPr lang="tr-TR" altLang="en-US" dirty="0" err="1"/>
              <a:t>curve</a:t>
            </a:r>
            <a:r>
              <a:rPr lang="tr-TR" altLang="en-US" dirty="0"/>
              <a:t>.  </a:t>
            </a:r>
            <a:r>
              <a:rPr lang="tr-TR" altLang="en-US" dirty="0" err="1"/>
              <a:t>It</a:t>
            </a:r>
            <a:r>
              <a:rPr lang="tr-TR" altLang="en-US" dirty="0"/>
              <a:t> </a:t>
            </a:r>
            <a:r>
              <a:rPr lang="tr-TR" altLang="en-US" dirty="0" err="1"/>
              <a:t>simply</a:t>
            </a:r>
            <a:r>
              <a:rPr lang="tr-TR" altLang="en-US" dirty="0"/>
              <a:t> </a:t>
            </a:r>
            <a:r>
              <a:rPr lang="tr-TR" altLang="en-US" dirty="0" err="1"/>
              <a:t>chooses</a:t>
            </a:r>
            <a:r>
              <a:rPr lang="tr-TR" altLang="en-US" dirty="0"/>
              <a:t> </a:t>
            </a:r>
            <a:r>
              <a:rPr lang="tr-TR" altLang="en-US" dirty="0" err="1"/>
              <a:t>the</a:t>
            </a:r>
            <a:r>
              <a:rPr lang="tr-TR" altLang="en-US" dirty="0"/>
              <a:t> </a:t>
            </a:r>
            <a:r>
              <a:rPr lang="tr-TR" altLang="en-US" dirty="0" err="1"/>
              <a:t>output</a:t>
            </a:r>
            <a:r>
              <a:rPr lang="tr-TR" altLang="en-US" dirty="0"/>
              <a:t> </a:t>
            </a:r>
            <a:r>
              <a:rPr lang="tr-TR" altLang="en-US" dirty="0" err="1"/>
              <a:t>level</a:t>
            </a:r>
            <a:r>
              <a:rPr lang="tr-TR" altLang="en-US" dirty="0"/>
              <a:t> </a:t>
            </a:r>
            <a:r>
              <a:rPr lang="tr-TR" altLang="en-US" dirty="0" err="1"/>
              <a:t>where</a:t>
            </a:r>
            <a:r>
              <a:rPr lang="tr-TR" altLang="en-US" dirty="0"/>
              <a:t> </a:t>
            </a:r>
            <a:r>
              <a:rPr lang="tr-TR" altLang="en-US" dirty="0" err="1"/>
              <a:t>its</a:t>
            </a:r>
            <a:r>
              <a:rPr lang="tr-TR" altLang="en-US" dirty="0"/>
              <a:t> MR = MC </a:t>
            </a:r>
            <a:r>
              <a:rPr lang="tr-TR" altLang="en-US" dirty="0" err="1"/>
              <a:t>and</a:t>
            </a:r>
            <a:r>
              <a:rPr lang="tr-TR" altLang="en-US" dirty="0"/>
              <a:t> </a:t>
            </a:r>
            <a:r>
              <a:rPr lang="tr-TR" altLang="en-US" dirty="0" err="1"/>
              <a:t>charges</a:t>
            </a:r>
            <a:r>
              <a:rPr lang="tr-TR" altLang="en-US" dirty="0"/>
              <a:t> a </a:t>
            </a:r>
            <a:r>
              <a:rPr lang="tr-TR" altLang="en-US" dirty="0" err="1"/>
              <a:t>price</a:t>
            </a:r>
            <a:r>
              <a:rPr lang="tr-TR" altLang="en-US" dirty="0"/>
              <a:t> </a:t>
            </a:r>
            <a:r>
              <a:rPr lang="tr-TR" altLang="en-US" dirty="0" err="1"/>
              <a:t>based</a:t>
            </a:r>
            <a:r>
              <a:rPr lang="tr-TR" altLang="en-US" dirty="0"/>
              <a:t> on </a:t>
            </a:r>
            <a:r>
              <a:rPr lang="tr-TR" altLang="en-US" dirty="0" err="1"/>
              <a:t>the</a:t>
            </a:r>
            <a:r>
              <a:rPr lang="tr-TR" altLang="en-US" dirty="0"/>
              <a:t> </a:t>
            </a:r>
            <a:r>
              <a:rPr lang="tr-TR" altLang="en-US" dirty="0" err="1"/>
              <a:t>height</a:t>
            </a:r>
            <a:r>
              <a:rPr lang="tr-TR" altLang="en-US" dirty="0"/>
              <a:t> of </a:t>
            </a:r>
            <a:r>
              <a:rPr lang="tr-TR" altLang="en-US" dirty="0" err="1"/>
              <a:t>the</a:t>
            </a:r>
            <a:r>
              <a:rPr lang="tr-TR" altLang="en-US" dirty="0"/>
              <a:t> </a:t>
            </a:r>
            <a:r>
              <a:rPr lang="tr-TR" altLang="en-US" dirty="0" err="1"/>
              <a:t>demand</a:t>
            </a:r>
            <a:r>
              <a:rPr lang="tr-TR" altLang="en-US" dirty="0"/>
              <a:t> </a:t>
            </a:r>
            <a:r>
              <a:rPr lang="tr-TR" altLang="en-US" dirty="0" err="1"/>
              <a:t>curve</a:t>
            </a:r>
            <a:r>
              <a:rPr lang="tr-TR" altLang="en-US" dirty="0"/>
              <a:t> at </a:t>
            </a:r>
            <a:r>
              <a:rPr lang="tr-TR" altLang="en-US" dirty="0" err="1"/>
              <a:t>that</a:t>
            </a:r>
            <a:r>
              <a:rPr lang="tr-TR" altLang="en-US" dirty="0"/>
              <a:t> </a:t>
            </a:r>
            <a:r>
              <a:rPr lang="tr-TR" altLang="en-US" dirty="0" err="1"/>
              <a:t>level</a:t>
            </a:r>
            <a:r>
              <a:rPr lang="tr-TR" altLang="en-US" dirty="0"/>
              <a:t> of </a:t>
            </a:r>
            <a:r>
              <a:rPr lang="tr-TR" altLang="en-US" dirty="0" err="1"/>
              <a:t>output</a:t>
            </a:r>
            <a:r>
              <a:rPr lang="tr-TR" altLang="en-US" dirty="0"/>
              <a:t>.</a:t>
            </a:r>
          </a:p>
        </p:txBody>
      </p:sp>
    </p:spTree>
    <p:extLst>
      <p:ext uri="{BB962C8B-B14F-4D97-AF65-F5344CB8AC3E}">
        <p14:creationId xmlns:p14="http://schemas.microsoft.com/office/powerpoint/2010/main" val="175108390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DC303A8-D748-4760-BE6E-6B116A171C0C}" type="slidenum">
              <a:rPr lang="tr-TR" altLang="en-US" smtClean="0">
                <a:solidFill>
                  <a:srgbClr val="000000"/>
                </a:solidFill>
              </a:rPr>
              <a:pPr/>
              <a:t>18</a:t>
            </a:fld>
            <a:endParaRPr lang="tr-TR" altLang="en-US" dirty="0">
              <a:solidFill>
                <a:srgbClr val="000000"/>
              </a:solidFill>
            </a:endParaRPr>
          </a:p>
        </p:txBody>
      </p:sp>
      <p:sp>
        <p:nvSpPr>
          <p:cNvPr id="186370" name="Rectangle 2"/>
          <p:cNvSpPr>
            <a:spLocks noGrp="1" noRot="1" noChangeAspect="1" noChangeArrowheads="1" noTextEdit="1"/>
          </p:cNvSpPr>
          <p:nvPr>
            <p:ph type="sldImg"/>
          </p:nvPr>
        </p:nvSpPr>
        <p:spPr>
          <a:xfrm>
            <a:off x="685800" y="1143000"/>
            <a:ext cx="5486400" cy="3086100"/>
          </a:xfrm>
          <a:ln/>
        </p:spPr>
      </p:sp>
      <p:sp>
        <p:nvSpPr>
          <p:cNvPr id="186371" name="Rectangle 3"/>
          <p:cNvSpPr>
            <a:spLocks noGrp="1" noChangeArrowheads="1"/>
          </p:cNvSpPr>
          <p:nvPr>
            <p:ph type="body" idx="1"/>
          </p:nvPr>
        </p:nvSpPr>
        <p:spPr/>
        <p:txBody>
          <a:bodyPr/>
          <a:lstStyle/>
          <a:p>
            <a:endParaRPr lang="tr-TR" altLang="en-US" dirty="0"/>
          </a:p>
        </p:txBody>
      </p:sp>
    </p:spTree>
    <p:extLst>
      <p:ext uri="{BB962C8B-B14F-4D97-AF65-F5344CB8AC3E}">
        <p14:creationId xmlns:p14="http://schemas.microsoft.com/office/powerpoint/2010/main" val="218529213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23554"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tr-TR" altLang="en-US" dirty="0" err="1"/>
              <a:t>Perfectly</a:t>
            </a:r>
            <a:r>
              <a:rPr lang="tr-TR" altLang="en-US" dirty="0"/>
              <a:t> </a:t>
            </a:r>
            <a:r>
              <a:rPr lang="tr-TR" altLang="en-US" dirty="0" err="1"/>
              <a:t>competitive</a:t>
            </a:r>
            <a:r>
              <a:rPr lang="tr-TR" altLang="en-US" dirty="0"/>
              <a:t> </a:t>
            </a:r>
            <a:r>
              <a:rPr lang="tr-TR" altLang="en-US" dirty="0" err="1"/>
              <a:t>firms</a:t>
            </a:r>
            <a:r>
              <a:rPr lang="tr-TR" altLang="en-US" dirty="0"/>
              <a:t> </a:t>
            </a:r>
            <a:r>
              <a:rPr lang="tr-TR" altLang="en-US" dirty="0" err="1"/>
              <a:t>have</a:t>
            </a:r>
            <a:r>
              <a:rPr lang="tr-TR" altLang="en-US" dirty="0"/>
              <a:t> a </a:t>
            </a:r>
            <a:r>
              <a:rPr lang="tr-TR" altLang="en-US" dirty="0" err="1"/>
              <a:t>demand</a:t>
            </a:r>
            <a:r>
              <a:rPr lang="tr-TR" altLang="en-US" dirty="0"/>
              <a:t> </a:t>
            </a:r>
            <a:r>
              <a:rPr lang="tr-TR" altLang="en-US" dirty="0" err="1"/>
              <a:t>curve</a:t>
            </a:r>
            <a:r>
              <a:rPr lang="tr-TR" altLang="en-US" dirty="0"/>
              <a:t> </a:t>
            </a:r>
            <a:r>
              <a:rPr lang="tr-TR" altLang="en-US" dirty="0" err="1"/>
              <a:t>that</a:t>
            </a:r>
            <a:r>
              <a:rPr lang="tr-TR" altLang="en-US" dirty="0"/>
              <a:t> is </a:t>
            </a:r>
            <a:r>
              <a:rPr lang="tr-TR" altLang="en-US" dirty="0" err="1"/>
              <a:t>horizontal</a:t>
            </a:r>
            <a:r>
              <a:rPr lang="tr-TR" altLang="en-US" dirty="0"/>
              <a:t>. Since </a:t>
            </a:r>
            <a:r>
              <a:rPr lang="tr-TR" altLang="en-US" dirty="0" err="1"/>
              <a:t>the</a:t>
            </a:r>
            <a:r>
              <a:rPr lang="tr-TR" altLang="en-US" dirty="0"/>
              <a:t> </a:t>
            </a:r>
            <a:r>
              <a:rPr lang="tr-TR" altLang="en-US" dirty="0" err="1"/>
              <a:t>monopolist</a:t>
            </a:r>
            <a:r>
              <a:rPr lang="tr-TR" altLang="en-US" dirty="0"/>
              <a:t> is </a:t>
            </a:r>
            <a:r>
              <a:rPr lang="tr-TR" altLang="en-US" dirty="0" err="1"/>
              <a:t>the</a:t>
            </a:r>
            <a:r>
              <a:rPr lang="tr-TR" altLang="en-US" dirty="0"/>
              <a:t> sole </a:t>
            </a:r>
            <a:r>
              <a:rPr lang="tr-TR" altLang="en-US" dirty="0" err="1"/>
              <a:t>provider</a:t>
            </a:r>
            <a:r>
              <a:rPr lang="tr-TR" altLang="en-US" dirty="0"/>
              <a:t> of </a:t>
            </a:r>
            <a:r>
              <a:rPr lang="tr-TR" altLang="en-US" dirty="0" err="1"/>
              <a:t>the</a:t>
            </a:r>
            <a:r>
              <a:rPr lang="tr-TR" altLang="en-US" dirty="0"/>
              <a:t> </a:t>
            </a:r>
            <a:r>
              <a:rPr lang="tr-TR" altLang="en-US" dirty="0" err="1"/>
              <a:t>good</a:t>
            </a:r>
            <a:r>
              <a:rPr lang="tr-TR" altLang="en-US" dirty="0"/>
              <a:t> </a:t>
            </a:r>
            <a:r>
              <a:rPr lang="tr-TR" altLang="en-US" dirty="0" err="1"/>
              <a:t>or</a:t>
            </a:r>
            <a:r>
              <a:rPr lang="tr-TR" altLang="en-US" dirty="0"/>
              <a:t> service </a:t>
            </a:r>
            <a:r>
              <a:rPr lang="tr-TR" altLang="en-US" dirty="0" err="1"/>
              <a:t>the</a:t>
            </a:r>
            <a:r>
              <a:rPr lang="tr-TR" altLang="en-US" dirty="0"/>
              <a:t> </a:t>
            </a:r>
            <a:r>
              <a:rPr lang="tr-TR" altLang="en-US" dirty="0" err="1"/>
              <a:t>demand</a:t>
            </a:r>
            <a:r>
              <a:rPr lang="tr-TR" altLang="en-US" dirty="0"/>
              <a:t> </a:t>
            </a:r>
            <a:r>
              <a:rPr lang="tr-TR" altLang="en-US" dirty="0" err="1"/>
              <a:t>for</a:t>
            </a:r>
            <a:r>
              <a:rPr lang="tr-TR" altLang="en-US" dirty="0"/>
              <a:t> </a:t>
            </a:r>
            <a:r>
              <a:rPr lang="tr-TR" altLang="en-US" dirty="0" err="1"/>
              <a:t>its</a:t>
            </a:r>
            <a:r>
              <a:rPr lang="tr-TR" altLang="en-US" dirty="0"/>
              <a:t> </a:t>
            </a:r>
            <a:r>
              <a:rPr lang="tr-TR" altLang="en-US" dirty="0" err="1"/>
              <a:t>product</a:t>
            </a:r>
            <a:r>
              <a:rPr lang="tr-TR" altLang="en-US" dirty="0"/>
              <a:t> </a:t>
            </a:r>
            <a:r>
              <a:rPr lang="tr-TR" altLang="en-US" dirty="0" err="1"/>
              <a:t>depends</a:t>
            </a:r>
            <a:r>
              <a:rPr lang="tr-TR" altLang="en-US" dirty="0"/>
              <a:t> on </a:t>
            </a:r>
            <a:r>
              <a:rPr lang="tr-TR" altLang="en-US" dirty="0" err="1"/>
              <a:t>the</a:t>
            </a:r>
            <a:r>
              <a:rPr lang="tr-TR" altLang="en-US" dirty="0"/>
              <a:t> </a:t>
            </a:r>
            <a:r>
              <a:rPr lang="tr-TR" altLang="en-US" dirty="0" err="1"/>
              <a:t>price</a:t>
            </a:r>
            <a:r>
              <a:rPr lang="tr-TR" altLang="en-US" dirty="0"/>
              <a:t> </a:t>
            </a:r>
            <a:r>
              <a:rPr lang="tr-TR" altLang="en-US" dirty="0" err="1"/>
              <a:t>that</a:t>
            </a:r>
            <a:r>
              <a:rPr lang="tr-TR" altLang="en-US" dirty="0"/>
              <a:t> is </a:t>
            </a:r>
            <a:r>
              <a:rPr lang="tr-TR" altLang="en-US" dirty="0" err="1"/>
              <a:t>charged</a:t>
            </a:r>
            <a:r>
              <a:rPr lang="tr-TR" altLang="en-US" dirty="0"/>
              <a:t>. </a:t>
            </a:r>
            <a:r>
              <a:rPr lang="tr-TR" altLang="en-US" dirty="0" err="1"/>
              <a:t>This</a:t>
            </a:r>
            <a:r>
              <a:rPr lang="tr-TR" altLang="en-US" dirty="0"/>
              <a:t> is </a:t>
            </a:r>
            <a:r>
              <a:rPr lang="tr-TR" altLang="en-US" dirty="0" err="1"/>
              <a:t>reflected</a:t>
            </a:r>
            <a:r>
              <a:rPr lang="tr-TR" altLang="en-US" dirty="0"/>
              <a:t> in a </a:t>
            </a:r>
            <a:r>
              <a:rPr lang="tr-TR" altLang="en-US" dirty="0" err="1"/>
              <a:t>downward-sloping</a:t>
            </a:r>
            <a:r>
              <a:rPr lang="tr-TR" altLang="en-US" dirty="0"/>
              <a:t> </a:t>
            </a:r>
            <a:r>
              <a:rPr lang="tr-TR" altLang="en-US" dirty="0" err="1"/>
              <a:t>demand</a:t>
            </a:r>
            <a:r>
              <a:rPr lang="tr-TR" altLang="en-US" dirty="0"/>
              <a:t> </a:t>
            </a:r>
            <a:r>
              <a:rPr lang="tr-TR" altLang="en-US" dirty="0" err="1"/>
              <a:t>curve</a:t>
            </a:r>
            <a:r>
              <a:rPr lang="tr-TR" altLang="en-US" dirty="0"/>
              <a:t>. </a:t>
            </a:r>
            <a:r>
              <a:rPr lang="tr-TR" altLang="en-US" dirty="0" err="1"/>
              <a:t>So</a:t>
            </a:r>
            <a:r>
              <a:rPr lang="tr-TR" altLang="en-US" dirty="0"/>
              <a:t> </a:t>
            </a:r>
            <a:r>
              <a:rPr lang="tr-TR" altLang="en-US" dirty="0" err="1"/>
              <a:t>while</a:t>
            </a:r>
            <a:r>
              <a:rPr lang="tr-TR" altLang="en-US" dirty="0"/>
              <a:t> </a:t>
            </a:r>
            <a:r>
              <a:rPr lang="tr-TR" altLang="en-US" dirty="0" err="1"/>
              <a:t>the</a:t>
            </a:r>
            <a:r>
              <a:rPr lang="tr-TR" altLang="en-US" dirty="0"/>
              <a:t> </a:t>
            </a:r>
            <a:r>
              <a:rPr lang="tr-TR" altLang="en-US" dirty="0" err="1"/>
              <a:t>perfectly</a:t>
            </a:r>
            <a:r>
              <a:rPr lang="tr-TR" altLang="en-US" dirty="0"/>
              <a:t> </a:t>
            </a:r>
            <a:r>
              <a:rPr lang="tr-TR" altLang="en-US" dirty="0" err="1"/>
              <a:t>competitive</a:t>
            </a:r>
            <a:r>
              <a:rPr lang="tr-TR" altLang="en-US" dirty="0"/>
              <a:t> </a:t>
            </a:r>
            <a:r>
              <a:rPr lang="tr-TR" altLang="en-US" dirty="0" err="1"/>
              <a:t>firm</a:t>
            </a:r>
            <a:r>
              <a:rPr lang="tr-TR" altLang="en-US" dirty="0"/>
              <a:t> has </a:t>
            </a:r>
            <a:r>
              <a:rPr lang="tr-TR" altLang="en-US" dirty="0" err="1"/>
              <a:t>no</a:t>
            </a:r>
            <a:r>
              <a:rPr lang="tr-TR" altLang="en-US" dirty="0"/>
              <a:t> </a:t>
            </a:r>
            <a:r>
              <a:rPr lang="tr-TR" altLang="en-US" dirty="0" err="1"/>
              <a:t>control</a:t>
            </a:r>
            <a:r>
              <a:rPr lang="tr-TR" altLang="en-US" dirty="0"/>
              <a:t> </a:t>
            </a:r>
            <a:r>
              <a:rPr lang="tr-TR" altLang="en-US" dirty="0" err="1"/>
              <a:t>over</a:t>
            </a:r>
            <a:r>
              <a:rPr lang="tr-TR" altLang="en-US" dirty="0"/>
              <a:t> </a:t>
            </a:r>
            <a:r>
              <a:rPr lang="tr-TR" altLang="en-US" dirty="0" err="1"/>
              <a:t>the</a:t>
            </a:r>
            <a:r>
              <a:rPr lang="tr-TR" altLang="en-US" dirty="0"/>
              <a:t> </a:t>
            </a:r>
            <a:r>
              <a:rPr lang="tr-TR" altLang="en-US" dirty="0" err="1"/>
              <a:t>price</a:t>
            </a:r>
            <a:r>
              <a:rPr lang="tr-TR" altLang="en-US" dirty="0"/>
              <a:t> it </a:t>
            </a:r>
            <a:r>
              <a:rPr lang="tr-TR" altLang="en-US" dirty="0" err="1"/>
              <a:t>charges</a:t>
            </a:r>
            <a:r>
              <a:rPr lang="tr-TR" altLang="en-US" dirty="0"/>
              <a:t>, </a:t>
            </a:r>
            <a:r>
              <a:rPr lang="tr-TR" altLang="en-US" dirty="0" err="1"/>
              <a:t>the</a:t>
            </a:r>
            <a:r>
              <a:rPr lang="tr-TR" altLang="en-US" dirty="0"/>
              <a:t> </a:t>
            </a:r>
            <a:r>
              <a:rPr lang="tr-TR" altLang="en-US" dirty="0" err="1"/>
              <a:t>monopolist</a:t>
            </a:r>
            <a:r>
              <a:rPr lang="tr-TR" altLang="en-US" dirty="0"/>
              <a:t> </a:t>
            </a:r>
            <a:r>
              <a:rPr lang="tr-TR" altLang="en-US" dirty="0" err="1"/>
              <a:t>must</a:t>
            </a:r>
            <a:r>
              <a:rPr lang="tr-TR" altLang="en-US" dirty="0"/>
              <a:t> </a:t>
            </a:r>
            <a:r>
              <a:rPr lang="tr-TR" altLang="en-US" dirty="0" err="1"/>
              <a:t>search</a:t>
            </a:r>
            <a:r>
              <a:rPr lang="tr-TR" altLang="en-US" dirty="0"/>
              <a:t> </a:t>
            </a:r>
            <a:r>
              <a:rPr lang="tr-TR" altLang="en-US" dirty="0" err="1"/>
              <a:t>for</a:t>
            </a:r>
            <a:r>
              <a:rPr lang="tr-TR" altLang="en-US" dirty="0"/>
              <a:t> </a:t>
            </a:r>
            <a:r>
              <a:rPr lang="tr-TR" altLang="en-US" dirty="0" err="1"/>
              <a:t>the</a:t>
            </a:r>
            <a:r>
              <a:rPr lang="tr-TR" altLang="en-US" dirty="0"/>
              <a:t> </a:t>
            </a:r>
            <a:r>
              <a:rPr lang="tr-TR" altLang="en-US" dirty="0" err="1"/>
              <a:t>price</a:t>
            </a:r>
            <a:r>
              <a:rPr lang="tr-TR" altLang="en-US" dirty="0"/>
              <a:t> </a:t>
            </a:r>
            <a:r>
              <a:rPr lang="tr-TR" altLang="en-US" dirty="0" err="1"/>
              <a:t>and</a:t>
            </a:r>
            <a:r>
              <a:rPr lang="tr-TR" altLang="en-US" dirty="0"/>
              <a:t> </a:t>
            </a:r>
            <a:r>
              <a:rPr lang="tr-TR" altLang="en-US" dirty="0" err="1"/>
              <a:t>output</a:t>
            </a:r>
            <a:r>
              <a:rPr lang="tr-TR" altLang="en-US" dirty="0"/>
              <a:t> </a:t>
            </a:r>
            <a:r>
              <a:rPr lang="tr-TR" altLang="en-US" dirty="0" err="1"/>
              <a:t>combination</a:t>
            </a:r>
            <a:r>
              <a:rPr lang="tr-TR" altLang="en-US" dirty="0"/>
              <a:t> </a:t>
            </a:r>
            <a:r>
              <a:rPr lang="tr-TR" altLang="en-US" dirty="0" err="1"/>
              <a:t>that</a:t>
            </a:r>
            <a:r>
              <a:rPr lang="tr-TR" altLang="en-US" dirty="0"/>
              <a:t> </a:t>
            </a:r>
            <a:r>
              <a:rPr lang="tr-TR" altLang="en-US" dirty="0" err="1"/>
              <a:t>maximizes</a:t>
            </a:r>
            <a:r>
              <a:rPr lang="tr-TR" altLang="en-US" dirty="0"/>
              <a:t> </a:t>
            </a:r>
            <a:r>
              <a:rPr lang="tr-TR" altLang="en-US" dirty="0" err="1"/>
              <a:t>its</a:t>
            </a:r>
            <a:r>
              <a:rPr lang="tr-TR" altLang="en-US" dirty="0"/>
              <a:t> </a:t>
            </a:r>
            <a:r>
              <a:rPr lang="tr-TR" altLang="en-US" dirty="0" err="1"/>
              <a:t>profits</a:t>
            </a:r>
            <a:r>
              <a:rPr lang="tr-TR" altLang="en-US" dirty="0"/>
              <a:t>.</a:t>
            </a:r>
          </a:p>
          <a:p>
            <a:endParaRPr lang="tr-TR" altLang="en-US" dirty="0"/>
          </a:p>
          <a:p>
            <a:r>
              <a:rPr lang="tr-TR" altLang="en-US" dirty="0" err="1"/>
              <a:t>The</a:t>
            </a:r>
            <a:r>
              <a:rPr lang="tr-TR" altLang="en-US" dirty="0"/>
              <a:t> </a:t>
            </a:r>
            <a:r>
              <a:rPr lang="tr-TR" altLang="en-US" dirty="0" err="1"/>
              <a:t>monopoly</a:t>
            </a:r>
            <a:r>
              <a:rPr lang="tr-TR" altLang="en-US" dirty="0"/>
              <a:t>, </a:t>
            </a:r>
            <a:r>
              <a:rPr lang="tr-TR" altLang="en-US" dirty="0" err="1"/>
              <a:t>while</a:t>
            </a:r>
            <a:r>
              <a:rPr lang="tr-TR" altLang="en-US" dirty="0"/>
              <a:t> </a:t>
            </a:r>
            <a:r>
              <a:rPr lang="tr-TR" altLang="en-US" dirty="0" err="1"/>
              <a:t>having</a:t>
            </a:r>
            <a:r>
              <a:rPr lang="tr-TR" altLang="en-US" dirty="0"/>
              <a:t> market </a:t>
            </a:r>
            <a:r>
              <a:rPr lang="tr-TR" altLang="en-US" dirty="0" err="1"/>
              <a:t>power</a:t>
            </a:r>
            <a:r>
              <a:rPr lang="tr-TR" altLang="en-US" dirty="0"/>
              <a:t>, is </a:t>
            </a:r>
            <a:r>
              <a:rPr lang="tr-TR" altLang="en-US" dirty="0" err="1"/>
              <a:t>still</a:t>
            </a:r>
            <a:r>
              <a:rPr lang="tr-TR" altLang="en-US" dirty="0"/>
              <a:t> </a:t>
            </a:r>
            <a:r>
              <a:rPr lang="tr-TR" altLang="en-US" dirty="0" err="1"/>
              <a:t>limited</a:t>
            </a:r>
            <a:r>
              <a:rPr lang="tr-TR" altLang="en-US" dirty="0"/>
              <a:t> </a:t>
            </a:r>
            <a:r>
              <a:rPr lang="tr-TR" altLang="en-US" dirty="0" err="1"/>
              <a:t>by</a:t>
            </a:r>
            <a:r>
              <a:rPr lang="tr-TR" altLang="en-US" dirty="0"/>
              <a:t> </a:t>
            </a:r>
            <a:r>
              <a:rPr lang="tr-TR" altLang="en-US" dirty="0" err="1"/>
              <a:t>what</a:t>
            </a:r>
            <a:r>
              <a:rPr lang="tr-TR" altLang="en-US" dirty="0"/>
              <a:t> </a:t>
            </a:r>
            <a:r>
              <a:rPr lang="tr-TR" altLang="en-US" dirty="0" err="1"/>
              <a:t>price</a:t>
            </a:r>
            <a:r>
              <a:rPr lang="tr-TR" altLang="en-US" dirty="0"/>
              <a:t> it can </a:t>
            </a:r>
            <a:r>
              <a:rPr lang="tr-TR" altLang="en-US" dirty="0" err="1"/>
              <a:t>charge</a:t>
            </a:r>
            <a:r>
              <a:rPr lang="tr-TR" altLang="en-US" dirty="0"/>
              <a:t>.  </a:t>
            </a:r>
            <a:r>
              <a:rPr lang="tr-TR" altLang="en-US" dirty="0" err="1"/>
              <a:t>The</a:t>
            </a:r>
            <a:r>
              <a:rPr lang="tr-TR" altLang="en-US" dirty="0"/>
              <a:t> </a:t>
            </a:r>
            <a:r>
              <a:rPr lang="tr-TR" altLang="en-US" dirty="0" err="1"/>
              <a:t>demand</a:t>
            </a:r>
            <a:r>
              <a:rPr lang="tr-TR" altLang="en-US" dirty="0"/>
              <a:t> </a:t>
            </a:r>
            <a:r>
              <a:rPr lang="tr-TR" altLang="en-US" dirty="0" err="1"/>
              <a:t>curve</a:t>
            </a:r>
            <a:r>
              <a:rPr lang="tr-TR" altLang="en-US" dirty="0"/>
              <a:t> </a:t>
            </a:r>
            <a:r>
              <a:rPr lang="tr-TR" altLang="en-US" dirty="0" err="1"/>
              <a:t>shows</a:t>
            </a:r>
            <a:r>
              <a:rPr lang="tr-TR" altLang="en-US" dirty="0"/>
              <a:t> </a:t>
            </a:r>
            <a:r>
              <a:rPr lang="tr-TR" altLang="en-US" dirty="0" err="1"/>
              <a:t>the</a:t>
            </a:r>
            <a:r>
              <a:rPr lang="tr-TR" altLang="en-US" dirty="0"/>
              <a:t> </a:t>
            </a:r>
            <a:r>
              <a:rPr lang="tr-TR" altLang="en-US" dirty="0" err="1"/>
              <a:t>consumer</a:t>
            </a:r>
            <a:r>
              <a:rPr lang="tr-TR" altLang="en-US" dirty="0"/>
              <a:t> </a:t>
            </a:r>
            <a:r>
              <a:rPr lang="tr-TR" altLang="en-US" dirty="0" err="1"/>
              <a:t>willingness</a:t>
            </a:r>
            <a:r>
              <a:rPr lang="tr-TR" altLang="en-US" dirty="0"/>
              <a:t> </a:t>
            </a:r>
            <a:r>
              <a:rPr lang="tr-TR" altLang="en-US" dirty="0" err="1"/>
              <a:t>to</a:t>
            </a:r>
            <a:r>
              <a:rPr lang="tr-TR" altLang="en-US" dirty="0"/>
              <a:t> pay </a:t>
            </a:r>
            <a:r>
              <a:rPr lang="tr-TR" altLang="en-US" dirty="0" err="1"/>
              <a:t>for</a:t>
            </a:r>
            <a:r>
              <a:rPr lang="tr-TR" altLang="en-US" dirty="0"/>
              <a:t> </a:t>
            </a:r>
            <a:r>
              <a:rPr lang="tr-TR" altLang="en-US" dirty="0" err="1"/>
              <a:t>the</a:t>
            </a:r>
            <a:r>
              <a:rPr lang="tr-TR" altLang="en-US" dirty="0"/>
              <a:t> </a:t>
            </a:r>
            <a:r>
              <a:rPr lang="tr-TR" altLang="en-US" dirty="0" err="1"/>
              <a:t>product</a:t>
            </a:r>
            <a:r>
              <a:rPr lang="tr-TR" altLang="en-US" dirty="0"/>
              <a:t> </a:t>
            </a:r>
            <a:r>
              <a:rPr lang="tr-TR" altLang="en-US" dirty="0" err="1"/>
              <a:t>and</a:t>
            </a:r>
            <a:r>
              <a:rPr lang="tr-TR" altLang="en-US" dirty="0"/>
              <a:t> </a:t>
            </a:r>
            <a:r>
              <a:rPr lang="tr-TR" altLang="en-US" dirty="0" err="1"/>
              <a:t>guides</a:t>
            </a:r>
            <a:r>
              <a:rPr lang="tr-TR" altLang="en-US" dirty="0"/>
              <a:t> </a:t>
            </a:r>
            <a:r>
              <a:rPr lang="tr-TR" altLang="en-US" dirty="0" err="1"/>
              <a:t>the</a:t>
            </a:r>
            <a:r>
              <a:rPr lang="tr-TR" altLang="en-US" dirty="0"/>
              <a:t> </a:t>
            </a:r>
            <a:r>
              <a:rPr lang="tr-TR" altLang="en-US" dirty="0" err="1"/>
              <a:t>monopolist</a:t>
            </a:r>
            <a:r>
              <a:rPr lang="tr-TR" altLang="en-US" dirty="0"/>
              <a:t> </a:t>
            </a:r>
            <a:r>
              <a:rPr lang="tr-TR" altLang="en-US" dirty="0" err="1"/>
              <a:t>to</a:t>
            </a:r>
            <a:r>
              <a:rPr lang="tr-TR" altLang="en-US" dirty="0"/>
              <a:t> </a:t>
            </a:r>
            <a:r>
              <a:rPr lang="tr-TR" altLang="en-US" dirty="0" err="1"/>
              <a:t>what</a:t>
            </a:r>
            <a:r>
              <a:rPr lang="tr-TR" altLang="en-US" dirty="0"/>
              <a:t> </a:t>
            </a:r>
            <a:r>
              <a:rPr lang="tr-TR" altLang="en-US" dirty="0" err="1"/>
              <a:t>price</a:t>
            </a:r>
            <a:r>
              <a:rPr lang="tr-TR" altLang="en-US" dirty="0"/>
              <a:t> it </a:t>
            </a:r>
            <a:r>
              <a:rPr lang="tr-TR" altLang="en-US" dirty="0" err="1"/>
              <a:t>will</a:t>
            </a:r>
            <a:r>
              <a:rPr lang="tr-TR" altLang="en-US" dirty="0"/>
              <a:t> </a:t>
            </a:r>
            <a:r>
              <a:rPr lang="tr-TR" altLang="en-US" dirty="0" err="1"/>
              <a:t>charge</a:t>
            </a:r>
            <a:r>
              <a:rPr lang="tr-TR" altLang="en-US" dirty="0"/>
              <a:t>.</a:t>
            </a:r>
          </a:p>
          <a:p>
            <a:endParaRPr lang="tr-TR" altLang="en-US" dirty="0"/>
          </a:p>
        </p:txBody>
      </p:sp>
    </p:spTree>
    <p:extLst>
      <p:ext uri="{BB962C8B-B14F-4D97-AF65-F5344CB8AC3E}">
        <p14:creationId xmlns:p14="http://schemas.microsoft.com/office/powerpoint/2010/main" val="40070010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13314"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274541959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25602"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tr-TR" altLang="en-US" dirty="0" err="1"/>
              <a:t>For</a:t>
            </a:r>
            <a:r>
              <a:rPr lang="tr-TR" altLang="en-US" dirty="0"/>
              <a:t> </a:t>
            </a:r>
            <a:r>
              <a:rPr lang="tr-TR" altLang="en-US" dirty="0" err="1"/>
              <a:t>any</a:t>
            </a:r>
            <a:r>
              <a:rPr lang="tr-TR" altLang="en-US" dirty="0"/>
              <a:t> </a:t>
            </a:r>
            <a:r>
              <a:rPr lang="tr-TR" altLang="en-US" dirty="0" err="1"/>
              <a:t>firm</a:t>
            </a:r>
            <a:r>
              <a:rPr lang="tr-TR" altLang="en-US" dirty="0"/>
              <a:t>, </a:t>
            </a:r>
            <a:r>
              <a:rPr lang="tr-TR" altLang="en-US" dirty="0" err="1"/>
              <a:t>profit</a:t>
            </a:r>
            <a:r>
              <a:rPr lang="tr-TR" altLang="en-US" dirty="0"/>
              <a:t> is </a:t>
            </a:r>
            <a:r>
              <a:rPr lang="tr-TR" altLang="en-US" dirty="0" err="1"/>
              <a:t>maximized</a:t>
            </a:r>
            <a:r>
              <a:rPr lang="tr-TR" altLang="en-US" dirty="0"/>
              <a:t> at </a:t>
            </a:r>
            <a:r>
              <a:rPr lang="tr-TR" altLang="en-US" dirty="0" err="1"/>
              <a:t>the</a:t>
            </a:r>
            <a:r>
              <a:rPr lang="tr-TR" altLang="en-US" dirty="0"/>
              <a:t> </a:t>
            </a:r>
            <a:r>
              <a:rPr lang="tr-TR" altLang="en-US" dirty="0" err="1"/>
              <a:t>output</a:t>
            </a:r>
            <a:r>
              <a:rPr lang="tr-TR" altLang="en-US" dirty="0"/>
              <a:t> </a:t>
            </a:r>
            <a:r>
              <a:rPr lang="tr-TR" altLang="en-US" dirty="0" err="1"/>
              <a:t>level</a:t>
            </a:r>
            <a:r>
              <a:rPr lang="tr-TR" altLang="en-US" dirty="0"/>
              <a:t> </a:t>
            </a:r>
            <a:r>
              <a:rPr lang="tr-TR" altLang="en-US" dirty="0" err="1"/>
              <a:t>where</a:t>
            </a:r>
            <a:r>
              <a:rPr lang="tr-TR" altLang="en-US" dirty="0"/>
              <a:t> MR = MC.</a:t>
            </a:r>
          </a:p>
          <a:p>
            <a:endParaRPr lang="tr-TR" altLang="en-US" dirty="0"/>
          </a:p>
          <a:p>
            <a:r>
              <a:rPr lang="tr-TR" altLang="en-US" dirty="0" err="1"/>
              <a:t>In</a:t>
            </a:r>
            <a:r>
              <a:rPr lang="tr-TR" altLang="en-US" dirty="0"/>
              <a:t> </a:t>
            </a:r>
            <a:r>
              <a:rPr lang="tr-TR" altLang="en-US" dirty="0" err="1"/>
              <a:t>competition</a:t>
            </a:r>
            <a:r>
              <a:rPr lang="tr-TR" altLang="en-US" dirty="0"/>
              <a:t>, </a:t>
            </a:r>
            <a:r>
              <a:rPr lang="tr-TR" altLang="en-US" dirty="0" err="1"/>
              <a:t>the</a:t>
            </a:r>
            <a:r>
              <a:rPr lang="tr-TR" altLang="en-US" dirty="0"/>
              <a:t> </a:t>
            </a:r>
            <a:r>
              <a:rPr lang="tr-TR" altLang="en-US" dirty="0" err="1"/>
              <a:t>demand</a:t>
            </a:r>
            <a:r>
              <a:rPr lang="tr-TR" altLang="en-US" dirty="0"/>
              <a:t> </a:t>
            </a:r>
            <a:r>
              <a:rPr lang="tr-TR" altLang="en-US" dirty="0" err="1"/>
              <a:t>curve</a:t>
            </a:r>
            <a:r>
              <a:rPr lang="tr-TR" altLang="en-US" dirty="0"/>
              <a:t> (</a:t>
            </a:r>
            <a:r>
              <a:rPr lang="tr-TR" altLang="en-US" dirty="0" err="1"/>
              <a:t>price</a:t>
            </a:r>
            <a:r>
              <a:rPr lang="tr-TR" altLang="en-US" dirty="0"/>
              <a:t>) </a:t>
            </a:r>
            <a:r>
              <a:rPr lang="tr-TR" altLang="en-US" dirty="0" err="1"/>
              <a:t>and</a:t>
            </a:r>
            <a:r>
              <a:rPr lang="tr-TR" altLang="en-US" dirty="0"/>
              <a:t> </a:t>
            </a:r>
            <a:r>
              <a:rPr lang="tr-TR" altLang="en-US" dirty="0" err="1"/>
              <a:t>the</a:t>
            </a:r>
            <a:r>
              <a:rPr lang="tr-TR" altLang="en-US" dirty="0"/>
              <a:t> MR </a:t>
            </a:r>
            <a:r>
              <a:rPr lang="tr-TR" altLang="en-US" dirty="0" err="1"/>
              <a:t>curve</a:t>
            </a:r>
            <a:r>
              <a:rPr lang="tr-TR" altLang="en-US" dirty="0"/>
              <a:t> </a:t>
            </a:r>
            <a:r>
              <a:rPr lang="tr-TR" altLang="en-US" dirty="0" err="1"/>
              <a:t>were</a:t>
            </a:r>
            <a:r>
              <a:rPr lang="tr-TR" altLang="en-US" dirty="0"/>
              <a:t> </a:t>
            </a:r>
            <a:r>
              <a:rPr lang="tr-TR" altLang="en-US" dirty="0" err="1"/>
              <a:t>the</a:t>
            </a:r>
            <a:r>
              <a:rPr lang="tr-TR" altLang="en-US" dirty="0"/>
              <a:t> </a:t>
            </a:r>
            <a:r>
              <a:rPr lang="tr-TR" altLang="en-US" dirty="0" err="1"/>
              <a:t>same</a:t>
            </a:r>
            <a:r>
              <a:rPr lang="tr-TR" altLang="en-US" dirty="0"/>
              <a:t> </a:t>
            </a:r>
            <a:r>
              <a:rPr lang="tr-TR" altLang="en-US" dirty="0" err="1"/>
              <a:t>horizontal</a:t>
            </a:r>
            <a:r>
              <a:rPr lang="tr-TR" altLang="en-US" dirty="0"/>
              <a:t> </a:t>
            </a:r>
            <a:r>
              <a:rPr lang="tr-TR" altLang="en-US" dirty="0" err="1"/>
              <a:t>line</a:t>
            </a:r>
            <a:r>
              <a:rPr lang="tr-TR" altLang="en-US" dirty="0"/>
              <a:t>.  </a:t>
            </a:r>
            <a:r>
              <a:rPr lang="tr-TR" altLang="en-US" dirty="0" err="1"/>
              <a:t>In</a:t>
            </a:r>
            <a:r>
              <a:rPr lang="tr-TR" altLang="en-US" dirty="0"/>
              <a:t> </a:t>
            </a:r>
            <a:r>
              <a:rPr lang="tr-TR" altLang="en-US" dirty="0" err="1"/>
              <a:t>monopoly</a:t>
            </a:r>
            <a:r>
              <a:rPr lang="tr-TR" altLang="en-US" dirty="0"/>
              <a:t>, </a:t>
            </a:r>
            <a:r>
              <a:rPr lang="tr-TR" altLang="en-US" dirty="0" err="1"/>
              <a:t>the</a:t>
            </a:r>
            <a:r>
              <a:rPr lang="tr-TR" altLang="en-US" dirty="0"/>
              <a:t> MR </a:t>
            </a:r>
            <a:r>
              <a:rPr lang="tr-TR" altLang="en-US" dirty="0" err="1"/>
              <a:t>curve</a:t>
            </a:r>
            <a:r>
              <a:rPr lang="tr-TR" altLang="en-US" dirty="0"/>
              <a:t> </a:t>
            </a:r>
            <a:r>
              <a:rPr lang="tr-TR" altLang="en-US" dirty="0" err="1"/>
              <a:t>lies</a:t>
            </a:r>
            <a:r>
              <a:rPr lang="tr-TR" altLang="en-US" dirty="0"/>
              <a:t> </a:t>
            </a:r>
            <a:r>
              <a:rPr lang="tr-TR" altLang="en-US" dirty="0" err="1"/>
              <a:t>below</a:t>
            </a:r>
            <a:r>
              <a:rPr lang="tr-TR" altLang="en-US" dirty="0"/>
              <a:t> </a:t>
            </a:r>
            <a:r>
              <a:rPr lang="tr-TR" altLang="en-US" dirty="0" err="1"/>
              <a:t>the</a:t>
            </a:r>
            <a:r>
              <a:rPr lang="tr-TR" altLang="en-US" dirty="0"/>
              <a:t> </a:t>
            </a:r>
            <a:r>
              <a:rPr lang="tr-TR" altLang="en-US" dirty="0" err="1"/>
              <a:t>demand</a:t>
            </a:r>
            <a:r>
              <a:rPr lang="tr-TR" altLang="en-US" dirty="0"/>
              <a:t> </a:t>
            </a:r>
            <a:r>
              <a:rPr lang="tr-TR" altLang="en-US" dirty="0" err="1"/>
              <a:t>curve</a:t>
            </a:r>
            <a:r>
              <a:rPr lang="tr-TR" altLang="en-US" dirty="0"/>
              <a:t>, </a:t>
            </a:r>
            <a:r>
              <a:rPr lang="tr-TR" altLang="en-US" dirty="0" err="1"/>
              <a:t>so</a:t>
            </a:r>
            <a:r>
              <a:rPr lang="tr-TR" altLang="en-US" dirty="0"/>
              <a:t> P &gt; MR.</a:t>
            </a:r>
          </a:p>
          <a:p>
            <a:endParaRPr lang="tr-TR" altLang="en-US" dirty="0"/>
          </a:p>
          <a:p>
            <a:r>
              <a:rPr lang="tr-TR" altLang="en-US" dirty="0" err="1"/>
              <a:t>For</a:t>
            </a:r>
            <a:r>
              <a:rPr lang="tr-TR" altLang="en-US" dirty="0"/>
              <a:t> </a:t>
            </a:r>
            <a:r>
              <a:rPr lang="tr-TR" altLang="en-US" dirty="0" err="1"/>
              <a:t>monopoly</a:t>
            </a:r>
            <a:r>
              <a:rPr lang="tr-TR" altLang="en-US" dirty="0"/>
              <a:t>, </a:t>
            </a:r>
            <a:r>
              <a:rPr lang="tr-TR" altLang="en-US" dirty="0" err="1"/>
              <a:t>this</a:t>
            </a:r>
            <a:r>
              <a:rPr lang="tr-TR" altLang="en-US" dirty="0"/>
              <a:t> </a:t>
            </a:r>
            <a:r>
              <a:rPr lang="tr-TR" altLang="en-US" dirty="0" err="1"/>
              <a:t>results</a:t>
            </a:r>
            <a:r>
              <a:rPr lang="tr-TR" altLang="en-US" dirty="0"/>
              <a:t> in P &gt; MC.  </a:t>
            </a:r>
            <a:r>
              <a:rPr lang="tr-TR" altLang="en-US" dirty="0" err="1"/>
              <a:t>If</a:t>
            </a:r>
            <a:r>
              <a:rPr lang="tr-TR" altLang="en-US" dirty="0"/>
              <a:t> </a:t>
            </a:r>
            <a:r>
              <a:rPr lang="tr-TR" altLang="en-US" dirty="0" err="1"/>
              <a:t>price</a:t>
            </a:r>
            <a:r>
              <a:rPr lang="tr-TR" altLang="en-US" dirty="0"/>
              <a:t> is </a:t>
            </a:r>
            <a:r>
              <a:rPr lang="tr-TR" altLang="en-US" dirty="0" err="1"/>
              <a:t>greater</a:t>
            </a:r>
            <a:r>
              <a:rPr lang="tr-TR" altLang="en-US" dirty="0"/>
              <a:t> </a:t>
            </a:r>
            <a:r>
              <a:rPr lang="tr-TR" altLang="en-US" dirty="0" err="1"/>
              <a:t>than</a:t>
            </a:r>
            <a:r>
              <a:rPr lang="tr-TR" altLang="en-US" dirty="0"/>
              <a:t> </a:t>
            </a:r>
            <a:r>
              <a:rPr lang="tr-TR" altLang="en-US" dirty="0" err="1"/>
              <a:t>marginal</a:t>
            </a:r>
            <a:r>
              <a:rPr lang="tr-TR" altLang="en-US" dirty="0"/>
              <a:t> </a:t>
            </a:r>
            <a:r>
              <a:rPr lang="tr-TR" altLang="en-US" dirty="0" err="1"/>
              <a:t>cost</a:t>
            </a:r>
            <a:r>
              <a:rPr lang="tr-TR" altLang="en-US" dirty="0"/>
              <a:t>, </a:t>
            </a:r>
            <a:r>
              <a:rPr lang="tr-TR" altLang="en-US" dirty="0" err="1"/>
              <a:t>the</a:t>
            </a:r>
            <a:r>
              <a:rPr lang="tr-TR" altLang="en-US" dirty="0"/>
              <a:t> </a:t>
            </a:r>
            <a:r>
              <a:rPr lang="tr-TR" altLang="en-US" dirty="0" err="1"/>
              <a:t>firm</a:t>
            </a:r>
            <a:r>
              <a:rPr lang="tr-TR" altLang="en-US" dirty="0"/>
              <a:t> has market </a:t>
            </a:r>
            <a:r>
              <a:rPr lang="tr-TR" altLang="en-US" dirty="0" err="1"/>
              <a:t>power</a:t>
            </a:r>
            <a:r>
              <a:rPr lang="tr-TR" altLang="en-US" dirty="0"/>
              <a:t>.  </a:t>
            </a:r>
            <a:r>
              <a:rPr lang="tr-TR" altLang="en-US" dirty="0" err="1"/>
              <a:t>The</a:t>
            </a:r>
            <a:r>
              <a:rPr lang="tr-TR" altLang="en-US" dirty="0"/>
              <a:t> size of </a:t>
            </a:r>
            <a:r>
              <a:rPr lang="tr-TR" altLang="en-US" dirty="0" err="1"/>
              <a:t>the</a:t>
            </a:r>
            <a:r>
              <a:rPr lang="tr-TR" altLang="en-US" dirty="0"/>
              <a:t> </a:t>
            </a:r>
            <a:r>
              <a:rPr lang="tr-TR" altLang="en-US" dirty="0" err="1"/>
              <a:t>difference</a:t>
            </a:r>
            <a:r>
              <a:rPr lang="tr-TR" altLang="en-US" dirty="0"/>
              <a:t> </a:t>
            </a:r>
            <a:r>
              <a:rPr lang="tr-TR" altLang="en-US" dirty="0" err="1"/>
              <a:t>between</a:t>
            </a:r>
            <a:r>
              <a:rPr lang="tr-TR" altLang="en-US" dirty="0"/>
              <a:t> P </a:t>
            </a:r>
            <a:r>
              <a:rPr lang="tr-TR" altLang="en-US" dirty="0" err="1"/>
              <a:t>and</a:t>
            </a:r>
            <a:r>
              <a:rPr lang="tr-TR" altLang="en-US" dirty="0"/>
              <a:t> MC </a:t>
            </a:r>
            <a:r>
              <a:rPr lang="tr-TR" altLang="en-US" dirty="0" err="1"/>
              <a:t>illustrates</a:t>
            </a:r>
            <a:r>
              <a:rPr lang="tr-TR" altLang="en-US" dirty="0"/>
              <a:t> </a:t>
            </a:r>
            <a:r>
              <a:rPr lang="tr-TR" altLang="en-US" dirty="0" err="1"/>
              <a:t>the</a:t>
            </a:r>
            <a:r>
              <a:rPr lang="tr-TR" altLang="en-US" dirty="0"/>
              <a:t> </a:t>
            </a:r>
            <a:r>
              <a:rPr lang="tr-TR" altLang="en-US" dirty="0" err="1"/>
              <a:t>amount</a:t>
            </a:r>
            <a:r>
              <a:rPr lang="tr-TR" altLang="en-US" dirty="0"/>
              <a:t> of market </a:t>
            </a:r>
            <a:r>
              <a:rPr lang="tr-TR" altLang="en-US" dirty="0" err="1"/>
              <a:t>power</a:t>
            </a:r>
            <a:r>
              <a:rPr lang="tr-TR" altLang="en-US" dirty="0"/>
              <a:t>.  A </a:t>
            </a:r>
            <a:r>
              <a:rPr lang="tr-TR" altLang="en-US" dirty="0" err="1"/>
              <a:t>higher</a:t>
            </a:r>
            <a:r>
              <a:rPr lang="tr-TR" altLang="en-US" dirty="0"/>
              <a:t> </a:t>
            </a:r>
            <a:r>
              <a:rPr lang="tr-TR" altLang="en-US" dirty="0" err="1"/>
              <a:t>price</a:t>
            </a:r>
            <a:r>
              <a:rPr lang="tr-TR" altLang="en-US" dirty="0"/>
              <a:t> </a:t>
            </a:r>
            <a:r>
              <a:rPr lang="tr-TR" altLang="en-US" dirty="0" err="1"/>
              <a:t>markup</a:t>
            </a:r>
            <a:r>
              <a:rPr lang="tr-TR" altLang="en-US" dirty="0"/>
              <a:t> </a:t>
            </a:r>
            <a:r>
              <a:rPr lang="tr-TR" altLang="en-US" dirty="0" err="1"/>
              <a:t>from</a:t>
            </a:r>
            <a:r>
              <a:rPr lang="tr-TR" altLang="en-US" dirty="0"/>
              <a:t> MC </a:t>
            </a:r>
            <a:r>
              <a:rPr lang="tr-TR" altLang="en-US" dirty="0" err="1"/>
              <a:t>indicates</a:t>
            </a:r>
            <a:r>
              <a:rPr lang="tr-TR" altLang="en-US" dirty="0"/>
              <a:t> </a:t>
            </a:r>
            <a:r>
              <a:rPr lang="tr-TR" altLang="en-US" dirty="0" err="1"/>
              <a:t>higher</a:t>
            </a:r>
            <a:r>
              <a:rPr lang="tr-TR" altLang="en-US" dirty="0"/>
              <a:t> market </a:t>
            </a:r>
            <a:r>
              <a:rPr lang="tr-TR" altLang="en-US" dirty="0" err="1"/>
              <a:t>power</a:t>
            </a:r>
            <a:r>
              <a:rPr lang="tr-TR" altLang="en-US" dirty="0"/>
              <a:t>.</a:t>
            </a:r>
          </a:p>
        </p:txBody>
      </p:sp>
    </p:spTree>
    <p:extLst>
      <p:ext uri="{BB962C8B-B14F-4D97-AF65-F5344CB8AC3E}">
        <p14:creationId xmlns:p14="http://schemas.microsoft.com/office/powerpoint/2010/main" val="90137084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27650"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tr-TR" altLang="en-US" dirty="0" err="1"/>
              <a:t>Notice</a:t>
            </a:r>
            <a:r>
              <a:rPr lang="tr-TR" altLang="en-US" dirty="0"/>
              <a:t> </a:t>
            </a:r>
            <a:r>
              <a:rPr lang="tr-TR" altLang="en-US" dirty="0" err="1"/>
              <a:t>the</a:t>
            </a:r>
            <a:r>
              <a:rPr lang="tr-TR" altLang="en-US" dirty="0"/>
              <a:t> </a:t>
            </a:r>
            <a:r>
              <a:rPr lang="tr-TR" altLang="en-US" dirty="0" err="1"/>
              <a:t>inverse</a:t>
            </a:r>
            <a:r>
              <a:rPr lang="tr-TR" altLang="en-US" dirty="0"/>
              <a:t> </a:t>
            </a:r>
            <a:r>
              <a:rPr lang="tr-TR" altLang="en-US" dirty="0" err="1"/>
              <a:t>relationship</a:t>
            </a:r>
            <a:r>
              <a:rPr lang="tr-TR" altLang="en-US" dirty="0"/>
              <a:t> </a:t>
            </a:r>
            <a:r>
              <a:rPr lang="tr-TR" altLang="en-US" dirty="0" err="1"/>
              <a:t>between</a:t>
            </a:r>
            <a:r>
              <a:rPr lang="tr-TR" altLang="en-US" dirty="0"/>
              <a:t> </a:t>
            </a:r>
            <a:r>
              <a:rPr lang="tr-TR" altLang="en-US" dirty="0" err="1"/>
              <a:t>output</a:t>
            </a:r>
            <a:r>
              <a:rPr lang="tr-TR" altLang="en-US" dirty="0"/>
              <a:t> (</a:t>
            </a:r>
            <a:r>
              <a:rPr lang="tr-TR" altLang="en-US" dirty="0" err="1"/>
              <a:t>quantity</a:t>
            </a:r>
            <a:r>
              <a:rPr lang="tr-TR" altLang="en-US" dirty="0"/>
              <a:t>) </a:t>
            </a:r>
            <a:r>
              <a:rPr lang="tr-TR" altLang="en-US" dirty="0" err="1"/>
              <a:t>and</a:t>
            </a:r>
            <a:r>
              <a:rPr lang="tr-TR" altLang="en-US" dirty="0"/>
              <a:t> </a:t>
            </a:r>
            <a:r>
              <a:rPr lang="tr-TR" altLang="en-US" dirty="0" err="1"/>
              <a:t>price</a:t>
            </a:r>
            <a:r>
              <a:rPr lang="tr-TR" altLang="en-US" dirty="0"/>
              <a:t> since </a:t>
            </a:r>
            <a:r>
              <a:rPr lang="tr-TR" altLang="en-US" dirty="0" err="1"/>
              <a:t>the</a:t>
            </a:r>
            <a:r>
              <a:rPr lang="tr-TR" altLang="en-US" dirty="0"/>
              <a:t> </a:t>
            </a:r>
            <a:r>
              <a:rPr lang="tr-TR" altLang="en-US" dirty="0" err="1"/>
              <a:t>monopolist</a:t>
            </a:r>
            <a:r>
              <a:rPr lang="tr-TR" altLang="en-US" dirty="0"/>
              <a:t> </a:t>
            </a:r>
            <a:r>
              <a:rPr lang="tr-TR" altLang="en-US" dirty="0" err="1"/>
              <a:t>faces</a:t>
            </a:r>
            <a:r>
              <a:rPr lang="tr-TR" altLang="en-US" dirty="0"/>
              <a:t> a </a:t>
            </a:r>
            <a:r>
              <a:rPr lang="tr-TR" altLang="en-US" dirty="0" err="1"/>
              <a:t>downward-sloping</a:t>
            </a:r>
            <a:r>
              <a:rPr lang="tr-TR" altLang="en-US" dirty="0"/>
              <a:t> </a:t>
            </a:r>
            <a:r>
              <a:rPr lang="tr-TR" altLang="en-US" dirty="0" err="1"/>
              <a:t>demand</a:t>
            </a:r>
            <a:r>
              <a:rPr lang="tr-TR" altLang="en-US" dirty="0"/>
              <a:t> </a:t>
            </a:r>
            <a:r>
              <a:rPr lang="tr-TR" altLang="en-US" dirty="0" err="1"/>
              <a:t>curve</a:t>
            </a:r>
            <a:r>
              <a:rPr lang="tr-TR" altLang="en-US" dirty="0"/>
              <a:t>.</a:t>
            </a:r>
          </a:p>
          <a:p>
            <a:endParaRPr lang="tr-TR" altLang="en-US" dirty="0"/>
          </a:p>
          <a:p>
            <a:r>
              <a:rPr lang="tr-TR" altLang="en-US" dirty="0"/>
              <a:t>Total </a:t>
            </a:r>
            <a:r>
              <a:rPr lang="tr-TR" altLang="en-US" dirty="0" err="1"/>
              <a:t>revenue</a:t>
            </a:r>
            <a:r>
              <a:rPr lang="tr-TR" altLang="en-US" dirty="0"/>
              <a:t> is </a:t>
            </a:r>
            <a:r>
              <a:rPr lang="tr-TR" altLang="en-US" dirty="0" err="1"/>
              <a:t>calculated</a:t>
            </a:r>
            <a:r>
              <a:rPr lang="tr-TR" altLang="en-US" dirty="0"/>
              <a:t> </a:t>
            </a:r>
            <a:r>
              <a:rPr lang="tr-TR" altLang="en-US" dirty="0" err="1"/>
              <a:t>by</a:t>
            </a:r>
            <a:r>
              <a:rPr lang="tr-TR" altLang="en-US" dirty="0"/>
              <a:t> </a:t>
            </a:r>
            <a:r>
              <a:rPr lang="tr-TR" altLang="en-US" dirty="0" err="1"/>
              <a:t>multiplying</a:t>
            </a:r>
            <a:r>
              <a:rPr lang="tr-TR" altLang="en-US" dirty="0"/>
              <a:t> </a:t>
            </a:r>
            <a:r>
              <a:rPr lang="tr-TR" altLang="en-US" dirty="0" err="1"/>
              <a:t>output</a:t>
            </a:r>
            <a:r>
              <a:rPr lang="tr-TR" altLang="en-US" dirty="0"/>
              <a:t> </a:t>
            </a:r>
            <a:r>
              <a:rPr lang="tr-TR" altLang="en-US" dirty="0" err="1"/>
              <a:t>by</a:t>
            </a:r>
            <a:r>
              <a:rPr lang="tr-TR" altLang="en-US" dirty="0"/>
              <a:t> </a:t>
            </a:r>
            <a:r>
              <a:rPr lang="tr-TR" altLang="en-US" dirty="0" err="1"/>
              <a:t>price</a:t>
            </a:r>
            <a:r>
              <a:rPr lang="tr-TR" altLang="en-US" dirty="0"/>
              <a:t>, (TR = </a:t>
            </a:r>
            <a:r>
              <a:rPr lang="tr-TR" altLang="en-US" dirty="0" err="1"/>
              <a:t>Q</a:t>
            </a:r>
            <a:r>
              <a:rPr lang="tr-TR" altLang="en-US" dirty="0"/>
              <a:t> </a:t>
            </a:r>
            <a:r>
              <a:rPr lang="tr-TR" altLang="en-US" dirty="0">
                <a:sym typeface="Symbol" panose="05050102010706020507" pitchFamily="18" charset="2"/>
              </a:rPr>
              <a:t></a:t>
            </a:r>
            <a:r>
              <a:rPr lang="tr-TR" altLang="en-US" dirty="0"/>
              <a:t> P). At </a:t>
            </a:r>
            <a:r>
              <a:rPr lang="tr-TR" altLang="en-US" dirty="0" err="1"/>
              <a:t>first</a:t>
            </a:r>
            <a:r>
              <a:rPr lang="tr-TR" altLang="en-US" dirty="0"/>
              <a:t> total </a:t>
            </a:r>
            <a:r>
              <a:rPr lang="tr-TR" altLang="en-US" dirty="0" err="1"/>
              <a:t>revenue</a:t>
            </a:r>
            <a:r>
              <a:rPr lang="tr-TR" altLang="en-US" dirty="0"/>
              <a:t> </a:t>
            </a:r>
            <a:r>
              <a:rPr lang="tr-TR" altLang="en-US" dirty="0" err="1"/>
              <a:t>rises</a:t>
            </a:r>
            <a:r>
              <a:rPr lang="tr-TR" altLang="en-US" dirty="0"/>
              <a:t> as </a:t>
            </a:r>
            <a:r>
              <a:rPr lang="tr-TR" altLang="en-US" dirty="0" err="1"/>
              <a:t>the</a:t>
            </a:r>
            <a:r>
              <a:rPr lang="tr-TR" altLang="en-US" dirty="0"/>
              <a:t> </a:t>
            </a:r>
            <a:r>
              <a:rPr lang="tr-TR" altLang="en-US" dirty="0" err="1"/>
              <a:t>price</a:t>
            </a:r>
            <a:r>
              <a:rPr lang="tr-TR" altLang="en-US" dirty="0"/>
              <a:t> </a:t>
            </a:r>
            <a:r>
              <a:rPr lang="tr-TR" altLang="en-US" dirty="0" err="1"/>
              <a:t>falls</a:t>
            </a:r>
            <a:r>
              <a:rPr lang="tr-TR" altLang="en-US" dirty="0"/>
              <a:t>, </a:t>
            </a:r>
            <a:r>
              <a:rPr lang="tr-TR" altLang="en-US" dirty="0" err="1"/>
              <a:t>then</a:t>
            </a:r>
            <a:r>
              <a:rPr lang="tr-TR" altLang="en-US" dirty="0"/>
              <a:t>, </a:t>
            </a:r>
            <a:r>
              <a:rPr lang="tr-TR" altLang="en-US" dirty="0" err="1"/>
              <a:t>once</a:t>
            </a:r>
            <a:r>
              <a:rPr lang="tr-TR" altLang="en-US" dirty="0"/>
              <a:t> </a:t>
            </a:r>
            <a:r>
              <a:rPr lang="tr-TR" altLang="en-US" dirty="0" err="1"/>
              <a:t>the</a:t>
            </a:r>
            <a:r>
              <a:rPr lang="tr-TR" altLang="en-US" dirty="0"/>
              <a:t> </a:t>
            </a:r>
            <a:r>
              <a:rPr lang="tr-TR" altLang="en-US" dirty="0" err="1"/>
              <a:t>price</a:t>
            </a:r>
            <a:r>
              <a:rPr lang="tr-TR" altLang="en-US" dirty="0"/>
              <a:t> </a:t>
            </a:r>
            <a:r>
              <a:rPr lang="tr-TR" altLang="en-US" dirty="0" err="1"/>
              <a:t>becomes</a:t>
            </a:r>
            <a:r>
              <a:rPr lang="tr-TR" altLang="en-US" dirty="0"/>
              <a:t> </a:t>
            </a:r>
            <a:r>
              <a:rPr lang="tr-TR" altLang="en-US" dirty="0" err="1"/>
              <a:t>too</a:t>
            </a:r>
            <a:r>
              <a:rPr lang="tr-TR" altLang="en-US" dirty="0"/>
              <a:t> </a:t>
            </a:r>
            <a:r>
              <a:rPr lang="tr-TR" altLang="en-US" dirty="0" err="1"/>
              <a:t>low</a:t>
            </a:r>
            <a:r>
              <a:rPr lang="tr-TR" altLang="en-US" dirty="0"/>
              <a:t> ($40), it </a:t>
            </a:r>
            <a:r>
              <a:rPr lang="tr-TR" altLang="en-US" dirty="0" err="1"/>
              <a:t>begins</a:t>
            </a:r>
            <a:r>
              <a:rPr lang="tr-TR" altLang="en-US" dirty="0"/>
              <a:t> </a:t>
            </a:r>
            <a:r>
              <a:rPr lang="tr-TR" altLang="en-US" dirty="0" err="1"/>
              <a:t>to</a:t>
            </a:r>
            <a:r>
              <a:rPr lang="tr-TR" altLang="en-US" dirty="0"/>
              <a:t> </a:t>
            </a:r>
            <a:r>
              <a:rPr lang="tr-TR" altLang="en-US" dirty="0" err="1"/>
              <a:t>fall</a:t>
            </a:r>
            <a:r>
              <a:rPr lang="tr-TR" altLang="en-US" dirty="0"/>
              <a:t>. As a </a:t>
            </a:r>
            <a:r>
              <a:rPr lang="tr-TR" altLang="en-US" dirty="0" err="1"/>
              <a:t>result</a:t>
            </a:r>
            <a:r>
              <a:rPr lang="tr-TR" altLang="en-US" dirty="0"/>
              <a:t>, </a:t>
            </a:r>
            <a:r>
              <a:rPr lang="tr-TR" altLang="en-US" dirty="0" err="1"/>
              <a:t>the</a:t>
            </a:r>
            <a:r>
              <a:rPr lang="tr-TR" altLang="en-US" dirty="0"/>
              <a:t> total </a:t>
            </a:r>
            <a:r>
              <a:rPr lang="tr-TR" altLang="en-US" dirty="0" err="1"/>
              <a:t>revenue</a:t>
            </a:r>
            <a:r>
              <a:rPr lang="tr-TR" altLang="en-US" dirty="0"/>
              <a:t> </a:t>
            </a:r>
            <a:r>
              <a:rPr lang="tr-TR" altLang="en-US" dirty="0" err="1"/>
              <a:t>function</a:t>
            </a:r>
            <a:r>
              <a:rPr lang="tr-TR" altLang="en-US" dirty="0"/>
              <a:t> </a:t>
            </a:r>
            <a:r>
              <a:rPr lang="tr-TR" altLang="en-US" dirty="0" err="1"/>
              <a:t>rises</a:t>
            </a:r>
            <a:r>
              <a:rPr lang="tr-TR" altLang="en-US" dirty="0"/>
              <a:t> </a:t>
            </a:r>
            <a:r>
              <a:rPr lang="tr-TR" altLang="en-US" dirty="0" err="1"/>
              <a:t>to</a:t>
            </a:r>
            <a:r>
              <a:rPr lang="tr-TR" altLang="en-US" dirty="0"/>
              <a:t> $250,000 </a:t>
            </a:r>
            <a:r>
              <a:rPr lang="tr-TR" altLang="en-US" dirty="0" err="1"/>
              <a:t>before</a:t>
            </a:r>
            <a:r>
              <a:rPr lang="tr-TR" altLang="en-US" dirty="0"/>
              <a:t> it </a:t>
            </a:r>
            <a:r>
              <a:rPr lang="tr-TR" altLang="en-US" dirty="0" err="1"/>
              <a:t>falls</a:t>
            </a:r>
            <a:r>
              <a:rPr lang="tr-TR" altLang="en-US" dirty="0"/>
              <a:t> </a:t>
            </a:r>
            <a:r>
              <a:rPr lang="tr-TR" altLang="en-US" dirty="0" err="1"/>
              <a:t>off</a:t>
            </a:r>
            <a:r>
              <a:rPr lang="tr-TR" altLang="en-US" dirty="0"/>
              <a:t>.</a:t>
            </a:r>
          </a:p>
          <a:p>
            <a:endParaRPr lang="tr-TR" altLang="en-US" dirty="0"/>
          </a:p>
          <a:p>
            <a:r>
              <a:rPr lang="tr-TR" altLang="en-US" dirty="0" err="1"/>
              <a:t>The</a:t>
            </a:r>
            <a:r>
              <a:rPr lang="tr-TR" altLang="en-US" dirty="0"/>
              <a:t> final </a:t>
            </a:r>
            <a:r>
              <a:rPr lang="tr-TR" altLang="en-US" dirty="0" err="1"/>
              <a:t>column</a:t>
            </a:r>
            <a:r>
              <a:rPr lang="tr-TR" altLang="en-US" dirty="0"/>
              <a:t>, </a:t>
            </a:r>
            <a:r>
              <a:rPr lang="tr-TR" altLang="en-US" dirty="0" err="1"/>
              <a:t>marginal</a:t>
            </a:r>
            <a:r>
              <a:rPr lang="tr-TR" altLang="en-US" dirty="0"/>
              <a:t> </a:t>
            </a:r>
            <a:r>
              <a:rPr lang="tr-TR" altLang="en-US" dirty="0" err="1"/>
              <a:t>revenue</a:t>
            </a:r>
            <a:r>
              <a:rPr lang="tr-TR" altLang="en-US" dirty="0"/>
              <a:t> (MR), </a:t>
            </a:r>
            <a:r>
              <a:rPr lang="tr-TR" altLang="en-US" dirty="0" err="1"/>
              <a:t>shows</a:t>
            </a:r>
            <a:r>
              <a:rPr lang="tr-TR" altLang="en-US" dirty="0"/>
              <a:t> </a:t>
            </a:r>
            <a:r>
              <a:rPr lang="tr-TR" altLang="en-US" dirty="0" err="1"/>
              <a:t>the</a:t>
            </a:r>
            <a:r>
              <a:rPr lang="tr-TR" altLang="en-US" dirty="0"/>
              <a:t> </a:t>
            </a:r>
            <a:r>
              <a:rPr lang="tr-TR" altLang="en-US" dirty="0" err="1"/>
              <a:t>change</a:t>
            </a:r>
            <a:r>
              <a:rPr lang="tr-TR" altLang="en-US" dirty="0"/>
              <a:t> in total </a:t>
            </a:r>
            <a:r>
              <a:rPr lang="tr-TR" altLang="en-US" dirty="0" err="1"/>
              <a:t>revenue</a:t>
            </a:r>
            <a:r>
              <a:rPr lang="tr-TR" altLang="en-US" dirty="0"/>
              <a:t>. Here </a:t>
            </a:r>
            <a:r>
              <a:rPr lang="tr-TR" altLang="en-US" dirty="0" err="1"/>
              <a:t>we</a:t>
            </a:r>
            <a:r>
              <a:rPr lang="tr-TR" altLang="en-US" dirty="0"/>
              <a:t> </a:t>
            </a:r>
            <a:r>
              <a:rPr lang="tr-TR" altLang="en-US" dirty="0" err="1"/>
              <a:t>see</a:t>
            </a:r>
            <a:r>
              <a:rPr lang="tr-TR" altLang="en-US" dirty="0"/>
              <a:t> </a:t>
            </a:r>
            <a:r>
              <a:rPr lang="tr-TR" altLang="en-US" dirty="0" err="1"/>
              <a:t>positive</a:t>
            </a:r>
            <a:r>
              <a:rPr lang="tr-TR" altLang="en-US" dirty="0"/>
              <a:t> (</a:t>
            </a:r>
            <a:r>
              <a:rPr lang="tr-TR" altLang="en-US" dirty="0" err="1"/>
              <a:t>green</a:t>
            </a:r>
            <a:r>
              <a:rPr lang="tr-TR" altLang="en-US" dirty="0"/>
              <a:t> </a:t>
            </a:r>
            <a:r>
              <a:rPr lang="tr-TR" altLang="en-US" dirty="0" err="1"/>
              <a:t>text</a:t>
            </a:r>
            <a:r>
              <a:rPr lang="tr-TR" altLang="en-US" dirty="0"/>
              <a:t>) (</a:t>
            </a:r>
            <a:r>
              <a:rPr lang="tr-TR" altLang="en-US" dirty="0" err="1"/>
              <a:t>though</a:t>
            </a:r>
            <a:r>
              <a:rPr lang="tr-TR" altLang="en-US" dirty="0"/>
              <a:t> </a:t>
            </a:r>
            <a:r>
              <a:rPr lang="tr-TR" altLang="en-US" dirty="0" err="1"/>
              <a:t>falling</a:t>
            </a:r>
            <a:r>
              <a:rPr lang="tr-TR" altLang="en-US" dirty="0"/>
              <a:t>) </a:t>
            </a:r>
            <a:r>
              <a:rPr lang="tr-TR" altLang="en-US" dirty="0" err="1"/>
              <a:t>marginal</a:t>
            </a:r>
            <a:r>
              <a:rPr lang="tr-TR" altLang="en-US" dirty="0"/>
              <a:t> </a:t>
            </a:r>
            <a:r>
              <a:rPr lang="tr-TR" altLang="en-US" dirty="0" err="1"/>
              <a:t>revenue</a:t>
            </a:r>
            <a:r>
              <a:rPr lang="tr-TR" altLang="en-US" dirty="0"/>
              <a:t> </a:t>
            </a:r>
            <a:r>
              <a:rPr lang="tr-TR" altLang="en-US" dirty="0" err="1"/>
              <a:t>associated</a:t>
            </a:r>
            <a:r>
              <a:rPr lang="tr-TR" altLang="en-US" dirty="0"/>
              <a:t> </a:t>
            </a:r>
            <a:r>
              <a:rPr lang="tr-TR" altLang="en-US" dirty="0" err="1"/>
              <a:t>with</a:t>
            </a:r>
            <a:r>
              <a:rPr lang="tr-TR" altLang="en-US" dirty="0"/>
              <a:t> </a:t>
            </a:r>
            <a:r>
              <a:rPr lang="tr-TR" altLang="en-US" dirty="0" err="1"/>
              <a:t>prices</a:t>
            </a:r>
            <a:r>
              <a:rPr lang="tr-TR" altLang="en-US" dirty="0"/>
              <a:t> </a:t>
            </a:r>
            <a:r>
              <a:rPr lang="tr-TR" altLang="en-US" dirty="0" err="1"/>
              <a:t>above</a:t>
            </a:r>
            <a:r>
              <a:rPr lang="tr-TR" altLang="en-US" dirty="0"/>
              <a:t> $50. </a:t>
            </a:r>
            <a:r>
              <a:rPr lang="tr-TR" altLang="en-US" dirty="0" err="1"/>
              <a:t>Below</a:t>
            </a:r>
            <a:r>
              <a:rPr lang="tr-TR" altLang="en-US" dirty="0"/>
              <a:t> $50, </a:t>
            </a:r>
            <a:r>
              <a:rPr lang="tr-TR" altLang="en-US" dirty="0" err="1"/>
              <a:t>marginal</a:t>
            </a:r>
            <a:r>
              <a:rPr lang="tr-TR" altLang="en-US" dirty="0"/>
              <a:t> </a:t>
            </a:r>
            <a:r>
              <a:rPr lang="tr-TR" altLang="en-US" dirty="0" err="1"/>
              <a:t>revenue</a:t>
            </a:r>
            <a:r>
              <a:rPr lang="tr-TR" altLang="en-US" dirty="0"/>
              <a:t> </a:t>
            </a:r>
            <a:r>
              <a:rPr lang="tr-TR" altLang="en-US" dirty="0" err="1"/>
              <a:t>becomes</a:t>
            </a:r>
            <a:r>
              <a:rPr lang="tr-TR" altLang="en-US" dirty="0"/>
              <a:t> </a:t>
            </a:r>
            <a:r>
              <a:rPr lang="tr-TR" altLang="en-US" dirty="0" err="1"/>
              <a:t>negative</a:t>
            </a:r>
            <a:r>
              <a:rPr lang="tr-TR" altLang="en-US" dirty="0"/>
              <a:t>.</a:t>
            </a:r>
          </a:p>
          <a:p>
            <a:endParaRPr lang="tr-TR" altLang="en-US" dirty="0"/>
          </a:p>
          <a:p>
            <a:r>
              <a:rPr lang="tr-TR" altLang="en-US" dirty="0" err="1"/>
              <a:t>Negative</a:t>
            </a:r>
            <a:r>
              <a:rPr lang="tr-TR" altLang="en-US" dirty="0"/>
              <a:t> </a:t>
            </a:r>
            <a:r>
              <a:rPr lang="tr-TR" altLang="en-US" dirty="0" err="1"/>
              <a:t>marginal</a:t>
            </a:r>
            <a:r>
              <a:rPr lang="tr-TR" altLang="en-US" dirty="0"/>
              <a:t> </a:t>
            </a:r>
            <a:r>
              <a:rPr lang="tr-TR" altLang="en-US" dirty="0" err="1"/>
              <a:t>revenue</a:t>
            </a:r>
            <a:r>
              <a:rPr lang="tr-TR" altLang="en-US" dirty="0"/>
              <a:t> (</a:t>
            </a:r>
            <a:r>
              <a:rPr lang="tr-TR" altLang="en-US" dirty="0" err="1"/>
              <a:t>red</a:t>
            </a:r>
            <a:r>
              <a:rPr lang="tr-TR" altLang="en-US" dirty="0"/>
              <a:t> </a:t>
            </a:r>
            <a:r>
              <a:rPr lang="tr-TR" altLang="en-US" dirty="0" err="1"/>
              <a:t>text</a:t>
            </a:r>
            <a:r>
              <a:rPr lang="tr-TR" altLang="en-US" dirty="0"/>
              <a:t>) </a:t>
            </a:r>
            <a:r>
              <a:rPr lang="tr-TR" altLang="en-US" dirty="0" err="1"/>
              <a:t>means</a:t>
            </a:r>
            <a:r>
              <a:rPr lang="tr-TR" altLang="en-US" dirty="0"/>
              <a:t> </a:t>
            </a:r>
            <a:r>
              <a:rPr lang="tr-TR" altLang="en-US" dirty="0" err="1"/>
              <a:t>that</a:t>
            </a:r>
            <a:r>
              <a:rPr lang="tr-TR" altLang="en-US" dirty="0"/>
              <a:t> total </a:t>
            </a:r>
            <a:r>
              <a:rPr lang="tr-TR" altLang="en-US" dirty="0" err="1"/>
              <a:t>revenue</a:t>
            </a:r>
            <a:r>
              <a:rPr lang="tr-TR" altLang="en-US" dirty="0"/>
              <a:t> </a:t>
            </a:r>
            <a:r>
              <a:rPr lang="tr-TR" altLang="en-US" dirty="0" err="1"/>
              <a:t>decreases</a:t>
            </a:r>
            <a:r>
              <a:rPr lang="tr-TR" altLang="en-US" dirty="0"/>
              <a:t> </a:t>
            </a:r>
            <a:r>
              <a:rPr lang="tr-TR" altLang="en-US" dirty="0" err="1"/>
              <a:t>if</a:t>
            </a:r>
            <a:r>
              <a:rPr lang="tr-TR" altLang="en-US" dirty="0"/>
              <a:t> </a:t>
            </a:r>
            <a:r>
              <a:rPr lang="tr-TR" altLang="en-US" dirty="0" err="1"/>
              <a:t>the</a:t>
            </a:r>
            <a:r>
              <a:rPr lang="tr-TR" altLang="en-US" dirty="0"/>
              <a:t> </a:t>
            </a:r>
            <a:r>
              <a:rPr lang="tr-TR" altLang="en-US" dirty="0" err="1"/>
              <a:t>monopoly</a:t>
            </a:r>
            <a:r>
              <a:rPr lang="tr-TR" altLang="en-US" dirty="0"/>
              <a:t> </a:t>
            </a:r>
            <a:r>
              <a:rPr lang="tr-TR" altLang="en-US" dirty="0" err="1"/>
              <a:t>were</a:t>
            </a:r>
            <a:r>
              <a:rPr lang="tr-TR" altLang="en-US" dirty="0"/>
              <a:t> </a:t>
            </a:r>
            <a:r>
              <a:rPr lang="tr-TR" altLang="en-US" dirty="0" err="1"/>
              <a:t>to</a:t>
            </a:r>
            <a:r>
              <a:rPr lang="tr-TR" altLang="en-US" dirty="0"/>
              <a:t> </a:t>
            </a:r>
            <a:r>
              <a:rPr lang="tr-TR" altLang="en-US" dirty="0" err="1"/>
              <a:t>continue</a:t>
            </a:r>
            <a:r>
              <a:rPr lang="tr-TR" altLang="en-US" dirty="0"/>
              <a:t> </a:t>
            </a:r>
            <a:r>
              <a:rPr lang="tr-TR" altLang="en-US" dirty="0" err="1"/>
              <a:t>selling</a:t>
            </a:r>
            <a:r>
              <a:rPr lang="tr-TR" altLang="en-US" dirty="0"/>
              <a:t> </a:t>
            </a:r>
            <a:r>
              <a:rPr lang="tr-TR" altLang="en-US" dirty="0" err="1"/>
              <a:t>more</a:t>
            </a:r>
            <a:r>
              <a:rPr lang="tr-TR" altLang="en-US" dirty="0"/>
              <a:t> </a:t>
            </a:r>
            <a:r>
              <a:rPr lang="tr-TR" altLang="en-US" dirty="0" err="1"/>
              <a:t>units</a:t>
            </a:r>
            <a:r>
              <a:rPr lang="tr-TR" altLang="en-US" dirty="0"/>
              <a:t>.  </a:t>
            </a:r>
            <a:r>
              <a:rPr lang="tr-TR" altLang="en-US" dirty="0" err="1"/>
              <a:t>Realize</a:t>
            </a:r>
            <a:r>
              <a:rPr lang="tr-TR" altLang="en-US" dirty="0"/>
              <a:t> </a:t>
            </a:r>
            <a:r>
              <a:rPr lang="tr-TR" altLang="en-US" dirty="0" err="1"/>
              <a:t>that</a:t>
            </a:r>
            <a:r>
              <a:rPr lang="tr-TR" altLang="en-US" dirty="0"/>
              <a:t> in </a:t>
            </a:r>
            <a:r>
              <a:rPr lang="tr-TR" altLang="en-US" dirty="0" err="1"/>
              <a:t>order</a:t>
            </a:r>
            <a:r>
              <a:rPr lang="tr-TR" altLang="en-US" dirty="0"/>
              <a:t> </a:t>
            </a:r>
            <a:r>
              <a:rPr lang="tr-TR" altLang="en-US" dirty="0" err="1"/>
              <a:t>to</a:t>
            </a:r>
            <a:r>
              <a:rPr lang="tr-TR" altLang="en-US" dirty="0"/>
              <a:t> </a:t>
            </a:r>
            <a:r>
              <a:rPr lang="tr-TR" altLang="en-US" dirty="0" err="1"/>
              <a:t>sell</a:t>
            </a:r>
            <a:r>
              <a:rPr lang="tr-TR" altLang="en-US" dirty="0"/>
              <a:t> </a:t>
            </a:r>
            <a:r>
              <a:rPr lang="tr-TR" altLang="en-US" dirty="0" err="1"/>
              <a:t>more</a:t>
            </a:r>
            <a:r>
              <a:rPr lang="tr-TR" altLang="en-US" dirty="0"/>
              <a:t> </a:t>
            </a:r>
            <a:r>
              <a:rPr lang="tr-TR" altLang="en-US" dirty="0" err="1"/>
              <a:t>units</a:t>
            </a:r>
            <a:r>
              <a:rPr lang="tr-TR" altLang="en-US" dirty="0"/>
              <a:t>, </a:t>
            </a:r>
            <a:r>
              <a:rPr lang="tr-TR" altLang="en-US" dirty="0" err="1"/>
              <a:t>the</a:t>
            </a:r>
            <a:r>
              <a:rPr lang="tr-TR" altLang="en-US" dirty="0"/>
              <a:t> </a:t>
            </a:r>
            <a:r>
              <a:rPr lang="tr-TR" altLang="en-US" dirty="0" err="1"/>
              <a:t>monopolist</a:t>
            </a:r>
            <a:r>
              <a:rPr lang="tr-TR" altLang="en-US" dirty="0"/>
              <a:t> </a:t>
            </a:r>
            <a:r>
              <a:rPr lang="tr-TR" altLang="en-US" dirty="0" err="1"/>
              <a:t>must</a:t>
            </a:r>
            <a:r>
              <a:rPr lang="tr-TR" altLang="en-US" dirty="0"/>
              <a:t> </a:t>
            </a:r>
            <a:r>
              <a:rPr lang="tr-TR" altLang="en-US" dirty="0" err="1"/>
              <a:t>lower</a:t>
            </a:r>
            <a:r>
              <a:rPr lang="tr-TR" altLang="en-US" dirty="0"/>
              <a:t> </a:t>
            </a:r>
            <a:r>
              <a:rPr lang="tr-TR" altLang="en-US" dirty="0" err="1"/>
              <a:t>its</a:t>
            </a:r>
            <a:r>
              <a:rPr lang="tr-TR" altLang="en-US" dirty="0"/>
              <a:t> </a:t>
            </a:r>
            <a:r>
              <a:rPr lang="tr-TR" altLang="en-US" dirty="0" err="1"/>
              <a:t>price</a:t>
            </a:r>
            <a:r>
              <a:rPr lang="tr-TR" altLang="en-US" dirty="0"/>
              <a:t>.</a:t>
            </a:r>
          </a:p>
        </p:txBody>
      </p:sp>
    </p:spTree>
    <p:extLst>
      <p:ext uri="{BB962C8B-B14F-4D97-AF65-F5344CB8AC3E}">
        <p14:creationId xmlns:p14="http://schemas.microsoft.com/office/powerpoint/2010/main" val="380760923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29698"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tr-TR" altLang="en-US" dirty="0" err="1"/>
              <a:t>Thus</a:t>
            </a:r>
            <a:r>
              <a:rPr lang="tr-TR" altLang="en-US" dirty="0"/>
              <a:t>, </a:t>
            </a:r>
            <a:r>
              <a:rPr lang="tr-TR" altLang="en-US" dirty="0" err="1"/>
              <a:t>the</a:t>
            </a:r>
            <a:r>
              <a:rPr lang="tr-TR" altLang="en-US" dirty="0"/>
              <a:t> </a:t>
            </a:r>
            <a:r>
              <a:rPr lang="tr-TR" altLang="en-US" dirty="0" err="1"/>
              <a:t>monopoly</a:t>
            </a:r>
            <a:r>
              <a:rPr lang="tr-TR" altLang="en-US" dirty="0"/>
              <a:t> </a:t>
            </a:r>
            <a:r>
              <a:rPr lang="tr-TR" altLang="en-US" dirty="0" err="1"/>
              <a:t>firm</a:t>
            </a:r>
            <a:r>
              <a:rPr lang="tr-TR" altLang="en-US" dirty="0"/>
              <a:t> has </a:t>
            </a:r>
            <a:r>
              <a:rPr lang="tr-TR" altLang="en-US" dirty="0" err="1"/>
              <a:t>to</a:t>
            </a:r>
            <a:r>
              <a:rPr lang="tr-TR" altLang="en-US" dirty="0"/>
              <a:t> </a:t>
            </a:r>
            <a:r>
              <a:rPr lang="tr-TR" altLang="en-US" dirty="0" err="1"/>
              <a:t>make</a:t>
            </a:r>
            <a:r>
              <a:rPr lang="tr-TR" altLang="en-US" dirty="0"/>
              <a:t> a </a:t>
            </a:r>
            <a:r>
              <a:rPr lang="tr-TR" altLang="en-US" dirty="0" err="1"/>
              <a:t>decision</a:t>
            </a:r>
            <a:r>
              <a:rPr lang="tr-TR" altLang="en-US" dirty="0"/>
              <a:t> at </a:t>
            </a:r>
            <a:r>
              <a:rPr lang="tr-TR" altLang="en-US" dirty="0" err="1"/>
              <a:t>the</a:t>
            </a:r>
            <a:r>
              <a:rPr lang="tr-TR" altLang="en-US" dirty="0"/>
              <a:t> </a:t>
            </a:r>
            <a:r>
              <a:rPr lang="tr-TR" altLang="en-US" dirty="0" err="1"/>
              <a:t>margin</a:t>
            </a:r>
            <a:r>
              <a:rPr lang="tr-TR" altLang="en-US" dirty="0"/>
              <a:t>.  </a:t>
            </a:r>
            <a:r>
              <a:rPr lang="tr-TR" altLang="en-US" dirty="0" err="1"/>
              <a:t>While</a:t>
            </a:r>
            <a:r>
              <a:rPr lang="tr-TR" altLang="en-US" dirty="0"/>
              <a:t> </a:t>
            </a:r>
            <a:r>
              <a:rPr lang="tr-TR" altLang="en-US" dirty="0" err="1"/>
              <a:t>lowering</a:t>
            </a:r>
            <a:r>
              <a:rPr lang="tr-TR" altLang="en-US" dirty="0"/>
              <a:t> </a:t>
            </a:r>
            <a:r>
              <a:rPr lang="tr-TR" altLang="en-US" dirty="0" err="1"/>
              <a:t>the</a:t>
            </a:r>
            <a:r>
              <a:rPr lang="tr-TR" altLang="en-US" dirty="0"/>
              <a:t> </a:t>
            </a:r>
            <a:r>
              <a:rPr lang="tr-TR" altLang="en-US" dirty="0" err="1"/>
              <a:t>price</a:t>
            </a:r>
            <a:r>
              <a:rPr lang="tr-TR" altLang="en-US" dirty="0"/>
              <a:t> (</a:t>
            </a:r>
            <a:r>
              <a:rPr lang="tr-TR" altLang="en-US" dirty="0" err="1"/>
              <a:t>and</a:t>
            </a:r>
            <a:r>
              <a:rPr lang="tr-TR" altLang="en-US" dirty="0"/>
              <a:t> </a:t>
            </a:r>
            <a:r>
              <a:rPr lang="tr-TR" altLang="en-US" dirty="0" err="1"/>
              <a:t>selling</a:t>
            </a:r>
            <a:r>
              <a:rPr lang="tr-TR" altLang="en-US" dirty="0"/>
              <a:t> </a:t>
            </a:r>
            <a:r>
              <a:rPr lang="tr-TR" altLang="en-US" dirty="0" err="1"/>
              <a:t>more</a:t>
            </a:r>
            <a:r>
              <a:rPr lang="tr-TR" altLang="en-US" dirty="0"/>
              <a:t>) has a </a:t>
            </a:r>
            <a:r>
              <a:rPr lang="tr-TR" altLang="en-US" dirty="0" err="1"/>
              <a:t>marginal</a:t>
            </a:r>
            <a:r>
              <a:rPr lang="tr-TR" altLang="en-US" dirty="0"/>
              <a:t> </a:t>
            </a:r>
            <a:r>
              <a:rPr lang="tr-TR" altLang="en-US" dirty="0" err="1"/>
              <a:t>gain</a:t>
            </a:r>
            <a:r>
              <a:rPr lang="tr-TR" altLang="en-US" dirty="0"/>
              <a:t> </a:t>
            </a:r>
            <a:r>
              <a:rPr lang="tr-TR" altLang="en-US" dirty="0" err="1"/>
              <a:t>and</a:t>
            </a:r>
            <a:r>
              <a:rPr lang="tr-TR" altLang="en-US" dirty="0"/>
              <a:t> </a:t>
            </a:r>
            <a:r>
              <a:rPr lang="tr-TR" altLang="en-US" dirty="0" err="1"/>
              <a:t>loss</a:t>
            </a:r>
            <a:r>
              <a:rPr lang="tr-TR" altLang="en-US" dirty="0"/>
              <a:t>, </a:t>
            </a:r>
            <a:r>
              <a:rPr lang="tr-TR" altLang="en-US" dirty="0" err="1"/>
              <a:t>the</a:t>
            </a:r>
            <a:r>
              <a:rPr lang="tr-TR" altLang="en-US" dirty="0"/>
              <a:t> </a:t>
            </a:r>
            <a:r>
              <a:rPr lang="tr-TR" altLang="en-US" dirty="0" err="1"/>
              <a:t>firm</a:t>
            </a:r>
            <a:r>
              <a:rPr lang="tr-TR" altLang="en-US" dirty="0"/>
              <a:t> </a:t>
            </a:r>
            <a:r>
              <a:rPr lang="tr-TR" altLang="en-US" dirty="0" err="1"/>
              <a:t>will</a:t>
            </a:r>
            <a:r>
              <a:rPr lang="tr-TR" altLang="en-US" dirty="0"/>
              <a:t> </a:t>
            </a:r>
            <a:r>
              <a:rPr lang="tr-TR" altLang="en-US" dirty="0" err="1"/>
              <a:t>only</a:t>
            </a:r>
            <a:r>
              <a:rPr lang="tr-TR" altLang="en-US" dirty="0"/>
              <a:t> do </a:t>
            </a:r>
            <a:r>
              <a:rPr lang="tr-TR" altLang="en-US" dirty="0" err="1"/>
              <a:t>this</a:t>
            </a:r>
            <a:r>
              <a:rPr lang="tr-TR" altLang="en-US" dirty="0"/>
              <a:t> </a:t>
            </a:r>
            <a:r>
              <a:rPr lang="tr-TR" altLang="en-US" dirty="0" err="1"/>
              <a:t>action</a:t>
            </a:r>
            <a:r>
              <a:rPr lang="tr-TR" altLang="en-US" dirty="0"/>
              <a:t> </a:t>
            </a:r>
            <a:r>
              <a:rPr lang="tr-TR" altLang="en-US" dirty="0" err="1"/>
              <a:t>if</a:t>
            </a:r>
            <a:r>
              <a:rPr lang="tr-TR" altLang="en-US" dirty="0"/>
              <a:t> </a:t>
            </a:r>
            <a:r>
              <a:rPr lang="tr-TR" altLang="en-US" dirty="0" err="1"/>
              <a:t>the</a:t>
            </a:r>
            <a:r>
              <a:rPr lang="tr-TR" altLang="en-US" dirty="0"/>
              <a:t> </a:t>
            </a:r>
            <a:r>
              <a:rPr lang="tr-TR" altLang="en-US" dirty="0" err="1"/>
              <a:t>marginal</a:t>
            </a:r>
            <a:r>
              <a:rPr lang="tr-TR" altLang="en-US" dirty="0"/>
              <a:t> </a:t>
            </a:r>
            <a:r>
              <a:rPr lang="tr-TR" altLang="en-US" dirty="0" err="1"/>
              <a:t>gain</a:t>
            </a:r>
            <a:r>
              <a:rPr lang="tr-TR" altLang="en-US" dirty="0"/>
              <a:t> is </a:t>
            </a:r>
            <a:r>
              <a:rPr lang="tr-TR" altLang="en-US" dirty="0" err="1"/>
              <a:t>bigger</a:t>
            </a:r>
            <a:r>
              <a:rPr lang="tr-TR" altLang="en-US" dirty="0"/>
              <a:t> </a:t>
            </a:r>
            <a:r>
              <a:rPr lang="tr-TR" altLang="en-US" dirty="0" err="1"/>
              <a:t>than</a:t>
            </a:r>
            <a:r>
              <a:rPr lang="tr-TR" altLang="en-US" dirty="0"/>
              <a:t> </a:t>
            </a:r>
            <a:r>
              <a:rPr lang="tr-TR" altLang="en-US" dirty="0" err="1"/>
              <a:t>the</a:t>
            </a:r>
            <a:r>
              <a:rPr lang="tr-TR" altLang="en-US" dirty="0"/>
              <a:t> </a:t>
            </a:r>
            <a:r>
              <a:rPr lang="tr-TR" altLang="en-US" dirty="0" err="1"/>
              <a:t>marginal</a:t>
            </a:r>
            <a:r>
              <a:rPr lang="tr-TR" altLang="en-US" dirty="0"/>
              <a:t> </a:t>
            </a:r>
            <a:r>
              <a:rPr lang="tr-TR" altLang="en-US" dirty="0" err="1"/>
              <a:t>loss</a:t>
            </a:r>
            <a:r>
              <a:rPr lang="tr-TR" altLang="en-US" dirty="0"/>
              <a:t>.</a:t>
            </a:r>
          </a:p>
          <a:p>
            <a:endParaRPr lang="tr-TR" altLang="en-US" dirty="0"/>
          </a:p>
          <a:p>
            <a:r>
              <a:rPr lang="tr-TR" altLang="en-US" dirty="0" err="1"/>
              <a:t>In</a:t>
            </a:r>
            <a:r>
              <a:rPr lang="tr-TR" altLang="en-US" dirty="0"/>
              <a:t> </a:t>
            </a:r>
            <a:r>
              <a:rPr lang="tr-TR" altLang="en-US" dirty="0" err="1"/>
              <a:t>the</a:t>
            </a:r>
            <a:r>
              <a:rPr lang="tr-TR" altLang="en-US" dirty="0"/>
              <a:t> </a:t>
            </a:r>
            <a:r>
              <a:rPr lang="tr-TR" altLang="en-US" dirty="0" err="1"/>
              <a:t>most</a:t>
            </a:r>
            <a:r>
              <a:rPr lang="tr-TR" altLang="en-US" dirty="0"/>
              <a:t> </a:t>
            </a:r>
            <a:r>
              <a:rPr lang="tr-TR" altLang="en-US" dirty="0" err="1"/>
              <a:t>simplistic</a:t>
            </a:r>
            <a:r>
              <a:rPr lang="tr-TR" altLang="en-US" dirty="0"/>
              <a:t> form, </a:t>
            </a:r>
            <a:r>
              <a:rPr lang="tr-TR" altLang="en-US" dirty="0" err="1"/>
              <a:t>you</a:t>
            </a:r>
            <a:r>
              <a:rPr lang="tr-TR" altLang="en-US" dirty="0"/>
              <a:t> </a:t>
            </a:r>
            <a:r>
              <a:rPr lang="tr-TR" altLang="en-US" dirty="0" err="1"/>
              <a:t>could</a:t>
            </a:r>
            <a:r>
              <a:rPr lang="tr-TR" altLang="en-US" dirty="0"/>
              <a:t> </a:t>
            </a:r>
            <a:r>
              <a:rPr lang="tr-TR" altLang="en-US" dirty="0" err="1"/>
              <a:t>imagine</a:t>
            </a:r>
            <a:r>
              <a:rPr lang="tr-TR" altLang="en-US" dirty="0"/>
              <a:t> </a:t>
            </a:r>
            <a:r>
              <a:rPr lang="tr-TR" altLang="en-US" dirty="0" err="1"/>
              <a:t>the</a:t>
            </a:r>
            <a:r>
              <a:rPr lang="tr-TR" altLang="en-US" dirty="0"/>
              <a:t> </a:t>
            </a:r>
            <a:r>
              <a:rPr lang="tr-TR" altLang="en-US" dirty="0" err="1"/>
              <a:t>following</a:t>
            </a:r>
            <a:r>
              <a:rPr lang="tr-TR" altLang="en-US" dirty="0"/>
              <a:t>:</a:t>
            </a:r>
          </a:p>
          <a:p>
            <a:r>
              <a:rPr lang="tr-TR" altLang="ja-JP" dirty="0"/>
              <a:t>“I'm a </a:t>
            </a:r>
            <a:r>
              <a:rPr lang="tr-TR" altLang="ja-JP" dirty="0" err="1"/>
              <a:t>monopoly</a:t>
            </a:r>
            <a:r>
              <a:rPr lang="tr-TR" altLang="ja-JP" dirty="0"/>
              <a:t> </a:t>
            </a:r>
            <a:r>
              <a:rPr lang="tr-TR" altLang="ja-JP" dirty="0" err="1"/>
              <a:t>and</a:t>
            </a:r>
            <a:r>
              <a:rPr lang="tr-TR" altLang="ja-JP" dirty="0"/>
              <a:t> </a:t>
            </a:r>
            <a:r>
              <a:rPr lang="tr-TR" altLang="ja-JP" dirty="0" err="1"/>
              <a:t>have</a:t>
            </a:r>
            <a:r>
              <a:rPr lang="tr-TR" altLang="ja-JP" dirty="0"/>
              <a:t> </a:t>
            </a:r>
            <a:r>
              <a:rPr lang="tr-TR" altLang="ja-JP" dirty="0" err="1"/>
              <a:t>all</a:t>
            </a:r>
            <a:r>
              <a:rPr lang="tr-TR" altLang="ja-JP" dirty="0"/>
              <a:t> </a:t>
            </a:r>
            <a:r>
              <a:rPr lang="tr-TR" altLang="ja-JP" dirty="0" err="1"/>
              <a:t>the</a:t>
            </a:r>
            <a:r>
              <a:rPr lang="tr-TR" altLang="ja-JP" dirty="0"/>
              <a:t> market </a:t>
            </a:r>
            <a:r>
              <a:rPr lang="tr-TR" altLang="ja-JP" dirty="0" err="1"/>
              <a:t>power</a:t>
            </a:r>
            <a:r>
              <a:rPr lang="tr-TR" altLang="ja-JP" dirty="0"/>
              <a:t>.  Do I </a:t>
            </a:r>
            <a:r>
              <a:rPr lang="tr-TR" altLang="ja-JP" dirty="0" err="1"/>
              <a:t>want</a:t>
            </a:r>
            <a:r>
              <a:rPr lang="tr-TR" altLang="ja-JP" dirty="0"/>
              <a:t> </a:t>
            </a:r>
            <a:r>
              <a:rPr lang="tr-TR" altLang="ja-JP" dirty="0" err="1"/>
              <a:t>to</a:t>
            </a:r>
            <a:r>
              <a:rPr lang="tr-TR" altLang="ja-JP" dirty="0"/>
              <a:t> </a:t>
            </a:r>
            <a:r>
              <a:rPr lang="tr-TR" altLang="ja-JP" dirty="0" err="1"/>
              <a:t>sell</a:t>
            </a:r>
            <a:r>
              <a:rPr lang="tr-TR" altLang="ja-JP" dirty="0"/>
              <a:t> a </a:t>
            </a:r>
            <a:r>
              <a:rPr lang="tr-TR" altLang="ja-JP" dirty="0" err="1"/>
              <a:t>small</a:t>
            </a:r>
            <a:r>
              <a:rPr lang="tr-TR" altLang="ja-JP" dirty="0"/>
              <a:t> </a:t>
            </a:r>
            <a:r>
              <a:rPr lang="tr-TR" altLang="ja-JP" dirty="0" err="1"/>
              <a:t>amount</a:t>
            </a:r>
            <a:r>
              <a:rPr lang="tr-TR" altLang="ja-JP" dirty="0"/>
              <a:t> at </a:t>
            </a:r>
            <a:r>
              <a:rPr lang="tr-TR" altLang="ja-JP" dirty="0" err="1"/>
              <a:t>very</a:t>
            </a:r>
            <a:r>
              <a:rPr lang="tr-TR" altLang="ja-JP" dirty="0"/>
              <a:t> </a:t>
            </a:r>
            <a:r>
              <a:rPr lang="tr-TR" altLang="ja-JP" dirty="0" err="1"/>
              <a:t>high</a:t>
            </a:r>
            <a:r>
              <a:rPr lang="tr-TR" altLang="ja-JP" dirty="0"/>
              <a:t> </a:t>
            </a:r>
            <a:r>
              <a:rPr lang="tr-TR" altLang="ja-JP" dirty="0" err="1"/>
              <a:t>prices</a:t>
            </a:r>
            <a:r>
              <a:rPr lang="tr-TR" altLang="ja-JP" dirty="0"/>
              <a:t>, a lot of </a:t>
            </a:r>
            <a:r>
              <a:rPr lang="tr-TR" altLang="ja-JP" dirty="0" err="1"/>
              <a:t>output</a:t>
            </a:r>
            <a:r>
              <a:rPr lang="tr-TR" altLang="ja-JP" dirty="0"/>
              <a:t> at </a:t>
            </a:r>
            <a:r>
              <a:rPr lang="tr-TR" altLang="ja-JP" dirty="0" err="1"/>
              <a:t>low</a:t>
            </a:r>
            <a:r>
              <a:rPr lang="tr-TR" altLang="ja-JP" dirty="0"/>
              <a:t> </a:t>
            </a:r>
            <a:r>
              <a:rPr lang="tr-TR" altLang="ja-JP" dirty="0" err="1"/>
              <a:t>prices</a:t>
            </a:r>
            <a:r>
              <a:rPr lang="tr-TR" altLang="ja-JP" dirty="0"/>
              <a:t>, </a:t>
            </a:r>
            <a:r>
              <a:rPr lang="tr-TR" altLang="ja-JP" dirty="0" err="1"/>
              <a:t>or</a:t>
            </a:r>
            <a:r>
              <a:rPr lang="tr-TR" altLang="ja-JP" dirty="0"/>
              <a:t> </a:t>
            </a:r>
            <a:r>
              <a:rPr lang="tr-TR" altLang="ja-JP" dirty="0" err="1"/>
              <a:t>something</a:t>
            </a:r>
            <a:r>
              <a:rPr lang="tr-TR" altLang="ja-JP" dirty="0"/>
              <a:t> in </a:t>
            </a:r>
            <a:r>
              <a:rPr lang="tr-TR" altLang="ja-JP" dirty="0" err="1"/>
              <a:t>between</a:t>
            </a:r>
            <a:r>
              <a:rPr lang="tr-TR" altLang="ja-JP" dirty="0"/>
              <a:t>?”</a:t>
            </a:r>
          </a:p>
          <a:p>
            <a:endParaRPr lang="tr-TR" altLang="en-US" dirty="0"/>
          </a:p>
          <a:p>
            <a:r>
              <a:rPr lang="tr-TR" altLang="en-US" dirty="0" err="1"/>
              <a:t>The</a:t>
            </a:r>
            <a:r>
              <a:rPr lang="tr-TR" altLang="en-US" dirty="0"/>
              <a:t> </a:t>
            </a:r>
            <a:r>
              <a:rPr lang="tr-TR" altLang="en-US" dirty="0" err="1"/>
              <a:t>firm</a:t>
            </a:r>
            <a:r>
              <a:rPr lang="tr-TR" altLang="en-US" dirty="0"/>
              <a:t> </a:t>
            </a:r>
            <a:r>
              <a:rPr lang="tr-TR" altLang="en-US" dirty="0" err="1"/>
              <a:t>would</a:t>
            </a:r>
            <a:r>
              <a:rPr lang="tr-TR" altLang="en-US" dirty="0"/>
              <a:t> </a:t>
            </a:r>
            <a:r>
              <a:rPr lang="tr-TR" altLang="en-US" dirty="0" err="1"/>
              <a:t>need</a:t>
            </a:r>
            <a:r>
              <a:rPr lang="tr-TR" altLang="en-US" dirty="0"/>
              <a:t> </a:t>
            </a:r>
            <a:r>
              <a:rPr lang="tr-TR" altLang="en-US" dirty="0" err="1"/>
              <a:t>to</a:t>
            </a:r>
            <a:r>
              <a:rPr lang="tr-TR" altLang="en-US" dirty="0"/>
              <a:t> </a:t>
            </a:r>
            <a:r>
              <a:rPr lang="tr-TR" altLang="en-US" dirty="0" err="1"/>
              <a:t>examine</a:t>
            </a:r>
            <a:r>
              <a:rPr lang="tr-TR" altLang="en-US" dirty="0"/>
              <a:t> </a:t>
            </a:r>
            <a:r>
              <a:rPr lang="tr-TR" altLang="en-US" dirty="0" err="1"/>
              <a:t>the</a:t>
            </a:r>
            <a:r>
              <a:rPr lang="tr-TR" altLang="en-US" dirty="0"/>
              <a:t> </a:t>
            </a:r>
            <a:r>
              <a:rPr lang="tr-TR" altLang="en-US" dirty="0" err="1"/>
              <a:t>marginal</a:t>
            </a:r>
            <a:r>
              <a:rPr lang="tr-TR" altLang="en-US" dirty="0"/>
              <a:t> </a:t>
            </a:r>
            <a:r>
              <a:rPr lang="tr-TR" altLang="en-US" dirty="0" err="1"/>
              <a:t>consequences</a:t>
            </a:r>
            <a:r>
              <a:rPr lang="tr-TR" altLang="en-US" dirty="0"/>
              <a:t> of </a:t>
            </a:r>
            <a:r>
              <a:rPr lang="tr-TR" altLang="en-US" dirty="0" err="1"/>
              <a:t>placing</a:t>
            </a:r>
            <a:r>
              <a:rPr lang="tr-TR" altLang="en-US" dirty="0"/>
              <a:t> </a:t>
            </a:r>
            <a:r>
              <a:rPr lang="tr-TR" altLang="en-US" dirty="0" err="1"/>
              <a:t>too</a:t>
            </a:r>
            <a:r>
              <a:rPr lang="tr-TR" altLang="en-US" dirty="0"/>
              <a:t> </a:t>
            </a:r>
            <a:r>
              <a:rPr lang="tr-TR" altLang="en-US" dirty="0" err="1"/>
              <a:t>high</a:t>
            </a:r>
            <a:r>
              <a:rPr lang="tr-TR" altLang="en-US" dirty="0"/>
              <a:t> </a:t>
            </a:r>
            <a:r>
              <a:rPr lang="tr-TR" altLang="en-US" dirty="0" err="1"/>
              <a:t>or</a:t>
            </a:r>
            <a:r>
              <a:rPr lang="tr-TR" altLang="en-US" dirty="0"/>
              <a:t> </a:t>
            </a:r>
            <a:r>
              <a:rPr lang="tr-TR" altLang="en-US" dirty="0" err="1"/>
              <a:t>too</a:t>
            </a:r>
            <a:r>
              <a:rPr lang="tr-TR" altLang="en-US" dirty="0"/>
              <a:t> </a:t>
            </a:r>
            <a:r>
              <a:rPr lang="tr-TR" altLang="en-US" dirty="0" err="1"/>
              <a:t>low</a:t>
            </a:r>
            <a:r>
              <a:rPr lang="tr-TR" altLang="en-US" dirty="0"/>
              <a:t> of a </a:t>
            </a:r>
            <a:r>
              <a:rPr lang="tr-TR" altLang="en-US" dirty="0" err="1"/>
              <a:t>price</a:t>
            </a:r>
            <a:r>
              <a:rPr lang="tr-TR" altLang="en-US" dirty="0"/>
              <a:t>.</a:t>
            </a:r>
          </a:p>
        </p:txBody>
      </p:sp>
    </p:spTree>
    <p:extLst>
      <p:ext uri="{BB962C8B-B14F-4D97-AF65-F5344CB8AC3E}">
        <p14:creationId xmlns:p14="http://schemas.microsoft.com/office/powerpoint/2010/main" val="370499104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31746"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a:lnSpc>
                <a:spcPct val="90000"/>
              </a:lnSpc>
            </a:pPr>
            <a:r>
              <a:rPr lang="tr-TR" altLang="en-US" sz="1100" dirty="0" err="1"/>
              <a:t>Two</a:t>
            </a:r>
            <a:r>
              <a:rPr lang="tr-TR" altLang="en-US" sz="1100" dirty="0"/>
              <a:t> </a:t>
            </a:r>
            <a:r>
              <a:rPr lang="tr-TR" altLang="en-US" sz="1100" dirty="0" err="1"/>
              <a:t>separate</a:t>
            </a:r>
            <a:r>
              <a:rPr lang="tr-TR" altLang="en-US" sz="1100" dirty="0"/>
              <a:t> </a:t>
            </a:r>
            <a:r>
              <a:rPr lang="tr-TR" altLang="en-US" sz="1100" dirty="0" err="1"/>
              <a:t>effects</a:t>
            </a:r>
            <a:r>
              <a:rPr lang="tr-TR" altLang="en-US" sz="1100" dirty="0"/>
              <a:t> </a:t>
            </a:r>
            <a:r>
              <a:rPr lang="tr-TR" altLang="en-US" sz="1100" dirty="0" err="1"/>
              <a:t>that</a:t>
            </a:r>
            <a:r>
              <a:rPr lang="tr-TR" altLang="en-US" sz="1100" dirty="0"/>
              <a:t> </a:t>
            </a:r>
            <a:r>
              <a:rPr lang="tr-TR" altLang="en-US" sz="1100" dirty="0" err="1"/>
              <a:t>determine</a:t>
            </a:r>
            <a:r>
              <a:rPr lang="tr-TR" altLang="en-US" sz="1100" dirty="0"/>
              <a:t> </a:t>
            </a:r>
            <a:r>
              <a:rPr lang="tr-TR" altLang="en-US" sz="1100" dirty="0" err="1"/>
              <a:t>marginal</a:t>
            </a:r>
            <a:r>
              <a:rPr lang="tr-TR" altLang="en-US" sz="1100" dirty="0"/>
              <a:t> </a:t>
            </a:r>
            <a:r>
              <a:rPr lang="tr-TR" altLang="en-US" sz="1100" dirty="0" err="1"/>
              <a:t>revenue</a:t>
            </a:r>
            <a:r>
              <a:rPr lang="tr-TR" altLang="en-US" sz="1100" dirty="0"/>
              <a:t>.</a:t>
            </a:r>
          </a:p>
          <a:p>
            <a:pPr>
              <a:lnSpc>
                <a:spcPct val="90000"/>
              </a:lnSpc>
            </a:pPr>
            <a:endParaRPr lang="tr-TR" altLang="en-US" sz="1100" dirty="0"/>
          </a:p>
          <a:p>
            <a:pPr>
              <a:lnSpc>
                <a:spcPct val="90000"/>
              </a:lnSpc>
            </a:pPr>
            <a:r>
              <a:rPr lang="tr-TR" altLang="en-US" sz="1100" dirty="0"/>
              <a:t>First, </a:t>
            </a:r>
            <a:r>
              <a:rPr lang="tr-TR" altLang="en-US" sz="1100" dirty="0" err="1"/>
              <a:t>there</a:t>
            </a:r>
            <a:r>
              <a:rPr lang="tr-TR" altLang="en-US" sz="1100" dirty="0"/>
              <a:t> is a </a:t>
            </a:r>
            <a:r>
              <a:rPr lang="tr-TR" altLang="en-US" sz="1100" dirty="0" err="1"/>
              <a:t>price</a:t>
            </a:r>
            <a:r>
              <a:rPr lang="tr-TR" altLang="en-US" sz="1100" dirty="0"/>
              <a:t> </a:t>
            </a:r>
            <a:r>
              <a:rPr lang="tr-TR" altLang="en-US" sz="1100" dirty="0" err="1"/>
              <a:t>effect</a:t>
            </a:r>
            <a:r>
              <a:rPr lang="tr-TR" altLang="en-US" sz="1100" dirty="0"/>
              <a:t>, </a:t>
            </a:r>
            <a:r>
              <a:rPr lang="tr-TR" altLang="en-US" sz="1100" dirty="0" err="1"/>
              <a:t>which</a:t>
            </a:r>
            <a:r>
              <a:rPr lang="tr-TR" altLang="en-US" sz="1100" dirty="0"/>
              <a:t> </a:t>
            </a:r>
            <a:r>
              <a:rPr lang="tr-TR" altLang="en-US" sz="1100" dirty="0" err="1"/>
              <a:t>refers</a:t>
            </a:r>
            <a:r>
              <a:rPr lang="tr-TR" altLang="en-US" sz="1100" dirty="0"/>
              <a:t> </a:t>
            </a:r>
            <a:r>
              <a:rPr lang="tr-TR" altLang="en-US" sz="1100" dirty="0" err="1"/>
              <a:t>to</a:t>
            </a:r>
            <a:r>
              <a:rPr lang="tr-TR" altLang="en-US" sz="1100" dirty="0"/>
              <a:t> </a:t>
            </a:r>
            <a:r>
              <a:rPr lang="tr-TR" altLang="en-US" sz="1100" dirty="0" err="1"/>
              <a:t>the</a:t>
            </a:r>
            <a:r>
              <a:rPr lang="tr-TR" altLang="en-US" sz="1100" dirty="0"/>
              <a:t> </a:t>
            </a:r>
            <a:r>
              <a:rPr lang="tr-TR" altLang="en-US" sz="1100" dirty="0" err="1"/>
              <a:t>impact</a:t>
            </a:r>
            <a:r>
              <a:rPr lang="tr-TR" altLang="en-US" sz="1100" dirty="0"/>
              <a:t> </a:t>
            </a:r>
            <a:r>
              <a:rPr lang="tr-TR" altLang="en-US" sz="1100" dirty="0" err="1"/>
              <a:t>that</a:t>
            </a:r>
            <a:r>
              <a:rPr lang="tr-TR" altLang="en-US" sz="1100" dirty="0"/>
              <a:t> </a:t>
            </a:r>
            <a:r>
              <a:rPr lang="tr-TR" altLang="en-US" sz="1100" dirty="0" err="1"/>
              <a:t>lower</a:t>
            </a:r>
            <a:r>
              <a:rPr lang="tr-TR" altLang="en-US" sz="1100" dirty="0"/>
              <a:t> </a:t>
            </a:r>
            <a:r>
              <a:rPr lang="tr-TR" altLang="en-US" sz="1100" dirty="0" err="1"/>
              <a:t>prices</a:t>
            </a:r>
            <a:r>
              <a:rPr lang="tr-TR" altLang="en-US" sz="1100" dirty="0"/>
              <a:t> </a:t>
            </a:r>
            <a:r>
              <a:rPr lang="tr-TR" altLang="en-US" sz="1100" dirty="0" err="1"/>
              <a:t>have</a:t>
            </a:r>
            <a:r>
              <a:rPr lang="tr-TR" altLang="en-US" sz="1100" dirty="0"/>
              <a:t> on </a:t>
            </a:r>
            <a:r>
              <a:rPr lang="tr-TR" altLang="en-US" sz="1100" dirty="0" err="1"/>
              <a:t>revenue</a:t>
            </a:r>
            <a:r>
              <a:rPr lang="tr-TR" altLang="en-US" sz="1100" dirty="0"/>
              <a:t>. </a:t>
            </a:r>
            <a:r>
              <a:rPr lang="tr-TR" altLang="en-US" sz="1100" dirty="0" err="1"/>
              <a:t>If</a:t>
            </a:r>
            <a:r>
              <a:rPr lang="tr-TR" altLang="en-US" sz="1100" dirty="0"/>
              <a:t> </a:t>
            </a:r>
            <a:r>
              <a:rPr lang="tr-TR" altLang="en-US" sz="1100" dirty="0" err="1"/>
              <a:t>the</a:t>
            </a:r>
            <a:r>
              <a:rPr lang="tr-TR" altLang="en-US" sz="1100" dirty="0"/>
              <a:t> </a:t>
            </a:r>
            <a:r>
              <a:rPr lang="tr-TR" altLang="en-US" sz="1100" dirty="0" err="1"/>
              <a:t>price</a:t>
            </a:r>
            <a:r>
              <a:rPr lang="tr-TR" altLang="en-US" sz="1100" dirty="0"/>
              <a:t> </a:t>
            </a:r>
            <a:r>
              <a:rPr lang="tr-TR" altLang="en-US" sz="1100" dirty="0" err="1"/>
              <a:t>drops</a:t>
            </a:r>
            <a:r>
              <a:rPr lang="tr-TR" altLang="en-US" sz="1100" dirty="0"/>
              <a:t> </a:t>
            </a:r>
            <a:r>
              <a:rPr lang="tr-TR" altLang="en-US" sz="1100" dirty="0" err="1"/>
              <a:t>from</a:t>
            </a:r>
            <a:r>
              <a:rPr lang="tr-TR" altLang="en-US" sz="1100" dirty="0"/>
              <a:t> $70 </a:t>
            </a:r>
            <a:r>
              <a:rPr lang="tr-TR" altLang="en-US" sz="1100" dirty="0" err="1"/>
              <a:t>to</a:t>
            </a:r>
            <a:r>
              <a:rPr lang="tr-TR" altLang="en-US" sz="1100" dirty="0"/>
              <a:t> $60, </a:t>
            </a:r>
            <a:r>
              <a:rPr lang="tr-TR" altLang="en-US" sz="1100" dirty="0" err="1"/>
              <a:t>each</a:t>
            </a:r>
            <a:r>
              <a:rPr lang="tr-TR" altLang="en-US" sz="1100" dirty="0"/>
              <a:t> of </a:t>
            </a:r>
            <a:r>
              <a:rPr lang="tr-TR" altLang="en-US" sz="1100" dirty="0" err="1"/>
              <a:t>the</a:t>
            </a:r>
            <a:r>
              <a:rPr lang="tr-TR" altLang="en-US" sz="1100" dirty="0"/>
              <a:t> 3,000 </a:t>
            </a:r>
            <a:r>
              <a:rPr lang="tr-TR" altLang="en-US" sz="1100" dirty="0" err="1"/>
              <a:t>existing</a:t>
            </a:r>
            <a:r>
              <a:rPr lang="tr-TR" altLang="en-US" sz="1100" dirty="0"/>
              <a:t> </a:t>
            </a:r>
            <a:r>
              <a:rPr lang="tr-TR" altLang="en-US" sz="1100" dirty="0" err="1"/>
              <a:t>customers</a:t>
            </a:r>
            <a:r>
              <a:rPr lang="tr-TR" altLang="en-US" sz="1100" dirty="0"/>
              <a:t> </a:t>
            </a:r>
            <a:r>
              <a:rPr lang="tr-TR" altLang="en-US" sz="1100" dirty="0" err="1"/>
              <a:t>will</a:t>
            </a:r>
            <a:r>
              <a:rPr lang="tr-TR" altLang="en-US" sz="1100" dirty="0"/>
              <a:t> </a:t>
            </a:r>
            <a:r>
              <a:rPr lang="tr-TR" altLang="en-US" sz="1100" dirty="0" err="1"/>
              <a:t>save</a:t>
            </a:r>
            <a:r>
              <a:rPr lang="tr-TR" altLang="en-US" sz="1100" dirty="0"/>
              <a:t> $10. </a:t>
            </a:r>
            <a:r>
              <a:rPr lang="tr-TR" altLang="en-US" sz="1100" dirty="0" err="1"/>
              <a:t>This</a:t>
            </a:r>
            <a:r>
              <a:rPr lang="tr-TR" altLang="en-US" sz="1100" dirty="0"/>
              <a:t> </a:t>
            </a:r>
            <a:r>
              <a:rPr lang="tr-TR" altLang="en-US" sz="1100" dirty="0" err="1"/>
              <a:t>represents</a:t>
            </a:r>
            <a:r>
              <a:rPr lang="tr-TR" altLang="en-US" sz="1100" dirty="0"/>
              <a:t> a </a:t>
            </a:r>
            <a:r>
              <a:rPr lang="tr-TR" altLang="en-US" sz="1100" dirty="0" err="1"/>
              <a:t>drop</a:t>
            </a:r>
            <a:r>
              <a:rPr lang="tr-TR" altLang="en-US" sz="1100" dirty="0"/>
              <a:t> of $10 x 3,000, </a:t>
            </a:r>
            <a:r>
              <a:rPr lang="tr-TR" altLang="en-US" sz="1100" dirty="0" err="1"/>
              <a:t>or</a:t>
            </a:r>
            <a:r>
              <a:rPr lang="tr-TR" altLang="en-US" sz="1100" dirty="0"/>
              <a:t> $30,000 in </a:t>
            </a:r>
            <a:r>
              <a:rPr lang="tr-TR" altLang="en-US" sz="1100" dirty="0" err="1"/>
              <a:t>lost</a:t>
            </a:r>
            <a:r>
              <a:rPr lang="tr-TR" altLang="en-US" sz="1100" dirty="0"/>
              <a:t> </a:t>
            </a:r>
            <a:r>
              <a:rPr lang="tr-TR" altLang="en-US" sz="1100" dirty="0" err="1"/>
              <a:t>revenue</a:t>
            </a:r>
            <a:r>
              <a:rPr lang="tr-TR" altLang="en-US" sz="1100" dirty="0"/>
              <a:t> (</a:t>
            </a:r>
            <a:r>
              <a:rPr lang="tr-TR" altLang="en-US" sz="1100" dirty="0" err="1"/>
              <a:t>the</a:t>
            </a:r>
            <a:r>
              <a:rPr lang="tr-TR" altLang="en-US" sz="1100" dirty="0"/>
              <a:t> </a:t>
            </a:r>
            <a:r>
              <a:rPr lang="tr-TR" altLang="en-US" sz="1100" dirty="0" err="1"/>
              <a:t>yellow</a:t>
            </a:r>
            <a:r>
              <a:rPr lang="tr-TR" altLang="en-US" sz="1100" dirty="0"/>
              <a:t> </a:t>
            </a:r>
            <a:r>
              <a:rPr lang="tr-TR" altLang="en-US" sz="1100" dirty="0" err="1"/>
              <a:t>shaded</a:t>
            </a:r>
            <a:r>
              <a:rPr lang="tr-TR" altLang="en-US" sz="1100" dirty="0"/>
              <a:t> </a:t>
            </a:r>
            <a:r>
              <a:rPr lang="tr-TR" altLang="en-US" sz="1100" dirty="0" err="1"/>
              <a:t>area</a:t>
            </a:r>
            <a:r>
              <a:rPr lang="tr-TR" altLang="en-US" sz="1100" dirty="0"/>
              <a:t>).</a:t>
            </a:r>
          </a:p>
          <a:p>
            <a:pPr>
              <a:lnSpc>
                <a:spcPct val="90000"/>
              </a:lnSpc>
            </a:pPr>
            <a:endParaRPr lang="tr-TR" altLang="en-US" sz="1100" dirty="0"/>
          </a:p>
          <a:p>
            <a:pPr>
              <a:lnSpc>
                <a:spcPct val="90000"/>
              </a:lnSpc>
            </a:pPr>
            <a:r>
              <a:rPr lang="tr-TR" altLang="en-US" sz="1100" dirty="0"/>
              <a:t>Second, </a:t>
            </a:r>
            <a:r>
              <a:rPr lang="tr-TR" altLang="en-US" sz="1100" dirty="0" err="1"/>
              <a:t>dropping</a:t>
            </a:r>
            <a:r>
              <a:rPr lang="tr-TR" altLang="en-US" sz="1100" dirty="0"/>
              <a:t> </a:t>
            </a:r>
            <a:r>
              <a:rPr lang="tr-TR" altLang="en-US" sz="1100" dirty="0" err="1"/>
              <a:t>the</a:t>
            </a:r>
            <a:r>
              <a:rPr lang="tr-TR" altLang="en-US" sz="1100" dirty="0"/>
              <a:t> </a:t>
            </a:r>
            <a:r>
              <a:rPr lang="tr-TR" altLang="en-US" sz="1100" dirty="0" err="1"/>
              <a:t>price</a:t>
            </a:r>
            <a:r>
              <a:rPr lang="tr-TR" altLang="en-US" sz="1100" dirty="0"/>
              <a:t> </a:t>
            </a:r>
            <a:r>
              <a:rPr lang="tr-TR" altLang="en-US" sz="1100" dirty="0" err="1"/>
              <a:t>also</a:t>
            </a:r>
            <a:r>
              <a:rPr lang="tr-TR" altLang="en-US" sz="1100" dirty="0"/>
              <a:t> has an </a:t>
            </a:r>
            <a:r>
              <a:rPr lang="tr-TR" altLang="en-US" sz="1100" dirty="0" err="1"/>
              <a:t>output</a:t>
            </a:r>
            <a:r>
              <a:rPr lang="tr-TR" altLang="en-US" sz="1100" dirty="0"/>
              <a:t> </a:t>
            </a:r>
            <a:r>
              <a:rPr lang="tr-TR" altLang="en-US" sz="1100" dirty="0" err="1"/>
              <a:t>effect</a:t>
            </a:r>
            <a:r>
              <a:rPr lang="tr-TR" altLang="en-US" sz="1100" dirty="0"/>
              <a:t>, </a:t>
            </a:r>
            <a:r>
              <a:rPr lang="tr-TR" altLang="en-US" sz="1100" dirty="0" err="1"/>
              <a:t>which</a:t>
            </a:r>
            <a:r>
              <a:rPr lang="tr-TR" altLang="en-US" sz="1100" dirty="0"/>
              <a:t> </a:t>
            </a:r>
            <a:r>
              <a:rPr lang="tr-TR" altLang="en-US" sz="1100" dirty="0" err="1"/>
              <a:t>refers</a:t>
            </a:r>
            <a:r>
              <a:rPr lang="tr-TR" altLang="en-US" sz="1100" dirty="0"/>
              <a:t> </a:t>
            </a:r>
            <a:r>
              <a:rPr lang="tr-TR" altLang="en-US" sz="1100" dirty="0" err="1"/>
              <a:t>to</a:t>
            </a:r>
            <a:r>
              <a:rPr lang="tr-TR" altLang="en-US" sz="1100" dirty="0"/>
              <a:t> </a:t>
            </a:r>
            <a:r>
              <a:rPr lang="tr-TR" altLang="en-US" sz="1100" dirty="0" err="1"/>
              <a:t>the</a:t>
            </a:r>
            <a:r>
              <a:rPr lang="tr-TR" altLang="en-US" sz="1100" dirty="0"/>
              <a:t> </a:t>
            </a:r>
            <a:r>
              <a:rPr lang="tr-TR" altLang="en-US" sz="1100" dirty="0" err="1"/>
              <a:t>impact</a:t>
            </a:r>
            <a:r>
              <a:rPr lang="tr-TR" altLang="en-US" sz="1100" dirty="0"/>
              <a:t> of </a:t>
            </a:r>
            <a:r>
              <a:rPr lang="tr-TR" altLang="en-US" sz="1100" dirty="0" err="1"/>
              <a:t>lower</a:t>
            </a:r>
            <a:r>
              <a:rPr lang="tr-TR" altLang="en-US" sz="1100" dirty="0"/>
              <a:t> </a:t>
            </a:r>
            <a:r>
              <a:rPr lang="tr-TR" altLang="en-US" sz="1100" dirty="0" err="1"/>
              <a:t>prices</a:t>
            </a:r>
            <a:r>
              <a:rPr lang="tr-TR" altLang="en-US" sz="1100" dirty="0"/>
              <a:t> on </a:t>
            </a:r>
            <a:r>
              <a:rPr lang="tr-TR" altLang="en-US" sz="1100" dirty="0" err="1"/>
              <a:t>the</a:t>
            </a:r>
            <a:r>
              <a:rPr lang="tr-TR" altLang="en-US" sz="1100" dirty="0"/>
              <a:t> </a:t>
            </a:r>
            <a:r>
              <a:rPr lang="tr-TR" altLang="en-US" sz="1100" dirty="0" err="1"/>
              <a:t>quantity</a:t>
            </a:r>
            <a:r>
              <a:rPr lang="tr-TR" altLang="en-US" sz="1100" dirty="0"/>
              <a:t> </a:t>
            </a:r>
            <a:r>
              <a:rPr lang="tr-TR" altLang="en-US" sz="1100" dirty="0" err="1"/>
              <a:t>sold</a:t>
            </a:r>
            <a:r>
              <a:rPr lang="tr-TR" altLang="en-US" sz="1100" dirty="0"/>
              <a:t>. Since 1,000 </a:t>
            </a:r>
            <a:r>
              <a:rPr lang="tr-TR" altLang="en-US" sz="1100" dirty="0" err="1"/>
              <a:t>new</a:t>
            </a:r>
            <a:r>
              <a:rPr lang="tr-TR" altLang="en-US" sz="1100" dirty="0"/>
              <a:t> </a:t>
            </a:r>
            <a:r>
              <a:rPr lang="tr-TR" altLang="en-US" sz="1100" dirty="0" err="1"/>
              <a:t>customers</a:t>
            </a:r>
            <a:r>
              <a:rPr lang="tr-TR" altLang="en-US" sz="1100" dirty="0"/>
              <a:t> buy </a:t>
            </a:r>
            <a:r>
              <a:rPr lang="tr-TR" altLang="en-US" sz="1100" dirty="0" err="1"/>
              <a:t>the</a:t>
            </a:r>
            <a:r>
              <a:rPr lang="tr-TR" altLang="en-US" sz="1100" dirty="0"/>
              <a:t> </a:t>
            </a:r>
            <a:r>
              <a:rPr lang="tr-TR" altLang="en-US" sz="1100" dirty="0" err="1"/>
              <a:t>product</a:t>
            </a:r>
            <a:r>
              <a:rPr lang="tr-TR" altLang="en-US" sz="1100" dirty="0"/>
              <a:t> </a:t>
            </a:r>
            <a:r>
              <a:rPr lang="tr-TR" altLang="en-US" sz="1100" dirty="0" err="1"/>
              <a:t>when</a:t>
            </a:r>
            <a:r>
              <a:rPr lang="tr-TR" altLang="en-US" sz="1100" dirty="0"/>
              <a:t> </a:t>
            </a:r>
            <a:r>
              <a:rPr lang="tr-TR" altLang="en-US" sz="1100" dirty="0" err="1"/>
              <a:t>the</a:t>
            </a:r>
            <a:r>
              <a:rPr lang="tr-TR" altLang="en-US" sz="1100" dirty="0"/>
              <a:t> </a:t>
            </a:r>
            <a:r>
              <a:rPr lang="tr-TR" altLang="en-US" sz="1100" dirty="0" err="1"/>
              <a:t>price</a:t>
            </a:r>
            <a:r>
              <a:rPr lang="tr-TR" altLang="en-US" sz="1100" dirty="0"/>
              <a:t> is </a:t>
            </a:r>
            <a:r>
              <a:rPr lang="tr-TR" altLang="en-US" sz="1100" dirty="0" err="1"/>
              <a:t>lowered</a:t>
            </a:r>
            <a:r>
              <a:rPr lang="tr-TR" altLang="en-US" sz="1100" dirty="0"/>
              <a:t> </a:t>
            </a:r>
            <a:r>
              <a:rPr lang="tr-TR" altLang="en-US" sz="1100" dirty="0" err="1"/>
              <a:t>to</a:t>
            </a:r>
            <a:r>
              <a:rPr lang="tr-TR" altLang="en-US" sz="1100" dirty="0"/>
              <a:t> $60, </a:t>
            </a:r>
            <a:r>
              <a:rPr lang="tr-TR" altLang="en-US" sz="1100" dirty="0" err="1"/>
              <a:t>this</a:t>
            </a:r>
            <a:r>
              <a:rPr lang="tr-TR" altLang="en-US" sz="1100" dirty="0"/>
              <a:t> </a:t>
            </a:r>
            <a:r>
              <a:rPr lang="tr-TR" altLang="en-US" sz="1100" dirty="0" err="1"/>
              <a:t>represents</a:t>
            </a:r>
            <a:r>
              <a:rPr lang="tr-TR" altLang="en-US" sz="1100" dirty="0"/>
              <a:t> $60 x 1,000, </a:t>
            </a:r>
            <a:r>
              <a:rPr lang="tr-TR" altLang="en-US" sz="1100" dirty="0" err="1"/>
              <a:t>or</a:t>
            </a:r>
            <a:r>
              <a:rPr lang="tr-TR" altLang="en-US" sz="1100" dirty="0"/>
              <a:t> $60,000 in </a:t>
            </a:r>
            <a:r>
              <a:rPr lang="tr-TR" altLang="en-US" sz="1100" dirty="0" err="1"/>
              <a:t>additional</a:t>
            </a:r>
            <a:r>
              <a:rPr lang="tr-TR" altLang="en-US" sz="1100" dirty="0"/>
              <a:t> </a:t>
            </a:r>
            <a:r>
              <a:rPr lang="tr-TR" altLang="en-US" sz="1100" dirty="0" err="1"/>
              <a:t>revenue</a:t>
            </a:r>
            <a:r>
              <a:rPr lang="tr-TR" altLang="en-US" sz="1100" dirty="0"/>
              <a:t> (</a:t>
            </a:r>
            <a:r>
              <a:rPr lang="tr-TR" altLang="en-US" sz="1100" dirty="0" err="1"/>
              <a:t>the</a:t>
            </a:r>
            <a:r>
              <a:rPr lang="tr-TR" altLang="en-US" sz="1100" dirty="0"/>
              <a:t> </a:t>
            </a:r>
            <a:r>
              <a:rPr lang="tr-TR" altLang="en-US" sz="1100" dirty="0" err="1"/>
              <a:t>blue</a:t>
            </a:r>
            <a:r>
              <a:rPr lang="tr-TR" altLang="en-US" sz="1100" dirty="0"/>
              <a:t> </a:t>
            </a:r>
            <a:r>
              <a:rPr lang="tr-TR" altLang="en-US" sz="1100" dirty="0" err="1"/>
              <a:t>shaded</a:t>
            </a:r>
            <a:r>
              <a:rPr lang="tr-TR" altLang="en-US" sz="1100" dirty="0"/>
              <a:t> </a:t>
            </a:r>
            <a:r>
              <a:rPr lang="tr-TR" altLang="en-US" sz="1100" dirty="0" err="1"/>
              <a:t>area</a:t>
            </a:r>
            <a:r>
              <a:rPr lang="tr-TR" altLang="en-US" sz="1100" dirty="0"/>
              <a:t>).</a:t>
            </a:r>
          </a:p>
          <a:p>
            <a:pPr>
              <a:lnSpc>
                <a:spcPct val="90000"/>
              </a:lnSpc>
            </a:pPr>
            <a:endParaRPr lang="tr-TR" altLang="en-US" sz="1100" dirty="0"/>
          </a:p>
          <a:p>
            <a:pPr>
              <a:lnSpc>
                <a:spcPct val="90000"/>
              </a:lnSpc>
            </a:pPr>
            <a:r>
              <a:rPr lang="tr-TR" altLang="en-US" sz="1100" dirty="0" err="1"/>
              <a:t>Therefore</a:t>
            </a:r>
            <a:r>
              <a:rPr lang="tr-TR" altLang="en-US" sz="1100" dirty="0"/>
              <a:t>, </a:t>
            </a:r>
            <a:r>
              <a:rPr lang="tr-TR" altLang="en-US" sz="1100" dirty="0" err="1"/>
              <a:t>the</a:t>
            </a:r>
            <a:r>
              <a:rPr lang="tr-TR" altLang="en-US" sz="1100" dirty="0"/>
              <a:t> </a:t>
            </a:r>
            <a:r>
              <a:rPr lang="tr-TR" altLang="en-US" sz="1100" dirty="0" err="1"/>
              <a:t>output</a:t>
            </a:r>
            <a:r>
              <a:rPr lang="tr-TR" altLang="en-US" sz="1100" dirty="0"/>
              <a:t> </a:t>
            </a:r>
            <a:r>
              <a:rPr lang="tr-TR" altLang="en-US" sz="1100" dirty="0" err="1"/>
              <a:t>effect</a:t>
            </a:r>
            <a:r>
              <a:rPr lang="tr-TR" altLang="en-US" sz="1100" dirty="0"/>
              <a:t> (</a:t>
            </a:r>
            <a:r>
              <a:rPr lang="tr-TR" altLang="en-US" sz="1100" dirty="0" err="1"/>
              <a:t>gain</a:t>
            </a:r>
            <a:r>
              <a:rPr lang="tr-TR" altLang="en-US" sz="1100" dirty="0"/>
              <a:t> </a:t>
            </a:r>
            <a:r>
              <a:rPr lang="tr-TR" altLang="en-US" sz="1100" dirty="0" err="1"/>
              <a:t>from</a:t>
            </a:r>
            <a:r>
              <a:rPr lang="tr-TR" altLang="en-US" sz="1100" dirty="0"/>
              <a:t> </a:t>
            </a:r>
            <a:r>
              <a:rPr lang="tr-TR" altLang="en-US" sz="1100" dirty="0" err="1"/>
              <a:t>selling</a:t>
            </a:r>
            <a:r>
              <a:rPr lang="tr-TR" altLang="en-US" sz="1100" dirty="0"/>
              <a:t> </a:t>
            </a:r>
            <a:r>
              <a:rPr lang="tr-TR" altLang="en-US" sz="1100" dirty="0" err="1"/>
              <a:t>more</a:t>
            </a:r>
            <a:r>
              <a:rPr lang="tr-TR" altLang="en-US" sz="1100" dirty="0"/>
              <a:t>) is </a:t>
            </a:r>
            <a:r>
              <a:rPr lang="tr-TR" altLang="en-US" sz="1100" dirty="0" err="1"/>
              <a:t>greater</a:t>
            </a:r>
            <a:r>
              <a:rPr lang="tr-TR" altLang="en-US" sz="1100" dirty="0"/>
              <a:t> ($60,000) </a:t>
            </a:r>
            <a:r>
              <a:rPr lang="tr-TR" altLang="en-US" sz="1100" dirty="0" err="1"/>
              <a:t>than</a:t>
            </a:r>
            <a:r>
              <a:rPr lang="tr-TR" altLang="en-US" sz="1100" dirty="0"/>
              <a:t> </a:t>
            </a:r>
            <a:r>
              <a:rPr lang="tr-TR" altLang="en-US" sz="1100" dirty="0" err="1"/>
              <a:t>the</a:t>
            </a:r>
            <a:r>
              <a:rPr lang="tr-TR" altLang="en-US" sz="1100" dirty="0"/>
              <a:t> </a:t>
            </a:r>
            <a:r>
              <a:rPr lang="tr-TR" altLang="en-US" sz="1100" dirty="0" err="1"/>
              <a:t>price</a:t>
            </a:r>
            <a:r>
              <a:rPr lang="tr-TR" altLang="en-US" sz="1100" dirty="0"/>
              <a:t> </a:t>
            </a:r>
            <a:r>
              <a:rPr lang="tr-TR" altLang="en-US" sz="1100" dirty="0" err="1"/>
              <a:t>effect</a:t>
            </a:r>
            <a:r>
              <a:rPr lang="tr-TR" altLang="en-US" sz="1100" dirty="0"/>
              <a:t> (</a:t>
            </a:r>
            <a:r>
              <a:rPr lang="tr-TR" altLang="en-US" sz="1100" dirty="0" err="1"/>
              <a:t>loss</a:t>
            </a:r>
            <a:r>
              <a:rPr lang="tr-TR" altLang="en-US" sz="1100" dirty="0"/>
              <a:t> </a:t>
            </a:r>
            <a:r>
              <a:rPr lang="tr-TR" altLang="en-US" sz="1100" dirty="0" err="1"/>
              <a:t>from</a:t>
            </a:r>
            <a:r>
              <a:rPr lang="tr-TR" altLang="en-US" sz="1100" dirty="0"/>
              <a:t> </a:t>
            </a:r>
            <a:r>
              <a:rPr lang="tr-TR" altLang="en-US" sz="1100" dirty="0" err="1"/>
              <a:t>selling</a:t>
            </a:r>
            <a:r>
              <a:rPr lang="tr-TR" altLang="en-US" sz="1100" dirty="0"/>
              <a:t> </a:t>
            </a:r>
            <a:r>
              <a:rPr lang="tr-TR" altLang="en-US" sz="1100" dirty="0" err="1"/>
              <a:t>units</a:t>
            </a:r>
            <a:r>
              <a:rPr lang="tr-TR" altLang="en-US" sz="1100" dirty="0"/>
              <a:t> at </a:t>
            </a:r>
            <a:r>
              <a:rPr lang="tr-TR" altLang="en-US" sz="1100" dirty="0" err="1"/>
              <a:t>lower</a:t>
            </a:r>
            <a:r>
              <a:rPr lang="tr-TR" altLang="en-US" sz="1100" dirty="0"/>
              <a:t> </a:t>
            </a:r>
            <a:r>
              <a:rPr lang="tr-TR" altLang="en-US" sz="1100" dirty="0" err="1"/>
              <a:t>prices</a:t>
            </a:r>
            <a:r>
              <a:rPr lang="tr-TR" altLang="en-US" sz="1100" dirty="0"/>
              <a:t>) ($30,000). As a </a:t>
            </a:r>
            <a:r>
              <a:rPr lang="tr-TR" altLang="en-US" sz="1100" dirty="0" err="1"/>
              <a:t>consequence</a:t>
            </a:r>
            <a:r>
              <a:rPr lang="tr-TR" altLang="en-US" sz="1100" dirty="0"/>
              <a:t>, </a:t>
            </a:r>
            <a:r>
              <a:rPr lang="tr-TR" altLang="en-US" sz="1100" dirty="0" err="1"/>
              <a:t>marginal</a:t>
            </a:r>
            <a:r>
              <a:rPr lang="tr-TR" altLang="en-US" sz="1100" dirty="0"/>
              <a:t> </a:t>
            </a:r>
            <a:r>
              <a:rPr lang="tr-TR" altLang="en-US" sz="1100" dirty="0" err="1"/>
              <a:t>revenue</a:t>
            </a:r>
            <a:r>
              <a:rPr lang="tr-TR" altLang="en-US" sz="1100" dirty="0"/>
              <a:t> is </a:t>
            </a:r>
            <a:r>
              <a:rPr lang="tr-TR" altLang="en-US" sz="1100" dirty="0" err="1"/>
              <a:t>positive</a:t>
            </a:r>
            <a:r>
              <a:rPr lang="tr-TR" altLang="en-US" sz="1100" dirty="0"/>
              <a:t> ($30,000) at an </a:t>
            </a:r>
            <a:r>
              <a:rPr lang="tr-TR" altLang="en-US" sz="1100" dirty="0" err="1"/>
              <a:t>output</a:t>
            </a:r>
            <a:r>
              <a:rPr lang="tr-TR" altLang="en-US" sz="1100" dirty="0"/>
              <a:t> </a:t>
            </a:r>
            <a:r>
              <a:rPr lang="tr-TR" altLang="en-US" sz="1100" dirty="0" err="1"/>
              <a:t>level</a:t>
            </a:r>
            <a:r>
              <a:rPr lang="tr-TR" altLang="en-US" sz="1100" dirty="0"/>
              <a:t> </a:t>
            </a:r>
            <a:r>
              <a:rPr lang="tr-TR" altLang="en-US" sz="1100" dirty="0" err="1"/>
              <a:t>between</a:t>
            </a:r>
            <a:r>
              <a:rPr lang="tr-TR" altLang="en-US" sz="1100" dirty="0"/>
              <a:t> 3,000 </a:t>
            </a:r>
            <a:r>
              <a:rPr lang="tr-TR" altLang="en-US" sz="1100" dirty="0" err="1"/>
              <a:t>and</a:t>
            </a:r>
            <a:r>
              <a:rPr lang="tr-TR" altLang="en-US" sz="1100" dirty="0"/>
              <a:t> 4,000 </a:t>
            </a:r>
            <a:r>
              <a:rPr lang="tr-TR" altLang="en-US" sz="1100" dirty="0" err="1"/>
              <a:t>units</a:t>
            </a:r>
            <a:r>
              <a:rPr lang="tr-TR" altLang="en-US" sz="1100" dirty="0"/>
              <a:t>. </a:t>
            </a:r>
          </a:p>
          <a:p>
            <a:pPr>
              <a:lnSpc>
                <a:spcPct val="90000"/>
              </a:lnSpc>
            </a:pPr>
            <a:endParaRPr lang="tr-TR" altLang="en-US" sz="1100" dirty="0"/>
          </a:p>
          <a:p>
            <a:pPr>
              <a:lnSpc>
                <a:spcPct val="90000"/>
              </a:lnSpc>
            </a:pPr>
            <a:r>
              <a:rPr lang="tr-TR" altLang="en-US" sz="1100" dirty="0"/>
              <a:t>Since </a:t>
            </a:r>
            <a:r>
              <a:rPr lang="tr-TR" altLang="en-US" sz="1100" dirty="0" err="1"/>
              <a:t>the</a:t>
            </a:r>
            <a:r>
              <a:rPr lang="tr-TR" altLang="en-US" sz="1100" dirty="0"/>
              <a:t> </a:t>
            </a:r>
            <a:r>
              <a:rPr lang="tr-TR" altLang="en-US" sz="1100" dirty="0" err="1"/>
              <a:t>lost</a:t>
            </a:r>
            <a:r>
              <a:rPr lang="tr-TR" altLang="en-US" sz="1100" dirty="0"/>
              <a:t> </a:t>
            </a:r>
            <a:r>
              <a:rPr lang="tr-TR" altLang="en-US" sz="1100" dirty="0" err="1"/>
              <a:t>revenues</a:t>
            </a:r>
            <a:r>
              <a:rPr lang="tr-TR" altLang="en-US" sz="1100" dirty="0"/>
              <a:t> </a:t>
            </a:r>
            <a:r>
              <a:rPr lang="tr-TR" altLang="en-US" sz="1100" dirty="0" err="1"/>
              <a:t>associated</a:t>
            </a:r>
            <a:r>
              <a:rPr lang="tr-TR" altLang="en-US" sz="1100" dirty="0"/>
              <a:t> </a:t>
            </a:r>
            <a:r>
              <a:rPr lang="tr-TR" altLang="en-US" sz="1100" dirty="0" err="1"/>
              <a:t>with</a:t>
            </a:r>
            <a:r>
              <a:rPr lang="tr-TR" altLang="en-US" sz="1100" dirty="0"/>
              <a:t> </a:t>
            </a:r>
            <a:r>
              <a:rPr lang="tr-TR" altLang="en-US" sz="1100" dirty="0" err="1"/>
              <a:t>the</a:t>
            </a:r>
            <a:r>
              <a:rPr lang="tr-TR" altLang="en-US" sz="1100" dirty="0"/>
              <a:t> </a:t>
            </a:r>
            <a:r>
              <a:rPr lang="tr-TR" altLang="en-US" sz="1100" dirty="0" err="1"/>
              <a:t>price</a:t>
            </a:r>
            <a:r>
              <a:rPr lang="tr-TR" altLang="en-US" sz="1100" dirty="0"/>
              <a:t> </a:t>
            </a:r>
            <a:r>
              <a:rPr lang="tr-TR" altLang="en-US" sz="1100" dirty="0" err="1"/>
              <a:t>effect</a:t>
            </a:r>
            <a:r>
              <a:rPr lang="tr-TR" altLang="en-US" sz="1100" dirty="0"/>
              <a:t> </a:t>
            </a:r>
            <a:r>
              <a:rPr lang="tr-TR" altLang="en-US" sz="1100" dirty="0" err="1"/>
              <a:t>are</a:t>
            </a:r>
            <a:r>
              <a:rPr lang="tr-TR" altLang="en-US" sz="1100" dirty="0"/>
              <a:t> </a:t>
            </a:r>
            <a:r>
              <a:rPr lang="tr-TR" altLang="en-US" sz="1100" dirty="0" err="1"/>
              <a:t>always</a:t>
            </a:r>
            <a:r>
              <a:rPr lang="tr-TR" altLang="en-US" sz="1100" dirty="0"/>
              <a:t> </a:t>
            </a:r>
            <a:r>
              <a:rPr lang="tr-TR" altLang="en-US" sz="1100" dirty="0" err="1"/>
              <a:t>subtracted</a:t>
            </a:r>
            <a:r>
              <a:rPr lang="tr-TR" altLang="en-US" sz="1100" dirty="0"/>
              <a:t> </a:t>
            </a:r>
            <a:r>
              <a:rPr lang="tr-TR" altLang="en-US" sz="1100" dirty="0" err="1"/>
              <a:t>from</a:t>
            </a:r>
            <a:r>
              <a:rPr lang="tr-TR" altLang="en-US" sz="1100" dirty="0"/>
              <a:t> </a:t>
            </a:r>
            <a:r>
              <a:rPr lang="tr-TR" altLang="en-US" sz="1100" dirty="0" err="1"/>
              <a:t>the</a:t>
            </a:r>
            <a:r>
              <a:rPr lang="tr-TR" altLang="en-US" sz="1100" dirty="0"/>
              <a:t> </a:t>
            </a:r>
            <a:r>
              <a:rPr lang="tr-TR" altLang="en-US" sz="1100" dirty="0" err="1"/>
              <a:t>revenue</a:t>
            </a:r>
            <a:r>
              <a:rPr lang="tr-TR" altLang="en-US" sz="1100" dirty="0"/>
              <a:t> </a:t>
            </a:r>
            <a:r>
              <a:rPr lang="tr-TR" altLang="en-US" sz="1100" dirty="0" err="1"/>
              <a:t>gains</a:t>
            </a:r>
            <a:r>
              <a:rPr lang="tr-TR" altLang="en-US" sz="1100" dirty="0"/>
              <a:t> </a:t>
            </a:r>
            <a:r>
              <a:rPr lang="tr-TR" altLang="en-US" sz="1100" dirty="0" err="1"/>
              <a:t>created</a:t>
            </a:r>
            <a:r>
              <a:rPr lang="tr-TR" altLang="en-US" sz="1100" dirty="0"/>
              <a:t> </a:t>
            </a:r>
            <a:r>
              <a:rPr lang="tr-TR" altLang="en-US" sz="1100" dirty="0" err="1"/>
              <a:t>by</a:t>
            </a:r>
            <a:r>
              <a:rPr lang="tr-TR" altLang="en-US" sz="1100" dirty="0"/>
              <a:t> </a:t>
            </a:r>
            <a:r>
              <a:rPr lang="tr-TR" altLang="en-US" sz="1100" dirty="0" err="1"/>
              <a:t>the</a:t>
            </a:r>
            <a:r>
              <a:rPr lang="tr-TR" altLang="en-US" sz="1100" dirty="0"/>
              <a:t> </a:t>
            </a:r>
            <a:r>
              <a:rPr lang="tr-TR" altLang="en-US" sz="1100" dirty="0" err="1"/>
              <a:t>output</a:t>
            </a:r>
            <a:r>
              <a:rPr lang="tr-TR" altLang="en-US" sz="1100" dirty="0"/>
              <a:t> </a:t>
            </a:r>
            <a:r>
              <a:rPr lang="tr-TR" altLang="en-US" sz="1100" dirty="0" err="1"/>
              <a:t>effect</a:t>
            </a:r>
            <a:r>
              <a:rPr lang="tr-TR" altLang="en-US" sz="1100" dirty="0"/>
              <a:t>, </a:t>
            </a:r>
            <a:r>
              <a:rPr lang="tr-TR" altLang="en-US" sz="1100" dirty="0" err="1"/>
              <a:t>the</a:t>
            </a:r>
            <a:r>
              <a:rPr lang="tr-TR" altLang="en-US" sz="1100" dirty="0"/>
              <a:t> </a:t>
            </a:r>
            <a:r>
              <a:rPr lang="tr-TR" altLang="en-US" sz="1100" dirty="0" err="1"/>
              <a:t>marginal</a:t>
            </a:r>
            <a:r>
              <a:rPr lang="tr-TR" altLang="en-US" sz="1100" dirty="0"/>
              <a:t> </a:t>
            </a:r>
            <a:r>
              <a:rPr lang="tr-TR" altLang="en-US" sz="1100" dirty="0" err="1"/>
              <a:t>revenue</a:t>
            </a:r>
            <a:r>
              <a:rPr lang="tr-TR" altLang="en-US" sz="1100" dirty="0"/>
              <a:t> </a:t>
            </a:r>
            <a:r>
              <a:rPr lang="tr-TR" altLang="en-US" sz="1100" dirty="0" err="1"/>
              <a:t>per</a:t>
            </a:r>
            <a:r>
              <a:rPr lang="tr-TR" altLang="en-US" sz="1100" dirty="0"/>
              <a:t> </a:t>
            </a:r>
            <a:r>
              <a:rPr lang="tr-TR" altLang="en-US" sz="1100" dirty="0" err="1"/>
              <a:t>customer</a:t>
            </a:r>
            <a:r>
              <a:rPr lang="tr-TR" altLang="en-US" sz="1100" dirty="0"/>
              <a:t> can </a:t>
            </a:r>
            <a:r>
              <a:rPr lang="tr-TR" altLang="en-US" sz="1100" dirty="0" err="1"/>
              <a:t>never</a:t>
            </a:r>
            <a:r>
              <a:rPr lang="tr-TR" altLang="en-US" sz="1100" dirty="0"/>
              <a:t> </a:t>
            </a:r>
            <a:r>
              <a:rPr lang="tr-TR" altLang="en-US" sz="1100" dirty="0" err="1"/>
              <a:t>exceed</a:t>
            </a:r>
            <a:r>
              <a:rPr lang="tr-TR" altLang="en-US" sz="1100" dirty="0"/>
              <a:t> </a:t>
            </a:r>
            <a:r>
              <a:rPr lang="tr-TR" altLang="en-US" sz="1100" dirty="0" err="1"/>
              <a:t>price</a:t>
            </a:r>
            <a:r>
              <a:rPr lang="tr-TR" altLang="en-US" sz="1100" dirty="0"/>
              <a:t>. </a:t>
            </a:r>
          </a:p>
          <a:p>
            <a:pPr>
              <a:lnSpc>
                <a:spcPct val="90000"/>
              </a:lnSpc>
            </a:pPr>
            <a:endParaRPr lang="tr-TR" altLang="en-US" sz="1100" dirty="0"/>
          </a:p>
        </p:txBody>
      </p:sp>
    </p:spTree>
    <p:extLst>
      <p:ext uri="{BB962C8B-B14F-4D97-AF65-F5344CB8AC3E}">
        <p14:creationId xmlns:p14="http://schemas.microsoft.com/office/powerpoint/2010/main" val="122371025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33794"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tr-TR" altLang="en-US" dirty="0" err="1"/>
              <a:t>After</a:t>
            </a:r>
            <a:r>
              <a:rPr lang="tr-TR" altLang="en-US" dirty="0"/>
              <a:t> </a:t>
            </a:r>
            <a:r>
              <a:rPr lang="tr-TR" altLang="en-US" dirty="0" err="1"/>
              <a:t>finding</a:t>
            </a:r>
            <a:r>
              <a:rPr lang="tr-TR" altLang="en-US" dirty="0"/>
              <a:t> </a:t>
            </a:r>
            <a:r>
              <a:rPr lang="tr-TR" altLang="en-US" dirty="0" err="1"/>
              <a:t>the</a:t>
            </a:r>
            <a:r>
              <a:rPr lang="tr-TR" altLang="en-US" dirty="0"/>
              <a:t> </a:t>
            </a:r>
            <a:r>
              <a:rPr lang="tr-TR" altLang="en-US" dirty="0" err="1"/>
              <a:t>quantity</a:t>
            </a:r>
            <a:r>
              <a:rPr lang="tr-TR" altLang="en-US" dirty="0"/>
              <a:t> at MR = MC, </a:t>
            </a:r>
            <a:r>
              <a:rPr lang="tr-TR" altLang="en-US" dirty="0" err="1"/>
              <a:t>realize</a:t>
            </a:r>
            <a:r>
              <a:rPr lang="tr-TR" altLang="en-US" dirty="0"/>
              <a:t> </a:t>
            </a:r>
            <a:r>
              <a:rPr lang="tr-TR" altLang="en-US" dirty="0" err="1"/>
              <a:t>that</a:t>
            </a:r>
            <a:r>
              <a:rPr lang="tr-TR" altLang="en-US" dirty="0"/>
              <a:t> </a:t>
            </a:r>
            <a:r>
              <a:rPr lang="tr-TR" altLang="en-US" dirty="0" err="1"/>
              <a:t>any</a:t>
            </a:r>
            <a:r>
              <a:rPr lang="tr-TR" altLang="en-US" dirty="0"/>
              <a:t> </a:t>
            </a:r>
            <a:r>
              <a:rPr lang="tr-TR" altLang="en-US" dirty="0" err="1"/>
              <a:t>quantity</a:t>
            </a:r>
            <a:r>
              <a:rPr lang="tr-TR" altLang="en-US" dirty="0"/>
              <a:t> </a:t>
            </a:r>
            <a:r>
              <a:rPr lang="tr-TR" altLang="en-US" dirty="0" err="1"/>
              <a:t>greater</a:t>
            </a:r>
            <a:r>
              <a:rPr lang="tr-TR" altLang="en-US" dirty="0"/>
              <a:t> </a:t>
            </a:r>
            <a:r>
              <a:rPr lang="tr-TR" altLang="en-US" dirty="0" err="1"/>
              <a:t>than</a:t>
            </a:r>
            <a:r>
              <a:rPr lang="tr-TR" altLang="en-US" dirty="0"/>
              <a:t> </a:t>
            </a:r>
            <a:r>
              <a:rPr lang="tr-TR" altLang="en-US" dirty="0" err="1"/>
              <a:t>or</a:t>
            </a:r>
            <a:r>
              <a:rPr lang="tr-TR" altLang="en-US" dirty="0"/>
              <a:t> </a:t>
            </a:r>
            <a:r>
              <a:rPr lang="tr-TR" altLang="en-US" dirty="0" err="1"/>
              <a:t>less</a:t>
            </a:r>
            <a:r>
              <a:rPr lang="tr-TR" altLang="en-US" dirty="0"/>
              <a:t> </a:t>
            </a:r>
            <a:r>
              <a:rPr lang="tr-TR" altLang="en-US" dirty="0" err="1"/>
              <a:t>than</a:t>
            </a:r>
            <a:r>
              <a:rPr lang="tr-TR" altLang="en-US" dirty="0"/>
              <a:t> </a:t>
            </a:r>
            <a:r>
              <a:rPr lang="tr-TR" altLang="en-US" dirty="0" err="1"/>
              <a:t>q</a:t>
            </a:r>
            <a:r>
              <a:rPr lang="tr-TR" altLang="en-US" dirty="0"/>
              <a:t> </a:t>
            </a:r>
            <a:r>
              <a:rPr lang="tr-TR" altLang="en-US" dirty="0" err="1"/>
              <a:t>would</a:t>
            </a:r>
            <a:r>
              <a:rPr lang="tr-TR" altLang="en-US" dirty="0"/>
              <a:t> </a:t>
            </a:r>
            <a:r>
              <a:rPr lang="tr-TR" altLang="en-US" dirty="0" err="1"/>
              <a:t>result</a:t>
            </a:r>
            <a:r>
              <a:rPr lang="tr-TR" altLang="en-US" dirty="0"/>
              <a:t> in </a:t>
            </a:r>
            <a:r>
              <a:rPr lang="tr-TR" altLang="en-US" dirty="0" err="1"/>
              <a:t>lower</a:t>
            </a:r>
            <a:r>
              <a:rPr lang="tr-TR" altLang="en-US" dirty="0"/>
              <a:t> </a:t>
            </a:r>
            <a:r>
              <a:rPr lang="tr-TR" altLang="en-US" dirty="0" err="1"/>
              <a:t>profits</a:t>
            </a:r>
            <a:r>
              <a:rPr lang="tr-TR" altLang="en-US" dirty="0"/>
              <a:t>.</a:t>
            </a:r>
          </a:p>
          <a:p>
            <a:endParaRPr lang="tr-TR" altLang="en-US" dirty="0"/>
          </a:p>
          <a:p>
            <a:r>
              <a:rPr lang="tr-TR" altLang="en-US" dirty="0" err="1"/>
              <a:t>If</a:t>
            </a:r>
            <a:r>
              <a:rPr lang="tr-TR" altLang="en-US" dirty="0"/>
              <a:t> MR &gt; MC, it </a:t>
            </a:r>
            <a:r>
              <a:rPr lang="tr-TR" altLang="en-US" dirty="0" err="1"/>
              <a:t>means</a:t>
            </a:r>
            <a:r>
              <a:rPr lang="tr-TR" altLang="en-US" dirty="0"/>
              <a:t> </a:t>
            </a:r>
            <a:r>
              <a:rPr lang="tr-TR" altLang="en-US" dirty="0" err="1"/>
              <a:t>additional</a:t>
            </a:r>
            <a:r>
              <a:rPr lang="tr-TR" altLang="en-US" dirty="0"/>
              <a:t> </a:t>
            </a:r>
            <a:r>
              <a:rPr lang="tr-TR" altLang="en-US" dirty="0" err="1"/>
              <a:t>units</a:t>
            </a:r>
            <a:r>
              <a:rPr lang="tr-TR" altLang="en-US" dirty="0"/>
              <a:t> </a:t>
            </a:r>
            <a:r>
              <a:rPr lang="tr-TR" altLang="en-US" dirty="0" err="1"/>
              <a:t>produced</a:t>
            </a:r>
            <a:r>
              <a:rPr lang="tr-TR" altLang="en-US" dirty="0"/>
              <a:t> </a:t>
            </a:r>
            <a:r>
              <a:rPr lang="tr-TR" altLang="en-US" dirty="0" err="1"/>
              <a:t>will</a:t>
            </a:r>
            <a:r>
              <a:rPr lang="tr-TR" altLang="en-US" dirty="0"/>
              <a:t> </a:t>
            </a:r>
            <a:r>
              <a:rPr lang="tr-TR" altLang="en-US" dirty="0" err="1"/>
              <a:t>increase</a:t>
            </a:r>
            <a:r>
              <a:rPr lang="tr-TR" altLang="en-US" dirty="0"/>
              <a:t> </a:t>
            </a:r>
            <a:r>
              <a:rPr lang="tr-TR" altLang="en-US" dirty="0" err="1"/>
              <a:t>our</a:t>
            </a:r>
            <a:r>
              <a:rPr lang="tr-TR" altLang="en-US" dirty="0"/>
              <a:t> </a:t>
            </a:r>
            <a:r>
              <a:rPr lang="tr-TR" altLang="en-US" dirty="0" err="1"/>
              <a:t>profits</a:t>
            </a:r>
            <a:r>
              <a:rPr lang="tr-TR" altLang="en-US" dirty="0"/>
              <a:t>, </a:t>
            </a:r>
            <a:r>
              <a:rPr lang="tr-TR" altLang="en-US" dirty="0" err="1"/>
              <a:t>so</a:t>
            </a:r>
            <a:r>
              <a:rPr lang="tr-TR" altLang="en-US" dirty="0"/>
              <a:t> </a:t>
            </a:r>
            <a:r>
              <a:rPr lang="tr-TR" altLang="en-US" dirty="0" err="1"/>
              <a:t>we</a:t>
            </a:r>
            <a:r>
              <a:rPr lang="tr-TR" altLang="en-US" dirty="0"/>
              <a:t> </a:t>
            </a:r>
            <a:r>
              <a:rPr lang="tr-TR" altLang="en-US" dirty="0" err="1"/>
              <a:t>should</a:t>
            </a:r>
            <a:r>
              <a:rPr lang="tr-TR" altLang="en-US" dirty="0"/>
              <a:t> </a:t>
            </a:r>
            <a:r>
              <a:rPr lang="tr-TR" altLang="en-US" dirty="0" err="1"/>
              <a:t>produce</a:t>
            </a:r>
            <a:r>
              <a:rPr lang="tr-TR" altLang="en-US" dirty="0"/>
              <a:t> </a:t>
            </a:r>
            <a:r>
              <a:rPr lang="tr-TR" altLang="en-US" dirty="0" err="1"/>
              <a:t>more</a:t>
            </a:r>
            <a:r>
              <a:rPr lang="tr-TR" altLang="en-US" dirty="0"/>
              <a:t>.</a:t>
            </a:r>
          </a:p>
          <a:p>
            <a:r>
              <a:rPr lang="tr-TR" altLang="en-US" dirty="0" err="1"/>
              <a:t>If</a:t>
            </a:r>
            <a:r>
              <a:rPr lang="tr-TR" altLang="en-US" dirty="0"/>
              <a:t> MC &gt;MR, it </a:t>
            </a:r>
            <a:r>
              <a:rPr lang="tr-TR" altLang="en-US" dirty="0" err="1"/>
              <a:t>means</a:t>
            </a:r>
            <a:r>
              <a:rPr lang="tr-TR" altLang="en-US" dirty="0"/>
              <a:t> </a:t>
            </a:r>
            <a:r>
              <a:rPr lang="tr-TR" altLang="en-US" dirty="0" err="1"/>
              <a:t>that</a:t>
            </a:r>
            <a:r>
              <a:rPr lang="tr-TR" altLang="en-US" dirty="0"/>
              <a:t> </a:t>
            </a:r>
            <a:r>
              <a:rPr lang="tr-TR" altLang="en-US" dirty="0" err="1"/>
              <a:t>we</a:t>
            </a:r>
            <a:r>
              <a:rPr lang="tr-TR" altLang="ja-JP" dirty="0" err="1"/>
              <a:t>'ve</a:t>
            </a:r>
            <a:r>
              <a:rPr lang="tr-TR" altLang="ja-JP" dirty="0"/>
              <a:t> </a:t>
            </a:r>
            <a:r>
              <a:rPr lang="tr-TR" altLang="ja-JP" dirty="0" err="1"/>
              <a:t>produced</a:t>
            </a:r>
            <a:r>
              <a:rPr lang="tr-TR" altLang="ja-JP" dirty="0"/>
              <a:t> </a:t>
            </a:r>
            <a:r>
              <a:rPr lang="tr-TR" altLang="ja-JP" dirty="0" err="1"/>
              <a:t>units</a:t>
            </a:r>
            <a:r>
              <a:rPr lang="tr-TR" altLang="ja-JP" dirty="0"/>
              <a:t> in </a:t>
            </a:r>
            <a:r>
              <a:rPr lang="tr-TR" altLang="ja-JP" dirty="0" err="1"/>
              <a:t>which</a:t>
            </a:r>
            <a:r>
              <a:rPr lang="tr-TR" altLang="ja-JP" dirty="0"/>
              <a:t> </a:t>
            </a:r>
            <a:r>
              <a:rPr lang="tr-TR" altLang="ja-JP" dirty="0" err="1"/>
              <a:t>the</a:t>
            </a:r>
            <a:r>
              <a:rPr lang="tr-TR" altLang="ja-JP" dirty="0"/>
              <a:t> </a:t>
            </a:r>
            <a:r>
              <a:rPr lang="tr-TR" altLang="ja-JP" dirty="0" err="1"/>
              <a:t>additional</a:t>
            </a:r>
            <a:r>
              <a:rPr lang="tr-TR" altLang="ja-JP" dirty="0"/>
              <a:t> </a:t>
            </a:r>
            <a:r>
              <a:rPr lang="tr-TR" altLang="ja-JP" dirty="0" err="1"/>
              <a:t>cost</a:t>
            </a:r>
            <a:r>
              <a:rPr lang="tr-TR" altLang="ja-JP" dirty="0"/>
              <a:t> of </a:t>
            </a:r>
            <a:r>
              <a:rPr lang="tr-TR" altLang="ja-JP" dirty="0" err="1"/>
              <a:t>production</a:t>
            </a:r>
            <a:r>
              <a:rPr lang="tr-TR" altLang="ja-JP" dirty="0"/>
              <a:t> </a:t>
            </a:r>
            <a:r>
              <a:rPr lang="tr-TR" altLang="ja-JP" dirty="0" err="1"/>
              <a:t>for</a:t>
            </a:r>
            <a:r>
              <a:rPr lang="tr-TR" altLang="ja-JP" dirty="0"/>
              <a:t> </a:t>
            </a:r>
            <a:r>
              <a:rPr lang="tr-TR" altLang="ja-JP" dirty="0" err="1"/>
              <a:t>those</a:t>
            </a:r>
            <a:r>
              <a:rPr lang="tr-TR" altLang="ja-JP" dirty="0"/>
              <a:t> </a:t>
            </a:r>
            <a:r>
              <a:rPr lang="tr-TR" altLang="ja-JP" dirty="0" err="1"/>
              <a:t>units</a:t>
            </a:r>
            <a:r>
              <a:rPr lang="tr-TR" altLang="ja-JP" dirty="0"/>
              <a:t> </a:t>
            </a:r>
            <a:r>
              <a:rPr lang="tr-TR" altLang="ja-JP" dirty="0" err="1"/>
              <a:t>was</a:t>
            </a:r>
            <a:r>
              <a:rPr lang="tr-TR" altLang="ja-JP" dirty="0"/>
              <a:t> </a:t>
            </a:r>
            <a:r>
              <a:rPr lang="tr-TR" altLang="ja-JP" dirty="0" err="1"/>
              <a:t>greater</a:t>
            </a:r>
            <a:r>
              <a:rPr lang="tr-TR" altLang="ja-JP" dirty="0"/>
              <a:t> </a:t>
            </a:r>
            <a:r>
              <a:rPr lang="tr-TR" altLang="ja-JP" dirty="0" err="1"/>
              <a:t>than</a:t>
            </a:r>
            <a:r>
              <a:rPr lang="tr-TR" altLang="ja-JP" dirty="0"/>
              <a:t> </a:t>
            </a:r>
            <a:r>
              <a:rPr lang="tr-TR" altLang="ja-JP" dirty="0" err="1"/>
              <a:t>the</a:t>
            </a:r>
            <a:r>
              <a:rPr lang="tr-TR" altLang="ja-JP" dirty="0"/>
              <a:t> </a:t>
            </a:r>
            <a:r>
              <a:rPr lang="tr-TR" altLang="ja-JP" dirty="0" err="1"/>
              <a:t>additional</a:t>
            </a:r>
            <a:r>
              <a:rPr lang="tr-TR" altLang="ja-JP" dirty="0"/>
              <a:t> </a:t>
            </a:r>
            <a:r>
              <a:rPr lang="tr-TR" altLang="ja-JP" dirty="0" err="1"/>
              <a:t>change</a:t>
            </a:r>
            <a:r>
              <a:rPr lang="tr-TR" altLang="ja-JP" dirty="0"/>
              <a:t> in </a:t>
            </a:r>
            <a:r>
              <a:rPr lang="tr-TR" altLang="ja-JP" dirty="0" err="1"/>
              <a:t>revenue</a:t>
            </a:r>
            <a:r>
              <a:rPr lang="tr-TR" altLang="ja-JP" dirty="0"/>
              <a:t> </a:t>
            </a:r>
            <a:r>
              <a:rPr lang="tr-TR" altLang="ja-JP" dirty="0" err="1"/>
              <a:t>we</a:t>
            </a:r>
            <a:r>
              <a:rPr lang="tr-TR" altLang="ja-JP" dirty="0"/>
              <a:t> </a:t>
            </a:r>
            <a:r>
              <a:rPr lang="tr-TR" altLang="ja-JP" dirty="0" err="1"/>
              <a:t>received</a:t>
            </a:r>
            <a:r>
              <a:rPr lang="tr-TR" altLang="ja-JP" dirty="0"/>
              <a:t> </a:t>
            </a:r>
            <a:r>
              <a:rPr lang="tr-TR" altLang="ja-JP" dirty="0" err="1"/>
              <a:t>from</a:t>
            </a:r>
            <a:r>
              <a:rPr lang="tr-TR" altLang="ja-JP" dirty="0"/>
              <a:t> </a:t>
            </a:r>
            <a:r>
              <a:rPr lang="tr-TR" altLang="ja-JP" dirty="0" err="1"/>
              <a:t>selling</a:t>
            </a:r>
            <a:r>
              <a:rPr lang="tr-TR" altLang="ja-JP" dirty="0"/>
              <a:t> </a:t>
            </a:r>
            <a:r>
              <a:rPr lang="tr-TR" altLang="ja-JP" dirty="0" err="1"/>
              <a:t>those</a:t>
            </a:r>
            <a:r>
              <a:rPr lang="tr-TR" altLang="ja-JP" dirty="0"/>
              <a:t> </a:t>
            </a:r>
            <a:r>
              <a:rPr lang="tr-TR" altLang="ja-JP" dirty="0" err="1"/>
              <a:t>units</a:t>
            </a:r>
            <a:r>
              <a:rPr lang="tr-TR" altLang="ja-JP" dirty="0"/>
              <a:t>.  </a:t>
            </a:r>
            <a:r>
              <a:rPr lang="tr-TR" altLang="ja-JP" dirty="0" err="1"/>
              <a:t>This</a:t>
            </a:r>
            <a:r>
              <a:rPr lang="tr-TR" altLang="ja-JP" dirty="0"/>
              <a:t> </a:t>
            </a:r>
            <a:r>
              <a:rPr lang="tr-TR" altLang="ja-JP" dirty="0" err="1"/>
              <a:t>decreased</a:t>
            </a:r>
            <a:r>
              <a:rPr lang="tr-TR" altLang="ja-JP" dirty="0"/>
              <a:t> </a:t>
            </a:r>
            <a:r>
              <a:rPr lang="tr-TR" altLang="ja-JP" dirty="0" err="1"/>
              <a:t>our</a:t>
            </a:r>
            <a:r>
              <a:rPr lang="tr-TR" altLang="ja-JP" dirty="0"/>
              <a:t> </a:t>
            </a:r>
            <a:r>
              <a:rPr lang="tr-TR" altLang="ja-JP" dirty="0" err="1"/>
              <a:t>profit</a:t>
            </a:r>
            <a:r>
              <a:rPr lang="tr-TR" altLang="ja-JP" dirty="0"/>
              <a:t>, </a:t>
            </a:r>
            <a:r>
              <a:rPr lang="tr-TR" altLang="ja-JP" dirty="0" err="1"/>
              <a:t>and</a:t>
            </a:r>
            <a:r>
              <a:rPr lang="tr-TR" altLang="ja-JP" dirty="0"/>
              <a:t> it </a:t>
            </a:r>
            <a:r>
              <a:rPr lang="tr-TR" altLang="ja-JP" dirty="0" err="1"/>
              <a:t>means</a:t>
            </a:r>
            <a:r>
              <a:rPr lang="tr-TR" altLang="ja-JP" dirty="0"/>
              <a:t> </a:t>
            </a:r>
            <a:r>
              <a:rPr lang="tr-TR" altLang="ja-JP" dirty="0" err="1"/>
              <a:t>we've</a:t>
            </a:r>
            <a:r>
              <a:rPr lang="tr-TR" altLang="ja-JP" dirty="0"/>
              <a:t> </a:t>
            </a:r>
            <a:r>
              <a:rPr lang="tr-TR" altLang="ja-JP" dirty="0" err="1"/>
              <a:t>produced</a:t>
            </a:r>
            <a:r>
              <a:rPr lang="tr-TR" altLang="ja-JP" dirty="0"/>
              <a:t> </a:t>
            </a:r>
            <a:r>
              <a:rPr lang="tr-TR" altLang="ja-JP" dirty="0" err="1"/>
              <a:t>too</a:t>
            </a:r>
            <a:r>
              <a:rPr lang="tr-TR" altLang="ja-JP" dirty="0"/>
              <a:t> </a:t>
            </a:r>
            <a:r>
              <a:rPr lang="tr-TR" altLang="ja-JP" dirty="0" err="1"/>
              <a:t>much</a:t>
            </a:r>
            <a:r>
              <a:rPr lang="tr-TR" altLang="ja-JP" dirty="0"/>
              <a:t>.</a:t>
            </a:r>
          </a:p>
          <a:p>
            <a:endParaRPr lang="tr-TR" altLang="en-US" dirty="0"/>
          </a:p>
          <a:p>
            <a:r>
              <a:rPr lang="tr-TR" altLang="en-US" dirty="0" err="1"/>
              <a:t>Once</a:t>
            </a:r>
            <a:r>
              <a:rPr lang="tr-TR" altLang="en-US" dirty="0"/>
              <a:t> </a:t>
            </a:r>
            <a:r>
              <a:rPr lang="tr-TR" altLang="en-US" dirty="0" err="1"/>
              <a:t>we</a:t>
            </a:r>
            <a:r>
              <a:rPr lang="tr-TR" altLang="en-US" dirty="0"/>
              <a:t> </a:t>
            </a:r>
            <a:r>
              <a:rPr lang="tr-TR" altLang="en-US" dirty="0" err="1"/>
              <a:t>find</a:t>
            </a:r>
            <a:r>
              <a:rPr lang="tr-TR" altLang="en-US" dirty="0"/>
              <a:t> </a:t>
            </a:r>
            <a:r>
              <a:rPr lang="tr-TR" altLang="en-US" dirty="0" err="1"/>
              <a:t>the</a:t>
            </a:r>
            <a:r>
              <a:rPr lang="tr-TR" altLang="en-US" dirty="0"/>
              <a:t> optimal </a:t>
            </a:r>
            <a:r>
              <a:rPr lang="tr-TR" altLang="en-US" dirty="0" err="1"/>
              <a:t>output</a:t>
            </a:r>
            <a:r>
              <a:rPr lang="tr-TR" altLang="en-US" dirty="0"/>
              <a:t>, </a:t>
            </a:r>
            <a:r>
              <a:rPr lang="tr-TR" altLang="en-US" dirty="0" err="1"/>
              <a:t>we</a:t>
            </a:r>
            <a:r>
              <a:rPr lang="tr-TR" altLang="en-US" dirty="0"/>
              <a:t> </a:t>
            </a:r>
            <a:r>
              <a:rPr lang="tr-TR" altLang="en-US" dirty="0" err="1"/>
              <a:t>need</a:t>
            </a:r>
            <a:r>
              <a:rPr lang="tr-TR" altLang="en-US" dirty="0"/>
              <a:t> </a:t>
            </a:r>
            <a:r>
              <a:rPr lang="tr-TR" altLang="en-US" dirty="0" err="1"/>
              <a:t>to</a:t>
            </a:r>
            <a:r>
              <a:rPr lang="tr-TR" altLang="en-US" dirty="0"/>
              <a:t> </a:t>
            </a:r>
            <a:r>
              <a:rPr lang="tr-TR" altLang="en-US" dirty="0" err="1"/>
              <a:t>find</a:t>
            </a:r>
            <a:r>
              <a:rPr lang="tr-TR" altLang="en-US" dirty="0"/>
              <a:t> </a:t>
            </a:r>
            <a:r>
              <a:rPr lang="tr-TR" altLang="en-US" dirty="0" err="1"/>
              <a:t>the</a:t>
            </a:r>
            <a:r>
              <a:rPr lang="tr-TR" altLang="en-US" dirty="0"/>
              <a:t> ATC of </a:t>
            </a:r>
            <a:r>
              <a:rPr lang="tr-TR" altLang="en-US" dirty="0" err="1"/>
              <a:t>producing</a:t>
            </a:r>
            <a:r>
              <a:rPr lang="tr-TR" altLang="en-US" dirty="0"/>
              <a:t> </a:t>
            </a:r>
            <a:r>
              <a:rPr lang="tr-TR" altLang="en-US" dirty="0" err="1"/>
              <a:t>that</a:t>
            </a:r>
            <a:r>
              <a:rPr lang="tr-TR" altLang="en-US" dirty="0"/>
              <a:t> </a:t>
            </a:r>
            <a:r>
              <a:rPr lang="tr-TR" altLang="en-US" dirty="0" err="1"/>
              <a:t>output</a:t>
            </a:r>
            <a:r>
              <a:rPr lang="tr-TR" altLang="en-US" dirty="0"/>
              <a:t>.  P – ATC </a:t>
            </a:r>
            <a:r>
              <a:rPr lang="tr-TR" altLang="en-US" dirty="0" err="1"/>
              <a:t>will</a:t>
            </a:r>
            <a:r>
              <a:rPr lang="tr-TR" altLang="en-US" dirty="0"/>
              <a:t> </a:t>
            </a:r>
            <a:r>
              <a:rPr lang="tr-TR" altLang="en-US" dirty="0" err="1"/>
              <a:t>give</a:t>
            </a:r>
            <a:r>
              <a:rPr lang="tr-TR" altLang="en-US" dirty="0"/>
              <a:t> us </a:t>
            </a:r>
            <a:r>
              <a:rPr lang="tr-TR" altLang="en-US" dirty="0" err="1"/>
              <a:t>average</a:t>
            </a:r>
            <a:r>
              <a:rPr lang="tr-TR" altLang="en-US" dirty="0"/>
              <a:t> </a:t>
            </a:r>
            <a:r>
              <a:rPr lang="tr-TR" altLang="en-US" dirty="0" err="1"/>
              <a:t>profit</a:t>
            </a:r>
            <a:r>
              <a:rPr lang="tr-TR" altLang="en-US" dirty="0"/>
              <a:t> </a:t>
            </a:r>
            <a:r>
              <a:rPr lang="tr-TR" altLang="en-US" dirty="0" err="1"/>
              <a:t>per</a:t>
            </a:r>
            <a:r>
              <a:rPr lang="tr-TR" altLang="en-US" dirty="0"/>
              <a:t> </a:t>
            </a:r>
            <a:r>
              <a:rPr lang="tr-TR" altLang="en-US" dirty="0" err="1"/>
              <a:t>unit</a:t>
            </a:r>
            <a:r>
              <a:rPr lang="tr-TR" altLang="en-US" dirty="0"/>
              <a:t>.</a:t>
            </a:r>
          </a:p>
        </p:txBody>
      </p:sp>
    </p:spTree>
    <p:extLst>
      <p:ext uri="{BB962C8B-B14F-4D97-AF65-F5344CB8AC3E}">
        <p14:creationId xmlns:p14="http://schemas.microsoft.com/office/powerpoint/2010/main" val="381325831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35842"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tr-TR" altLang="en-US" dirty="0" err="1"/>
              <a:t>Remember</a:t>
            </a:r>
            <a:r>
              <a:rPr lang="tr-TR" altLang="en-US" dirty="0"/>
              <a:t> </a:t>
            </a:r>
            <a:r>
              <a:rPr lang="tr-TR" altLang="en-US" dirty="0" err="1"/>
              <a:t>that</a:t>
            </a:r>
            <a:r>
              <a:rPr lang="tr-TR" altLang="en-US" dirty="0"/>
              <a:t> </a:t>
            </a:r>
            <a:r>
              <a:rPr lang="tr-TR" altLang="en-US" dirty="0" err="1"/>
              <a:t>the</a:t>
            </a:r>
            <a:r>
              <a:rPr lang="tr-TR" altLang="en-US" dirty="0"/>
              <a:t> </a:t>
            </a:r>
            <a:r>
              <a:rPr lang="tr-TR" altLang="en-US" dirty="0" err="1"/>
              <a:t>demand</a:t>
            </a:r>
            <a:r>
              <a:rPr lang="tr-TR" altLang="en-US" dirty="0"/>
              <a:t> </a:t>
            </a:r>
            <a:r>
              <a:rPr lang="tr-TR" altLang="en-US" dirty="0" err="1"/>
              <a:t>function</a:t>
            </a:r>
            <a:r>
              <a:rPr lang="tr-TR" altLang="en-US" dirty="0"/>
              <a:t> </a:t>
            </a:r>
            <a:r>
              <a:rPr lang="tr-TR" altLang="en-US" dirty="0" err="1"/>
              <a:t>represents</a:t>
            </a:r>
            <a:r>
              <a:rPr lang="tr-TR" altLang="en-US" dirty="0"/>
              <a:t> </a:t>
            </a:r>
            <a:r>
              <a:rPr lang="tr-TR" altLang="en-US" dirty="0" err="1"/>
              <a:t>willingness</a:t>
            </a:r>
            <a:r>
              <a:rPr lang="tr-TR" altLang="en-US" dirty="0"/>
              <a:t> </a:t>
            </a:r>
            <a:r>
              <a:rPr lang="tr-TR" altLang="en-US" dirty="0" err="1"/>
              <a:t>to</a:t>
            </a:r>
            <a:r>
              <a:rPr lang="tr-TR" altLang="en-US" dirty="0"/>
              <a:t> pay (WTP) of </a:t>
            </a:r>
            <a:r>
              <a:rPr lang="tr-TR" altLang="en-US" dirty="0" err="1"/>
              <a:t>consumers</a:t>
            </a:r>
            <a:r>
              <a:rPr lang="tr-TR" altLang="en-US" dirty="0"/>
              <a:t>.  At </a:t>
            </a:r>
            <a:r>
              <a:rPr lang="tr-TR" altLang="en-US" dirty="0" err="1"/>
              <a:t>the</a:t>
            </a:r>
            <a:r>
              <a:rPr lang="tr-TR" altLang="en-US" dirty="0"/>
              <a:t> </a:t>
            </a:r>
            <a:r>
              <a:rPr lang="tr-TR" altLang="en-US" dirty="0" err="1"/>
              <a:t>quantity</a:t>
            </a:r>
            <a:r>
              <a:rPr lang="tr-TR" altLang="en-US" dirty="0"/>
              <a:t> </a:t>
            </a:r>
            <a:r>
              <a:rPr lang="tr-TR" altLang="en-US" dirty="0" err="1"/>
              <a:t>q</a:t>
            </a:r>
            <a:r>
              <a:rPr lang="tr-TR" altLang="en-US" dirty="0"/>
              <a:t>, </a:t>
            </a:r>
            <a:r>
              <a:rPr lang="tr-TR" altLang="en-US" dirty="0" err="1"/>
              <a:t>the</a:t>
            </a:r>
            <a:r>
              <a:rPr lang="tr-TR" altLang="en-US" dirty="0"/>
              <a:t> </a:t>
            </a:r>
            <a:r>
              <a:rPr lang="tr-TR" altLang="en-US" dirty="0" err="1"/>
              <a:t>monopolist</a:t>
            </a:r>
            <a:r>
              <a:rPr lang="tr-TR" altLang="en-US" dirty="0"/>
              <a:t> </a:t>
            </a:r>
            <a:r>
              <a:rPr lang="tr-TR" altLang="en-US" dirty="0" err="1"/>
              <a:t>charges</a:t>
            </a:r>
            <a:r>
              <a:rPr lang="tr-TR" altLang="en-US" dirty="0"/>
              <a:t> a </a:t>
            </a:r>
            <a:r>
              <a:rPr lang="tr-TR" altLang="en-US" dirty="0" err="1"/>
              <a:t>price</a:t>
            </a:r>
            <a:r>
              <a:rPr lang="tr-TR" altLang="en-US" dirty="0"/>
              <a:t> </a:t>
            </a:r>
            <a:r>
              <a:rPr lang="tr-TR" altLang="en-US" dirty="0" err="1"/>
              <a:t>equal</a:t>
            </a:r>
            <a:r>
              <a:rPr lang="tr-TR" altLang="en-US" dirty="0"/>
              <a:t> </a:t>
            </a:r>
            <a:r>
              <a:rPr lang="tr-TR" altLang="en-US" dirty="0" err="1"/>
              <a:t>to</a:t>
            </a:r>
            <a:r>
              <a:rPr lang="tr-TR" altLang="en-US" dirty="0"/>
              <a:t> </a:t>
            </a:r>
            <a:r>
              <a:rPr lang="tr-TR" altLang="en-US" dirty="0" err="1"/>
              <a:t>the</a:t>
            </a:r>
            <a:r>
              <a:rPr lang="tr-TR" altLang="en-US" dirty="0"/>
              <a:t> </a:t>
            </a:r>
            <a:r>
              <a:rPr lang="tr-TR" altLang="en-US" dirty="0" err="1"/>
              <a:t>height</a:t>
            </a:r>
            <a:r>
              <a:rPr lang="tr-TR" altLang="en-US" dirty="0"/>
              <a:t> of </a:t>
            </a:r>
            <a:r>
              <a:rPr lang="tr-TR" altLang="en-US" dirty="0" err="1"/>
              <a:t>the</a:t>
            </a:r>
            <a:r>
              <a:rPr lang="tr-TR" altLang="en-US" dirty="0"/>
              <a:t> </a:t>
            </a:r>
            <a:r>
              <a:rPr lang="tr-TR" altLang="en-US" dirty="0" err="1"/>
              <a:t>demand</a:t>
            </a:r>
            <a:r>
              <a:rPr lang="tr-TR" altLang="en-US" dirty="0"/>
              <a:t>, </a:t>
            </a:r>
            <a:r>
              <a:rPr lang="tr-TR" altLang="en-US" dirty="0" err="1"/>
              <a:t>or</a:t>
            </a:r>
            <a:r>
              <a:rPr lang="tr-TR" altLang="en-US" dirty="0"/>
              <a:t> </a:t>
            </a:r>
            <a:r>
              <a:rPr lang="tr-TR" altLang="en-US" dirty="0" err="1"/>
              <a:t>equal</a:t>
            </a:r>
            <a:r>
              <a:rPr lang="tr-TR" altLang="en-US" dirty="0"/>
              <a:t> </a:t>
            </a:r>
            <a:r>
              <a:rPr lang="tr-TR" altLang="en-US" dirty="0" err="1"/>
              <a:t>to</a:t>
            </a:r>
            <a:r>
              <a:rPr lang="tr-TR" altLang="en-US" dirty="0"/>
              <a:t> </a:t>
            </a:r>
            <a:r>
              <a:rPr lang="tr-TR" altLang="en-US" dirty="0" err="1"/>
              <a:t>the</a:t>
            </a:r>
            <a:r>
              <a:rPr lang="tr-TR" altLang="en-US" dirty="0"/>
              <a:t> WTP of </a:t>
            </a:r>
            <a:r>
              <a:rPr lang="tr-TR" altLang="en-US" dirty="0" err="1"/>
              <a:t>the</a:t>
            </a:r>
            <a:r>
              <a:rPr lang="tr-TR" altLang="en-US" dirty="0"/>
              <a:t> </a:t>
            </a:r>
            <a:r>
              <a:rPr lang="tr-TR" altLang="en-US" dirty="0" err="1"/>
              <a:t>consumers</a:t>
            </a:r>
            <a:r>
              <a:rPr lang="tr-TR" altLang="en-US" dirty="0"/>
              <a:t> at </a:t>
            </a:r>
            <a:r>
              <a:rPr lang="tr-TR" altLang="en-US" dirty="0" err="1"/>
              <a:t>that</a:t>
            </a:r>
            <a:r>
              <a:rPr lang="tr-TR" altLang="en-US" dirty="0"/>
              <a:t> </a:t>
            </a:r>
            <a:r>
              <a:rPr lang="tr-TR" altLang="en-US" dirty="0" err="1"/>
              <a:t>quantity</a:t>
            </a:r>
            <a:r>
              <a:rPr lang="tr-TR" altLang="en-US" dirty="0"/>
              <a:t>.</a:t>
            </a:r>
          </a:p>
          <a:p>
            <a:endParaRPr lang="tr-TR" altLang="en-US" dirty="0"/>
          </a:p>
          <a:p>
            <a:r>
              <a:rPr lang="tr-TR" altLang="en-US" dirty="0" err="1"/>
              <a:t>Recall</a:t>
            </a:r>
            <a:r>
              <a:rPr lang="tr-TR" altLang="en-US" dirty="0"/>
              <a:t> </a:t>
            </a:r>
            <a:r>
              <a:rPr lang="tr-TR" altLang="en-US" dirty="0" err="1"/>
              <a:t>the</a:t>
            </a:r>
            <a:r>
              <a:rPr lang="tr-TR" altLang="en-US" dirty="0"/>
              <a:t> </a:t>
            </a:r>
            <a:r>
              <a:rPr lang="tr-TR" altLang="en-US" dirty="0" err="1"/>
              <a:t>area</a:t>
            </a:r>
            <a:r>
              <a:rPr lang="tr-TR" altLang="en-US" dirty="0"/>
              <a:t> of a </a:t>
            </a:r>
            <a:r>
              <a:rPr lang="tr-TR" altLang="en-US" dirty="0" err="1"/>
              <a:t>rectangle</a:t>
            </a:r>
            <a:r>
              <a:rPr lang="tr-TR" altLang="en-US" dirty="0"/>
              <a:t> is </a:t>
            </a:r>
            <a:r>
              <a:rPr lang="tr-TR" altLang="en-US" dirty="0" err="1"/>
              <a:t>length</a:t>
            </a:r>
            <a:r>
              <a:rPr lang="tr-TR" altLang="en-US" dirty="0"/>
              <a:t> * </a:t>
            </a:r>
            <a:r>
              <a:rPr lang="tr-TR" altLang="en-US" dirty="0" err="1"/>
              <a:t>height</a:t>
            </a:r>
            <a:r>
              <a:rPr lang="tr-TR" altLang="en-US" dirty="0"/>
              <a:t>.</a:t>
            </a:r>
          </a:p>
          <a:p>
            <a:endParaRPr lang="tr-TR" altLang="en-US" dirty="0"/>
          </a:p>
          <a:p>
            <a:r>
              <a:rPr lang="tr-TR" altLang="en-US" dirty="0"/>
              <a:t>Here, </a:t>
            </a:r>
            <a:r>
              <a:rPr lang="tr-TR" altLang="en-US" dirty="0" err="1"/>
              <a:t>the</a:t>
            </a:r>
            <a:r>
              <a:rPr lang="tr-TR" altLang="en-US" dirty="0"/>
              <a:t> </a:t>
            </a:r>
            <a:r>
              <a:rPr lang="tr-TR" altLang="en-US" dirty="0" err="1"/>
              <a:t>length</a:t>
            </a:r>
            <a:r>
              <a:rPr lang="tr-TR" altLang="en-US" dirty="0"/>
              <a:t> of </a:t>
            </a:r>
            <a:r>
              <a:rPr lang="tr-TR" altLang="en-US" dirty="0" err="1"/>
              <a:t>the</a:t>
            </a:r>
            <a:r>
              <a:rPr lang="tr-TR" altLang="en-US" dirty="0"/>
              <a:t> </a:t>
            </a:r>
            <a:r>
              <a:rPr lang="tr-TR" altLang="en-US" dirty="0" err="1"/>
              <a:t>green</a:t>
            </a:r>
            <a:r>
              <a:rPr lang="tr-TR" altLang="en-US" dirty="0"/>
              <a:t> </a:t>
            </a:r>
            <a:r>
              <a:rPr lang="tr-TR" altLang="en-US" dirty="0" err="1"/>
              <a:t>profit</a:t>
            </a:r>
            <a:r>
              <a:rPr lang="tr-TR" altLang="en-US" dirty="0"/>
              <a:t> </a:t>
            </a:r>
            <a:r>
              <a:rPr lang="tr-TR" altLang="en-US" dirty="0" err="1"/>
              <a:t>rectangle</a:t>
            </a:r>
            <a:r>
              <a:rPr lang="tr-TR" altLang="en-US" dirty="0"/>
              <a:t> is </a:t>
            </a:r>
            <a:r>
              <a:rPr lang="tr-TR" altLang="en-US" dirty="0" err="1"/>
              <a:t>the</a:t>
            </a:r>
            <a:r>
              <a:rPr lang="tr-TR" altLang="en-US" dirty="0"/>
              <a:t> </a:t>
            </a:r>
            <a:r>
              <a:rPr lang="tr-TR" altLang="en-US" dirty="0" err="1"/>
              <a:t>number</a:t>
            </a:r>
            <a:r>
              <a:rPr lang="tr-TR" altLang="en-US" dirty="0"/>
              <a:t> of </a:t>
            </a:r>
            <a:r>
              <a:rPr lang="tr-TR" altLang="en-US" dirty="0" err="1"/>
              <a:t>units</a:t>
            </a:r>
            <a:r>
              <a:rPr lang="tr-TR" altLang="en-US" dirty="0"/>
              <a:t> </a:t>
            </a:r>
            <a:r>
              <a:rPr lang="tr-TR" altLang="en-US" dirty="0" err="1"/>
              <a:t>the</a:t>
            </a:r>
            <a:r>
              <a:rPr lang="tr-TR" altLang="en-US" dirty="0"/>
              <a:t> </a:t>
            </a:r>
            <a:r>
              <a:rPr lang="tr-TR" altLang="en-US" dirty="0" err="1"/>
              <a:t>monopoly</a:t>
            </a:r>
            <a:r>
              <a:rPr lang="tr-TR" altLang="en-US" dirty="0"/>
              <a:t> </a:t>
            </a:r>
            <a:r>
              <a:rPr lang="tr-TR" altLang="en-US" dirty="0" err="1"/>
              <a:t>sells</a:t>
            </a:r>
            <a:r>
              <a:rPr lang="tr-TR" altLang="en-US" dirty="0"/>
              <a:t>.</a:t>
            </a:r>
          </a:p>
          <a:p>
            <a:endParaRPr lang="tr-TR" altLang="en-US" dirty="0"/>
          </a:p>
          <a:p>
            <a:r>
              <a:rPr lang="tr-TR" altLang="en-US" dirty="0" err="1"/>
              <a:t>The</a:t>
            </a:r>
            <a:r>
              <a:rPr lang="tr-TR" altLang="en-US" dirty="0"/>
              <a:t> </a:t>
            </a:r>
            <a:r>
              <a:rPr lang="tr-TR" altLang="en-US" dirty="0" err="1"/>
              <a:t>height</a:t>
            </a:r>
            <a:r>
              <a:rPr lang="tr-TR" altLang="en-US" dirty="0"/>
              <a:t> of </a:t>
            </a:r>
            <a:r>
              <a:rPr lang="tr-TR" altLang="en-US" dirty="0" err="1"/>
              <a:t>the</a:t>
            </a:r>
            <a:r>
              <a:rPr lang="tr-TR" altLang="en-US" dirty="0"/>
              <a:t> </a:t>
            </a:r>
            <a:r>
              <a:rPr lang="tr-TR" altLang="en-US" dirty="0" err="1"/>
              <a:t>rectangle</a:t>
            </a:r>
            <a:r>
              <a:rPr lang="tr-TR" altLang="en-US" dirty="0"/>
              <a:t> is </a:t>
            </a:r>
            <a:r>
              <a:rPr lang="tr-TR" altLang="en-US" dirty="0" err="1"/>
              <a:t>average</a:t>
            </a:r>
            <a:r>
              <a:rPr lang="tr-TR" altLang="en-US" dirty="0"/>
              <a:t> </a:t>
            </a:r>
            <a:r>
              <a:rPr lang="tr-TR" altLang="en-US" dirty="0" err="1"/>
              <a:t>profit</a:t>
            </a:r>
            <a:r>
              <a:rPr lang="tr-TR" altLang="en-US" dirty="0"/>
              <a:t> </a:t>
            </a:r>
            <a:r>
              <a:rPr lang="tr-TR" altLang="en-US" dirty="0" err="1"/>
              <a:t>per</a:t>
            </a:r>
            <a:r>
              <a:rPr lang="tr-TR" altLang="en-US" dirty="0"/>
              <a:t> </a:t>
            </a:r>
            <a:r>
              <a:rPr lang="tr-TR" altLang="en-US" dirty="0" err="1"/>
              <a:t>unit</a:t>
            </a:r>
            <a:r>
              <a:rPr lang="tr-TR" altLang="en-US" dirty="0"/>
              <a:t>.</a:t>
            </a:r>
          </a:p>
          <a:p>
            <a:endParaRPr lang="tr-TR" altLang="en-US" dirty="0"/>
          </a:p>
          <a:p>
            <a:r>
              <a:rPr lang="tr-TR" altLang="en-US" dirty="0" err="1"/>
              <a:t>Thus</a:t>
            </a:r>
            <a:r>
              <a:rPr lang="tr-TR" altLang="en-US" dirty="0"/>
              <a:t>, </a:t>
            </a:r>
            <a:r>
              <a:rPr lang="tr-TR" altLang="en-US" dirty="0" err="1"/>
              <a:t>we</a:t>
            </a:r>
            <a:r>
              <a:rPr lang="tr-TR" altLang="en-US" dirty="0"/>
              <a:t> </a:t>
            </a:r>
            <a:r>
              <a:rPr lang="tr-TR" altLang="en-US" dirty="0" err="1"/>
              <a:t>get</a:t>
            </a:r>
            <a:r>
              <a:rPr lang="tr-TR" altLang="en-US" dirty="0"/>
              <a:t> </a:t>
            </a:r>
            <a:r>
              <a:rPr lang="tr-TR" altLang="en-US" dirty="0" err="1"/>
              <a:t>the</a:t>
            </a:r>
            <a:r>
              <a:rPr lang="tr-TR" altLang="en-US" dirty="0"/>
              <a:t> </a:t>
            </a:r>
            <a:r>
              <a:rPr lang="tr-TR" altLang="en-US" dirty="0" err="1"/>
              <a:t>following</a:t>
            </a:r>
            <a:r>
              <a:rPr lang="tr-TR" altLang="en-US" dirty="0"/>
              <a:t> </a:t>
            </a:r>
            <a:r>
              <a:rPr lang="tr-TR" altLang="en-US" dirty="0" err="1"/>
              <a:t>formula</a:t>
            </a:r>
            <a:r>
              <a:rPr lang="tr-TR" altLang="en-US" dirty="0"/>
              <a:t> </a:t>
            </a:r>
            <a:r>
              <a:rPr lang="tr-TR" altLang="en-US" dirty="0" err="1"/>
              <a:t>from</a:t>
            </a:r>
            <a:r>
              <a:rPr lang="tr-TR" altLang="en-US" dirty="0"/>
              <a:t> </a:t>
            </a:r>
            <a:r>
              <a:rPr lang="tr-TR" altLang="en-US" dirty="0" err="1"/>
              <a:t>the</a:t>
            </a:r>
            <a:r>
              <a:rPr lang="tr-TR" altLang="en-US" dirty="0"/>
              <a:t> </a:t>
            </a:r>
            <a:r>
              <a:rPr lang="tr-TR" altLang="en-US" dirty="0" err="1"/>
              <a:t>graph</a:t>
            </a:r>
            <a:r>
              <a:rPr lang="tr-TR" altLang="en-US" dirty="0"/>
              <a:t>:</a:t>
            </a:r>
          </a:p>
          <a:p>
            <a:endParaRPr lang="tr-TR" altLang="en-US" dirty="0"/>
          </a:p>
          <a:p>
            <a:r>
              <a:rPr lang="tr-TR" altLang="en-US" dirty="0"/>
              <a:t>Total </a:t>
            </a:r>
            <a:r>
              <a:rPr lang="tr-TR" altLang="en-US" dirty="0" err="1"/>
              <a:t>profit</a:t>
            </a:r>
            <a:r>
              <a:rPr lang="tr-TR" altLang="en-US" dirty="0"/>
              <a:t> = (</a:t>
            </a:r>
            <a:r>
              <a:rPr lang="tr-TR" altLang="en-US" dirty="0" err="1"/>
              <a:t>number</a:t>
            </a:r>
            <a:r>
              <a:rPr lang="tr-TR" altLang="en-US" dirty="0"/>
              <a:t> of </a:t>
            </a:r>
            <a:r>
              <a:rPr lang="tr-TR" altLang="en-US" dirty="0" err="1"/>
              <a:t>units</a:t>
            </a:r>
            <a:r>
              <a:rPr lang="tr-TR" altLang="en-US" dirty="0"/>
              <a:t> </a:t>
            </a:r>
            <a:r>
              <a:rPr lang="tr-TR" altLang="en-US" dirty="0" err="1"/>
              <a:t>sold</a:t>
            </a:r>
            <a:r>
              <a:rPr lang="tr-TR" altLang="en-US" dirty="0"/>
              <a:t>) * (</a:t>
            </a:r>
            <a:r>
              <a:rPr lang="tr-TR" altLang="en-US" dirty="0" err="1"/>
              <a:t>average</a:t>
            </a:r>
            <a:r>
              <a:rPr lang="tr-TR" altLang="en-US" dirty="0"/>
              <a:t> </a:t>
            </a:r>
            <a:r>
              <a:rPr lang="tr-TR" altLang="en-US" dirty="0" err="1"/>
              <a:t>profit</a:t>
            </a:r>
            <a:r>
              <a:rPr lang="tr-TR" altLang="en-US" dirty="0"/>
              <a:t> </a:t>
            </a:r>
            <a:r>
              <a:rPr lang="tr-TR" altLang="en-US" dirty="0" err="1"/>
              <a:t>per</a:t>
            </a:r>
            <a:r>
              <a:rPr lang="tr-TR" altLang="en-US" dirty="0"/>
              <a:t> </a:t>
            </a:r>
            <a:r>
              <a:rPr lang="tr-TR" altLang="en-US" dirty="0" err="1"/>
              <a:t>unit</a:t>
            </a:r>
            <a:r>
              <a:rPr lang="tr-TR" altLang="en-US" dirty="0"/>
              <a:t>)</a:t>
            </a:r>
          </a:p>
          <a:p>
            <a:endParaRPr lang="tr-TR" altLang="en-US" dirty="0"/>
          </a:p>
        </p:txBody>
      </p:sp>
    </p:spTree>
    <p:extLst>
      <p:ext uri="{BB962C8B-B14F-4D97-AF65-F5344CB8AC3E}">
        <p14:creationId xmlns:p14="http://schemas.microsoft.com/office/powerpoint/2010/main" val="182646711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515851D-D31C-4B0C-A464-5DDA56FDC044}" type="slidenum">
              <a:rPr lang="tr-TR" altLang="en-US" smtClean="0"/>
              <a:pPr/>
              <a:t>26</a:t>
            </a:fld>
            <a:endParaRPr lang="tr-TR" altLang="en-US" dirty="0"/>
          </a:p>
        </p:txBody>
      </p:sp>
      <p:sp>
        <p:nvSpPr>
          <p:cNvPr id="226306" name="Rectangle 2"/>
          <p:cNvSpPr>
            <a:spLocks noGrp="1" noRot="1" noChangeAspect="1" noChangeArrowheads="1" noTextEdit="1"/>
          </p:cNvSpPr>
          <p:nvPr>
            <p:ph type="sldImg"/>
          </p:nvPr>
        </p:nvSpPr>
        <p:spPr>
          <a:xfrm>
            <a:off x="685800" y="1143000"/>
            <a:ext cx="5486400" cy="3086100"/>
          </a:xfrm>
          <a:ln/>
        </p:spPr>
      </p:sp>
      <p:sp>
        <p:nvSpPr>
          <p:cNvPr id="226307" name="Rectangle 3"/>
          <p:cNvSpPr>
            <a:spLocks noGrp="1" noChangeArrowheads="1"/>
          </p:cNvSpPr>
          <p:nvPr>
            <p:ph type="body" idx="1"/>
          </p:nvPr>
        </p:nvSpPr>
        <p:spPr/>
        <p:txBody>
          <a:bodyPr/>
          <a:lstStyle/>
          <a:p>
            <a:endParaRPr lang="tr-TR" altLang="en-US" dirty="0"/>
          </a:p>
        </p:txBody>
      </p:sp>
    </p:spTree>
    <p:extLst>
      <p:ext uri="{BB962C8B-B14F-4D97-AF65-F5344CB8AC3E}">
        <p14:creationId xmlns:p14="http://schemas.microsoft.com/office/powerpoint/2010/main" val="101361443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3" name="Slide Image Placeholder 1"/>
          <p:cNvSpPr>
            <a:spLocks noGrp="1" noRot="1" noChangeAspect="1" noTextEdit="1"/>
          </p:cNvSpPr>
          <p:nvPr>
            <p:ph type="sldImg"/>
          </p:nvPr>
        </p:nvSpPr>
        <p:spPr bwMode="auto">
          <a:noFill/>
          <a:ln>
            <a:solidFill>
              <a:srgbClr val="000000"/>
            </a:solidFill>
            <a:miter lim="800000"/>
            <a:headEnd/>
            <a:tailEnd/>
          </a:ln>
        </p:spPr>
      </p:sp>
      <p:sp>
        <p:nvSpPr>
          <p:cNvPr id="92163" name="Notes Placeholder 2"/>
          <p:cNvSpPr>
            <a:spLocks noGrp="1"/>
          </p:cNvSpPr>
          <p:nvPr>
            <p:ph type="body" idx="1"/>
          </p:nvPr>
        </p:nvSpPr>
        <p:spPr bwMode="auto">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b="1" i="1" dirty="0"/>
              <a:t>Lecture tip:</a:t>
            </a:r>
          </a:p>
          <a:p>
            <a:pPr marL="171450" indent="-171450">
              <a:buFont typeface="Arial" charset="0"/>
              <a:buChar char="•"/>
            </a:pPr>
            <a:r>
              <a:rPr lang="en-US" dirty="0"/>
              <a:t>Ask students to get into pairs and solve the problem on the slide. The answer will be revealed on the next slide.</a:t>
            </a:r>
          </a:p>
          <a:p>
            <a:pPr marL="171450" indent="-171450">
              <a:buFont typeface="Arial" charset="0"/>
              <a:buChar char="•"/>
            </a:pPr>
            <a:r>
              <a:rPr lang="en-US" dirty="0"/>
              <a:t>This is a nice problem that ties together elasticity material with the profit-maximizing solution for a monopolist. </a:t>
            </a:r>
          </a:p>
          <a:p>
            <a:pPr marL="171450" indent="-171450">
              <a:buFont typeface="Arial" charset="0"/>
              <a:buChar char="•"/>
            </a:pPr>
            <a:r>
              <a:rPr lang="en-US" b="1" dirty="0"/>
              <a:t>Hint</a:t>
            </a:r>
            <a:r>
              <a:rPr lang="en-US" dirty="0"/>
              <a:t>: Remember that a demand curve has three segments where demand is elastic, inelastic, and unit elastic.</a:t>
            </a:r>
            <a:endParaRPr lang="en-US" b="1" i="1" dirty="0"/>
          </a:p>
        </p:txBody>
      </p:sp>
    </p:spTree>
    <p:extLst>
      <p:ext uri="{BB962C8B-B14F-4D97-AF65-F5344CB8AC3E}">
        <p14:creationId xmlns:p14="http://schemas.microsoft.com/office/powerpoint/2010/main" val="201405560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1" name="Slide Image Placeholder 1"/>
          <p:cNvSpPr>
            <a:spLocks noGrp="1" noRot="1" noChangeAspect="1" noTextEdit="1"/>
          </p:cNvSpPr>
          <p:nvPr>
            <p:ph type="sldImg"/>
          </p:nvPr>
        </p:nvSpPr>
        <p:spPr bwMode="auto">
          <a:noFill/>
          <a:ln>
            <a:solidFill>
              <a:srgbClr val="000000"/>
            </a:solidFill>
            <a:miter lim="800000"/>
            <a:headEnd/>
            <a:tailEnd/>
          </a:ln>
        </p:spPr>
      </p:sp>
      <p:sp>
        <p:nvSpPr>
          <p:cNvPr id="92163" name="Notes Placeholder 2"/>
          <p:cNvSpPr>
            <a:spLocks noGrp="1"/>
          </p:cNvSpPr>
          <p:nvPr>
            <p:ph type="body" idx="1"/>
          </p:nvPr>
        </p:nvSpPr>
        <p:spPr bwMode="auto">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b="1" i="1" dirty="0"/>
              <a:t>Lecture notes: </a:t>
            </a:r>
          </a:p>
          <a:p>
            <a:endParaRPr lang="en-US" dirty="0"/>
          </a:p>
          <a:p>
            <a:r>
              <a:rPr lang="en-US" dirty="0"/>
              <a:t>Start off asking students where total revenue is maximized (where MR = 0).</a:t>
            </a:r>
          </a:p>
          <a:p>
            <a:endParaRPr lang="en-US" dirty="0"/>
          </a:p>
          <a:p>
            <a:r>
              <a:rPr lang="en-US" dirty="0"/>
              <a:t>First click:</a:t>
            </a:r>
          </a:p>
          <a:p>
            <a:pPr marL="171450" indent="-171450">
              <a:buFont typeface="Arial" charset="0"/>
              <a:buChar char="•"/>
            </a:pPr>
            <a:r>
              <a:rPr lang="en-US" dirty="0"/>
              <a:t>Labels point on the demand curve where MR = 0</a:t>
            </a:r>
          </a:p>
          <a:p>
            <a:pPr>
              <a:buFontTx/>
              <a:buChar char="•"/>
            </a:pPr>
            <a:endParaRPr lang="en-US" dirty="0"/>
          </a:p>
          <a:p>
            <a:r>
              <a:rPr lang="en-US" dirty="0"/>
              <a:t>Then ask them what they know about the elasticity of demand at that point.</a:t>
            </a:r>
          </a:p>
          <a:p>
            <a:endParaRPr lang="en-US" dirty="0"/>
          </a:p>
          <a:p>
            <a:r>
              <a:rPr lang="en-US" dirty="0"/>
              <a:t>Second click:</a:t>
            </a:r>
          </a:p>
          <a:p>
            <a:pPr marL="171450" indent="-171450">
              <a:buFont typeface="Arial" charset="0"/>
              <a:buChar char="•"/>
            </a:pPr>
            <a:r>
              <a:rPr lang="en-US" dirty="0"/>
              <a:t>Labels point "unit elastic"</a:t>
            </a:r>
          </a:p>
          <a:p>
            <a:pPr>
              <a:buFontTx/>
              <a:buChar char="•"/>
            </a:pPr>
            <a:endParaRPr lang="en-US" dirty="0"/>
          </a:p>
          <a:p>
            <a:r>
              <a:rPr lang="en-US" dirty="0"/>
              <a:t>Then ask them where demand is elastic and inelastic.</a:t>
            </a:r>
          </a:p>
          <a:p>
            <a:endParaRPr lang="en-US" dirty="0"/>
          </a:p>
          <a:p>
            <a:r>
              <a:rPr lang="en-US" dirty="0"/>
              <a:t>Third click:</a:t>
            </a:r>
          </a:p>
          <a:p>
            <a:pPr marL="171450" indent="-171450">
              <a:buFont typeface="Arial" charset="0"/>
              <a:buChar char="•"/>
            </a:pPr>
            <a:r>
              <a:rPr lang="en-US" dirty="0"/>
              <a:t>Labels elastic and inelastic regions of demand curve</a:t>
            </a:r>
          </a:p>
          <a:p>
            <a:pPr>
              <a:buFontTx/>
              <a:buChar char="•"/>
            </a:pPr>
            <a:endParaRPr lang="en-US" dirty="0"/>
          </a:p>
          <a:p>
            <a:r>
              <a:rPr lang="en-US" dirty="0"/>
              <a:t>So, the answer is </a:t>
            </a:r>
            <a:r>
              <a:rPr lang="en-US" b="1" dirty="0"/>
              <a:t>False</a:t>
            </a:r>
            <a:r>
              <a:rPr lang="en-US" dirty="0"/>
              <a:t>. </a:t>
            </a:r>
          </a:p>
          <a:p>
            <a:pPr marL="171450" indent="-171450">
              <a:buFont typeface="Arial" charset="0"/>
              <a:buChar char="•"/>
            </a:pPr>
            <a:r>
              <a:rPr lang="en-US" dirty="0"/>
              <a:t>A profit-maximizing monopolist will set its profit-maximizing price and output where demand is </a:t>
            </a:r>
            <a:r>
              <a:rPr lang="en-US" b="1" dirty="0"/>
              <a:t>elastic</a:t>
            </a:r>
            <a:r>
              <a:rPr lang="en-US" dirty="0"/>
              <a:t>.</a:t>
            </a:r>
          </a:p>
          <a:p>
            <a:endParaRPr lang="en-US" dirty="0"/>
          </a:p>
        </p:txBody>
      </p:sp>
    </p:spTree>
    <p:extLst>
      <p:ext uri="{BB962C8B-B14F-4D97-AF65-F5344CB8AC3E}">
        <p14:creationId xmlns:p14="http://schemas.microsoft.com/office/powerpoint/2010/main" val="213033518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29</a:t>
            </a:fld>
            <a:endParaRPr lang="tr-TR" dirty="0"/>
          </a:p>
        </p:txBody>
      </p:sp>
    </p:spTree>
    <p:extLst>
      <p:ext uri="{BB962C8B-B14F-4D97-AF65-F5344CB8AC3E}">
        <p14:creationId xmlns:p14="http://schemas.microsoft.com/office/powerpoint/2010/main" val="2200107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79874"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tr-TR" dirty="0">
                <a:ea typeface="MS PGothic" charset="0"/>
                <a:cs typeface="MS PGothic" charset="0"/>
              </a:rPr>
              <a:t>A </a:t>
            </a:r>
            <a:r>
              <a:rPr lang="tr-TR" dirty="0" err="1">
                <a:ea typeface="MS PGothic" charset="0"/>
                <a:cs typeface="MS PGothic" charset="0"/>
              </a:rPr>
              <a:t>long</a:t>
            </a:r>
            <a:r>
              <a:rPr lang="tr-TR" dirty="0">
                <a:ea typeface="MS PGothic" charset="0"/>
                <a:cs typeface="MS PGothic" charset="0"/>
              </a:rPr>
              <a:t> </a:t>
            </a:r>
            <a:r>
              <a:rPr lang="tr-TR" dirty="0" err="1">
                <a:ea typeface="MS PGothic" charset="0"/>
                <a:cs typeface="MS PGothic" charset="0"/>
              </a:rPr>
              <a:t>run</a:t>
            </a:r>
            <a:r>
              <a:rPr lang="tr-TR" dirty="0">
                <a:ea typeface="MS PGothic" charset="0"/>
                <a:cs typeface="MS PGothic" charset="0"/>
              </a:rPr>
              <a:t> time </a:t>
            </a:r>
            <a:r>
              <a:rPr lang="tr-TR" dirty="0" err="1">
                <a:ea typeface="MS PGothic" charset="0"/>
                <a:cs typeface="MS PGothic" charset="0"/>
              </a:rPr>
              <a:t>horizon</a:t>
            </a:r>
            <a:r>
              <a:rPr lang="tr-TR" dirty="0">
                <a:ea typeface="MS PGothic" charset="0"/>
                <a:cs typeface="MS PGothic" charset="0"/>
              </a:rPr>
              <a:t> </a:t>
            </a:r>
            <a:r>
              <a:rPr lang="tr-TR" dirty="0" err="1">
                <a:ea typeface="MS PGothic" charset="0"/>
                <a:cs typeface="MS PGothic" charset="0"/>
              </a:rPr>
              <a:t>allows</a:t>
            </a:r>
            <a:r>
              <a:rPr lang="tr-TR" dirty="0">
                <a:ea typeface="MS PGothic" charset="0"/>
                <a:cs typeface="MS PGothic" charset="0"/>
              </a:rPr>
              <a:t> a </a:t>
            </a:r>
            <a:r>
              <a:rPr lang="tr-TR" dirty="0" err="1">
                <a:ea typeface="MS PGothic" charset="0"/>
                <a:cs typeface="MS PGothic" charset="0"/>
              </a:rPr>
              <a:t>business</a:t>
            </a:r>
            <a:r>
              <a:rPr lang="tr-TR" dirty="0">
                <a:ea typeface="MS PGothic" charset="0"/>
                <a:cs typeface="MS PGothic" charset="0"/>
              </a:rPr>
              <a:t> </a:t>
            </a:r>
            <a:r>
              <a:rPr lang="tr-TR" dirty="0" err="1">
                <a:ea typeface="MS PGothic" charset="0"/>
                <a:cs typeface="MS PGothic" charset="0"/>
              </a:rPr>
              <a:t>to</a:t>
            </a:r>
            <a:r>
              <a:rPr lang="tr-TR" dirty="0">
                <a:ea typeface="MS PGothic" charset="0"/>
                <a:cs typeface="MS PGothic" charset="0"/>
              </a:rPr>
              <a:t> </a:t>
            </a:r>
            <a:r>
              <a:rPr lang="tr-TR" dirty="0" err="1">
                <a:ea typeface="MS PGothic" charset="0"/>
                <a:cs typeface="MS PGothic" charset="0"/>
              </a:rPr>
              <a:t>choose</a:t>
            </a:r>
            <a:r>
              <a:rPr lang="tr-TR" dirty="0">
                <a:ea typeface="MS PGothic" charset="0"/>
                <a:cs typeface="MS PGothic" charset="0"/>
              </a:rPr>
              <a:t> a </a:t>
            </a:r>
            <a:r>
              <a:rPr lang="tr-TR" dirty="0" err="1">
                <a:ea typeface="MS PGothic" charset="0"/>
                <a:cs typeface="MS PGothic" charset="0"/>
              </a:rPr>
              <a:t>scale</a:t>
            </a:r>
            <a:r>
              <a:rPr lang="tr-TR" dirty="0">
                <a:ea typeface="MS PGothic" charset="0"/>
                <a:cs typeface="MS PGothic" charset="0"/>
              </a:rPr>
              <a:t> of </a:t>
            </a:r>
            <a:r>
              <a:rPr lang="tr-TR" dirty="0" err="1">
                <a:ea typeface="MS PGothic" charset="0"/>
                <a:cs typeface="MS PGothic" charset="0"/>
              </a:rPr>
              <a:t>operation</a:t>
            </a:r>
            <a:r>
              <a:rPr lang="tr-TR" dirty="0">
                <a:ea typeface="MS PGothic" charset="0"/>
                <a:cs typeface="MS PGothic" charset="0"/>
              </a:rPr>
              <a:t> </a:t>
            </a:r>
            <a:r>
              <a:rPr lang="tr-TR" dirty="0" err="1">
                <a:ea typeface="MS PGothic" charset="0"/>
                <a:cs typeface="MS PGothic" charset="0"/>
              </a:rPr>
              <a:t>that</a:t>
            </a:r>
            <a:r>
              <a:rPr lang="tr-TR" dirty="0">
                <a:ea typeface="MS PGothic" charset="0"/>
                <a:cs typeface="MS PGothic" charset="0"/>
              </a:rPr>
              <a:t> </a:t>
            </a:r>
            <a:r>
              <a:rPr lang="tr-TR" dirty="0" err="1">
                <a:ea typeface="MS PGothic" charset="0"/>
                <a:cs typeface="MS PGothic" charset="0"/>
              </a:rPr>
              <a:t>best</a:t>
            </a:r>
            <a:r>
              <a:rPr lang="tr-TR" dirty="0">
                <a:ea typeface="MS PGothic" charset="0"/>
                <a:cs typeface="MS PGothic" charset="0"/>
              </a:rPr>
              <a:t> </a:t>
            </a:r>
            <a:r>
              <a:rPr lang="tr-TR" dirty="0" err="1">
                <a:ea typeface="MS PGothic" charset="0"/>
                <a:cs typeface="MS PGothic" charset="0"/>
              </a:rPr>
              <a:t>suits</a:t>
            </a:r>
            <a:r>
              <a:rPr lang="tr-TR" dirty="0">
                <a:ea typeface="MS PGothic" charset="0"/>
                <a:cs typeface="MS PGothic" charset="0"/>
              </a:rPr>
              <a:t> </a:t>
            </a:r>
            <a:r>
              <a:rPr lang="tr-TR" dirty="0" err="1">
                <a:ea typeface="MS PGothic" charset="0"/>
                <a:cs typeface="MS PGothic" charset="0"/>
              </a:rPr>
              <a:t>its</a:t>
            </a:r>
            <a:r>
              <a:rPr lang="tr-TR" dirty="0">
                <a:ea typeface="MS PGothic" charset="0"/>
                <a:cs typeface="MS PGothic" charset="0"/>
              </a:rPr>
              <a:t> </a:t>
            </a:r>
            <a:r>
              <a:rPr lang="tr-TR" dirty="0" err="1">
                <a:ea typeface="MS PGothic" charset="0"/>
                <a:cs typeface="MS PGothic" charset="0"/>
              </a:rPr>
              <a:t>needs</a:t>
            </a:r>
            <a:r>
              <a:rPr lang="tr-TR" dirty="0">
                <a:ea typeface="MS PGothic" charset="0"/>
                <a:cs typeface="MS PGothic" charset="0"/>
              </a:rPr>
              <a:t>. </a:t>
            </a:r>
            <a:r>
              <a:rPr lang="tr-TR" dirty="0" err="1">
                <a:ea typeface="MS PGothic" charset="0"/>
                <a:cs typeface="MS PGothic" charset="0"/>
              </a:rPr>
              <a:t>For</a:t>
            </a:r>
            <a:r>
              <a:rPr lang="tr-TR" dirty="0">
                <a:ea typeface="MS PGothic" charset="0"/>
                <a:cs typeface="MS PGothic" charset="0"/>
              </a:rPr>
              <a:t> </a:t>
            </a:r>
            <a:r>
              <a:rPr lang="tr-TR" dirty="0" err="1">
                <a:ea typeface="MS PGothic" charset="0"/>
                <a:cs typeface="MS PGothic" charset="0"/>
              </a:rPr>
              <a:t>instance</a:t>
            </a:r>
            <a:r>
              <a:rPr lang="tr-TR" dirty="0">
                <a:ea typeface="MS PGothic" charset="0"/>
                <a:cs typeface="MS PGothic" charset="0"/>
              </a:rPr>
              <a:t>, </a:t>
            </a:r>
            <a:r>
              <a:rPr lang="tr-TR" dirty="0" err="1">
                <a:ea typeface="MS PGothic" charset="0"/>
                <a:cs typeface="MS PGothic" charset="0"/>
              </a:rPr>
              <a:t>if</a:t>
            </a:r>
            <a:r>
              <a:rPr lang="tr-TR" dirty="0">
                <a:ea typeface="MS PGothic" charset="0"/>
                <a:cs typeface="MS PGothic" charset="0"/>
              </a:rPr>
              <a:t> a </a:t>
            </a:r>
            <a:r>
              <a:rPr lang="tr-TR" dirty="0" err="1">
                <a:ea typeface="MS PGothic" charset="0"/>
                <a:cs typeface="MS PGothic" charset="0"/>
              </a:rPr>
              <a:t>local</a:t>
            </a:r>
            <a:r>
              <a:rPr lang="tr-TR" dirty="0">
                <a:ea typeface="MS PGothic" charset="0"/>
                <a:cs typeface="MS PGothic" charset="0"/>
              </a:rPr>
              <a:t> </a:t>
            </a:r>
            <a:r>
              <a:rPr lang="tr-TR" dirty="0" err="1">
                <a:ea typeface="MS PGothic" charset="0"/>
                <a:cs typeface="MS PGothic" charset="0"/>
              </a:rPr>
              <a:t>McDonald</a:t>
            </a:r>
            <a:r>
              <a:rPr lang="tr-TR" altLang="ja-JP" dirty="0" err="1">
                <a:ea typeface="MS PGothic" charset="0"/>
                <a:cs typeface="MS PGothic" charset="0"/>
              </a:rPr>
              <a:t>'s</a:t>
            </a:r>
            <a:r>
              <a:rPr lang="tr-TR" altLang="ja-JP" dirty="0">
                <a:ea typeface="MS PGothic" charset="0"/>
                <a:cs typeface="MS PGothic" charset="0"/>
              </a:rPr>
              <a:t> is </a:t>
            </a:r>
            <a:r>
              <a:rPr lang="tr-TR" altLang="ja-JP" dirty="0" err="1">
                <a:ea typeface="MS PGothic" charset="0"/>
                <a:cs typeface="MS PGothic" charset="0"/>
              </a:rPr>
              <a:t>extremely</a:t>
            </a:r>
            <a:r>
              <a:rPr lang="tr-TR" altLang="ja-JP" dirty="0">
                <a:ea typeface="MS PGothic" charset="0"/>
                <a:cs typeface="MS PGothic" charset="0"/>
              </a:rPr>
              <a:t> popular, in </a:t>
            </a:r>
            <a:r>
              <a:rPr lang="tr-TR" altLang="ja-JP" dirty="0" err="1">
                <a:ea typeface="MS PGothic" charset="0"/>
                <a:cs typeface="MS PGothic" charset="0"/>
              </a:rPr>
              <a:t>the</a:t>
            </a:r>
            <a:r>
              <a:rPr lang="tr-TR" altLang="ja-JP" dirty="0">
                <a:ea typeface="MS PGothic" charset="0"/>
                <a:cs typeface="MS PGothic" charset="0"/>
              </a:rPr>
              <a:t> </a:t>
            </a:r>
            <a:r>
              <a:rPr lang="tr-TR" altLang="ja-JP" dirty="0" err="1">
                <a:ea typeface="MS PGothic" charset="0"/>
                <a:cs typeface="MS PGothic" charset="0"/>
              </a:rPr>
              <a:t>short</a:t>
            </a:r>
            <a:r>
              <a:rPr lang="tr-TR" altLang="ja-JP" dirty="0">
                <a:ea typeface="MS PGothic" charset="0"/>
                <a:cs typeface="MS PGothic" charset="0"/>
              </a:rPr>
              <a:t> </a:t>
            </a:r>
            <a:r>
              <a:rPr lang="tr-TR" altLang="ja-JP" dirty="0" err="1">
                <a:ea typeface="MS PGothic" charset="0"/>
                <a:cs typeface="MS PGothic" charset="0"/>
              </a:rPr>
              <a:t>run</a:t>
            </a:r>
            <a:r>
              <a:rPr lang="tr-TR" altLang="ja-JP" dirty="0">
                <a:ea typeface="MS PGothic" charset="0"/>
                <a:cs typeface="MS PGothic" charset="0"/>
              </a:rPr>
              <a:t> </a:t>
            </a:r>
            <a:r>
              <a:rPr lang="tr-TR" altLang="ja-JP" dirty="0" err="1">
                <a:ea typeface="MS PGothic" charset="0"/>
                <a:cs typeface="MS PGothic" charset="0"/>
              </a:rPr>
              <a:t>the</a:t>
            </a:r>
            <a:r>
              <a:rPr lang="tr-TR" altLang="ja-JP" dirty="0">
                <a:ea typeface="MS PGothic" charset="0"/>
                <a:cs typeface="MS PGothic" charset="0"/>
              </a:rPr>
              <a:t> </a:t>
            </a:r>
            <a:r>
              <a:rPr lang="tr-TR" altLang="ja-JP" dirty="0" err="1">
                <a:ea typeface="MS PGothic" charset="0"/>
                <a:cs typeface="MS PGothic" charset="0"/>
              </a:rPr>
              <a:t>manager</a:t>
            </a:r>
            <a:r>
              <a:rPr lang="tr-TR" altLang="ja-JP" dirty="0">
                <a:ea typeface="MS PGothic" charset="0"/>
                <a:cs typeface="MS PGothic" charset="0"/>
              </a:rPr>
              <a:t> can </a:t>
            </a:r>
            <a:r>
              <a:rPr lang="tr-TR" altLang="ja-JP" dirty="0" err="1">
                <a:ea typeface="MS PGothic" charset="0"/>
                <a:cs typeface="MS PGothic" charset="0"/>
              </a:rPr>
              <a:t>hire</a:t>
            </a:r>
            <a:r>
              <a:rPr lang="tr-TR" altLang="ja-JP" dirty="0">
                <a:ea typeface="MS PGothic" charset="0"/>
                <a:cs typeface="MS PGothic" charset="0"/>
              </a:rPr>
              <a:t> </a:t>
            </a:r>
            <a:r>
              <a:rPr lang="tr-TR" altLang="ja-JP" dirty="0" err="1">
                <a:ea typeface="MS PGothic" charset="0"/>
                <a:cs typeface="MS PGothic" charset="0"/>
              </a:rPr>
              <a:t>more</a:t>
            </a:r>
            <a:r>
              <a:rPr lang="tr-TR" altLang="ja-JP" dirty="0">
                <a:ea typeface="MS PGothic" charset="0"/>
                <a:cs typeface="MS PGothic" charset="0"/>
              </a:rPr>
              <a:t> </a:t>
            </a:r>
            <a:r>
              <a:rPr lang="tr-TR" altLang="ja-JP" dirty="0" err="1">
                <a:ea typeface="MS PGothic" charset="0"/>
                <a:cs typeface="MS PGothic" charset="0"/>
              </a:rPr>
              <a:t>workers</a:t>
            </a:r>
            <a:r>
              <a:rPr lang="tr-TR" altLang="ja-JP" dirty="0">
                <a:ea typeface="MS PGothic" charset="0"/>
                <a:cs typeface="MS PGothic" charset="0"/>
              </a:rPr>
              <a:t> </a:t>
            </a:r>
            <a:r>
              <a:rPr lang="tr-TR" altLang="ja-JP" dirty="0" err="1">
                <a:ea typeface="MS PGothic" charset="0"/>
                <a:cs typeface="MS PGothic" charset="0"/>
              </a:rPr>
              <a:t>or</a:t>
            </a:r>
            <a:r>
              <a:rPr lang="tr-TR" altLang="ja-JP" dirty="0">
                <a:ea typeface="MS PGothic" charset="0"/>
                <a:cs typeface="MS PGothic" charset="0"/>
              </a:rPr>
              <a:t> </a:t>
            </a:r>
            <a:r>
              <a:rPr lang="tr-TR" altLang="ja-JP" dirty="0" err="1">
                <a:ea typeface="MS PGothic" charset="0"/>
                <a:cs typeface="MS PGothic" charset="0"/>
              </a:rPr>
              <a:t>expand</a:t>
            </a:r>
            <a:r>
              <a:rPr lang="tr-TR" altLang="ja-JP" dirty="0">
                <a:ea typeface="MS PGothic" charset="0"/>
                <a:cs typeface="MS PGothic" charset="0"/>
              </a:rPr>
              <a:t> </a:t>
            </a:r>
            <a:r>
              <a:rPr lang="tr-TR" altLang="ja-JP" dirty="0" err="1">
                <a:ea typeface="MS PGothic" charset="0"/>
                <a:cs typeface="MS PGothic" charset="0"/>
              </a:rPr>
              <a:t>its</a:t>
            </a:r>
            <a:r>
              <a:rPr lang="tr-TR" altLang="ja-JP" dirty="0">
                <a:ea typeface="MS PGothic" charset="0"/>
                <a:cs typeface="MS PGothic" charset="0"/>
              </a:rPr>
              <a:t> </a:t>
            </a:r>
            <a:r>
              <a:rPr lang="tr-TR" altLang="ja-JP" dirty="0" err="1">
                <a:ea typeface="MS PGothic" charset="0"/>
                <a:cs typeface="MS PGothic" charset="0"/>
              </a:rPr>
              <a:t>hours</a:t>
            </a:r>
            <a:r>
              <a:rPr lang="tr-TR" altLang="ja-JP" dirty="0">
                <a:ea typeface="MS PGothic" charset="0"/>
                <a:cs typeface="MS PGothic" charset="0"/>
              </a:rPr>
              <a:t> </a:t>
            </a:r>
            <a:r>
              <a:rPr lang="tr-TR" altLang="ja-JP" dirty="0" err="1">
                <a:ea typeface="MS PGothic" charset="0"/>
                <a:cs typeface="MS PGothic" charset="0"/>
              </a:rPr>
              <a:t>to</a:t>
            </a:r>
            <a:r>
              <a:rPr lang="tr-TR" altLang="ja-JP" dirty="0">
                <a:ea typeface="MS PGothic" charset="0"/>
                <a:cs typeface="MS PGothic" charset="0"/>
              </a:rPr>
              <a:t> </a:t>
            </a:r>
            <a:r>
              <a:rPr lang="tr-TR" altLang="ja-JP" dirty="0" err="1">
                <a:ea typeface="MS PGothic" charset="0"/>
                <a:cs typeface="MS PGothic" charset="0"/>
              </a:rPr>
              <a:t>accommodate</a:t>
            </a:r>
            <a:r>
              <a:rPr lang="tr-TR" altLang="ja-JP" dirty="0">
                <a:ea typeface="MS PGothic" charset="0"/>
                <a:cs typeface="MS PGothic" charset="0"/>
              </a:rPr>
              <a:t> </a:t>
            </a:r>
            <a:r>
              <a:rPr lang="tr-TR" altLang="ja-JP" dirty="0" err="1">
                <a:ea typeface="MS PGothic" charset="0"/>
                <a:cs typeface="MS PGothic" charset="0"/>
              </a:rPr>
              <a:t>more</a:t>
            </a:r>
            <a:r>
              <a:rPr lang="tr-TR" altLang="ja-JP" dirty="0">
                <a:ea typeface="MS PGothic" charset="0"/>
                <a:cs typeface="MS PGothic" charset="0"/>
              </a:rPr>
              <a:t> </a:t>
            </a:r>
            <a:r>
              <a:rPr lang="tr-TR" altLang="ja-JP" dirty="0" err="1">
                <a:ea typeface="MS PGothic" charset="0"/>
                <a:cs typeface="MS PGothic" charset="0"/>
              </a:rPr>
              <a:t>customers</a:t>
            </a:r>
            <a:r>
              <a:rPr lang="tr-TR" altLang="ja-JP" dirty="0">
                <a:ea typeface="MS PGothic" charset="0"/>
                <a:cs typeface="MS PGothic" charset="0"/>
              </a:rPr>
              <a:t>. </a:t>
            </a:r>
            <a:r>
              <a:rPr lang="tr-TR" altLang="ja-JP" dirty="0" err="1">
                <a:ea typeface="MS PGothic" charset="0"/>
                <a:cs typeface="MS PGothic" charset="0"/>
              </a:rPr>
              <a:t>However</a:t>
            </a:r>
            <a:r>
              <a:rPr lang="tr-TR" altLang="ja-JP" dirty="0">
                <a:ea typeface="MS PGothic" charset="0"/>
                <a:cs typeface="MS PGothic" charset="0"/>
              </a:rPr>
              <a:t>, in </a:t>
            </a:r>
            <a:r>
              <a:rPr lang="tr-TR" altLang="ja-JP" dirty="0" err="1">
                <a:ea typeface="MS PGothic" charset="0"/>
                <a:cs typeface="MS PGothic" charset="0"/>
              </a:rPr>
              <a:t>the</a:t>
            </a:r>
            <a:r>
              <a:rPr lang="tr-TR" altLang="ja-JP" dirty="0">
                <a:ea typeface="MS PGothic" charset="0"/>
                <a:cs typeface="MS PGothic" charset="0"/>
              </a:rPr>
              <a:t> </a:t>
            </a:r>
            <a:r>
              <a:rPr lang="tr-TR" altLang="ja-JP" dirty="0" err="1">
                <a:ea typeface="MS PGothic" charset="0"/>
                <a:cs typeface="MS PGothic" charset="0"/>
              </a:rPr>
              <a:t>long</a:t>
            </a:r>
            <a:r>
              <a:rPr lang="tr-TR" altLang="ja-JP" dirty="0">
                <a:ea typeface="MS PGothic" charset="0"/>
                <a:cs typeface="MS PGothic" charset="0"/>
              </a:rPr>
              <a:t> </a:t>
            </a:r>
            <a:r>
              <a:rPr lang="tr-TR" altLang="ja-JP" dirty="0" err="1">
                <a:ea typeface="MS PGothic" charset="0"/>
                <a:cs typeface="MS PGothic" charset="0"/>
              </a:rPr>
              <a:t>run</a:t>
            </a:r>
            <a:r>
              <a:rPr lang="tr-TR" altLang="ja-JP" dirty="0">
                <a:ea typeface="MS PGothic" charset="0"/>
                <a:cs typeface="MS PGothic" charset="0"/>
              </a:rPr>
              <a:t>, </a:t>
            </a:r>
            <a:r>
              <a:rPr lang="tr-TR" altLang="ja-JP" dirty="0" err="1">
                <a:ea typeface="MS PGothic" charset="0"/>
                <a:cs typeface="MS PGothic" charset="0"/>
              </a:rPr>
              <a:t>all</a:t>
            </a:r>
            <a:r>
              <a:rPr lang="tr-TR" altLang="ja-JP" dirty="0">
                <a:ea typeface="MS PGothic" charset="0"/>
                <a:cs typeface="MS PGothic" charset="0"/>
              </a:rPr>
              <a:t> </a:t>
            </a:r>
            <a:r>
              <a:rPr lang="tr-TR" altLang="ja-JP" dirty="0" err="1">
                <a:ea typeface="MS PGothic" charset="0"/>
                <a:cs typeface="MS PGothic" charset="0"/>
              </a:rPr>
              <a:t>costs</a:t>
            </a:r>
            <a:r>
              <a:rPr lang="tr-TR" altLang="ja-JP" dirty="0">
                <a:ea typeface="MS PGothic" charset="0"/>
                <a:cs typeface="MS PGothic" charset="0"/>
              </a:rPr>
              <a:t> </a:t>
            </a:r>
            <a:r>
              <a:rPr lang="tr-TR" altLang="ja-JP" dirty="0" err="1">
                <a:ea typeface="MS PGothic" charset="0"/>
                <a:cs typeface="MS PGothic" charset="0"/>
              </a:rPr>
              <a:t>are</a:t>
            </a:r>
            <a:r>
              <a:rPr lang="tr-TR" altLang="ja-JP" dirty="0">
                <a:ea typeface="MS PGothic" charset="0"/>
                <a:cs typeface="MS PGothic" charset="0"/>
              </a:rPr>
              <a:t> </a:t>
            </a:r>
            <a:r>
              <a:rPr lang="tr-TR" altLang="ja-JP" dirty="0" err="1">
                <a:ea typeface="MS PGothic" charset="0"/>
                <a:cs typeface="MS PGothic" charset="0"/>
              </a:rPr>
              <a:t>variable</a:t>
            </a:r>
            <a:r>
              <a:rPr lang="tr-TR" altLang="ja-JP" dirty="0">
                <a:ea typeface="MS PGothic" charset="0"/>
                <a:cs typeface="MS PGothic" charset="0"/>
              </a:rPr>
              <a:t>; </a:t>
            </a:r>
            <a:r>
              <a:rPr lang="tr-TR" altLang="ja-JP" dirty="0" err="1">
                <a:ea typeface="MS PGothic" charset="0"/>
                <a:cs typeface="MS PGothic" charset="0"/>
              </a:rPr>
              <a:t>the</a:t>
            </a:r>
            <a:r>
              <a:rPr lang="tr-TR" altLang="ja-JP" dirty="0">
                <a:ea typeface="MS PGothic" charset="0"/>
                <a:cs typeface="MS PGothic" charset="0"/>
              </a:rPr>
              <a:t> </a:t>
            </a:r>
            <a:r>
              <a:rPr lang="tr-TR" altLang="ja-JP" dirty="0" err="1">
                <a:ea typeface="MS PGothic" charset="0"/>
                <a:cs typeface="MS PGothic" charset="0"/>
              </a:rPr>
              <a:t>manager</a:t>
            </a:r>
            <a:r>
              <a:rPr lang="tr-TR" altLang="ja-JP" dirty="0">
                <a:ea typeface="MS PGothic" charset="0"/>
                <a:cs typeface="MS PGothic" charset="0"/>
              </a:rPr>
              <a:t> can </a:t>
            </a:r>
            <a:r>
              <a:rPr lang="tr-TR" altLang="ja-JP" dirty="0" err="1">
                <a:ea typeface="MS PGothic" charset="0"/>
                <a:cs typeface="MS PGothic" charset="0"/>
              </a:rPr>
              <a:t>add</a:t>
            </a:r>
            <a:r>
              <a:rPr lang="tr-TR" altLang="ja-JP" dirty="0">
                <a:ea typeface="MS PGothic" charset="0"/>
                <a:cs typeface="MS PGothic" charset="0"/>
              </a:rPr>
              <a:t> </a:t>
            </a:r>
            <a:r>
              <a:rPr lang="tr-TR" altLang="ja-JP" dirty="0" err="1">
                <a:ea typeface="MS PGothic" charset="0"/>
                <a:cs typeface="MS PGothic" charset="0"/>
              </a:rPr>
              <a:t>drive-through</a:t>
            </a:r>
            <a:r>
              <a:rPr lang="tr-TR" altLang="ja-JP" dirty="0">
                <a:ea typeface="MS PGothic" charset="0"/>
                <a:cs typeface="MS PGothic" charset="0"/>
              </a:rPr>
              <a:t> </a:t>
            </a:r>
            <a:r>
              <a:rPr lang="tr-TR" altLang="ja-JP" dirty="0" err="1">
                <a:ea typeface="MS PGothic" charset="0"/>
                <a:cs typeface="MS PGothic" charset="0"/>
              </a:rPr>
              <a:t>lanes</a:t>
            </a:r>
            <a:r>
              <a:rPr lang="tr-TR" altLang="ja-JP" dirty="0">
                <a:ea typeface="MS PGothic" charset="0"/>
                <a:cs typeface="MS PGothic" charset="0"/>
              </a:rPr>
              <a:t>, </a:t>
            </a:r>
            <a:r>
              <a:rPr lang="tr-TR" altLang="ja-JP" dirty="0" err="1">
                <a:ea typeface="MS PGothic" charset="0"/>
                <a:cs typeface="MS PGothic" charset="0"/>
              </a:rPr>
              <a:t>increase</a:t>
            </a:r>
            <a:r>
              <a:rPr lang="tr-TR" altLang="ja-JP" dirty="0">
                <a:ea typeface="MS PGothic" charset="0"/>
                <a:cs typeface="MS PGothic" charset="0"/>
              </a:rPr>
              <a:t> </a:t>
            </a:r>
            <a:r>
              <a:rPr lang="tr-TR" altLang="ja-JP" dirty="0" err="1">
                <a:ea typeface="MS PGothic" charset="0"/>
                <a:cs typeface="MS PGothic" charset="0"/>
              </a:rPr>
              <a:t>the</a:t>
            </a:r>
            <a:r>
              <a:rPr lang="tr-TR" altLang="ja-JP" dirty="0">
                <a:ea typeface="MS PGothic" charset="0"/>
                <a:cs typeface="MS PGothic" charset="0"/>
              </a:rPr>
              <a:t> </a:t>
            </a:r>
            <a:r>
              <a:rPr lang="tr-TR" altLang="ja-JP" dirty="0" err="1">
                <a:ea typeface="MS PGothic" charset="0"/>
                <a:cs typeface="MS PGothic" charset="0"/>
              </a:rPr>
              <a:t>number</a:t>
            </a:r>
            <a:r>
              <a:rPr lang="tr-TR" altLang="ja-JP" dirty="0">
                <a:ea typeface="MS PGothic" charset="0"/>
                <a:cs typeface="MS PGothic" charset="0"/>
              </a:rPr>
              <a:t> of </a:t>
            </a:r>
            <a:r>
              <a:rPr lang="tr-TR" altLang="ja-JP" dirty="0" err="1">
                <a:ea typeface="MS PGothic" charset="0"/>
                <a:cs typeface="MS PGothic" charset="0"/>
              </a:rPr>
              <a:t>registers</a:t>
            </a:r>
            <a:r>
              <a:rPr lang="tr-TR" altLang="ja-JP" dirty="0">
                <a:ea typeface="MS PGothic" charset="0"/>
                <a:cs typeface="MS PGothic" charset="0"/>
              </a:rPr>
              <a:t>, </a:t>
            </a:r>
            <a:r>
              <a:rPr lang="tr-TR" altLang="ja-JP" dirty="0" err="1">
                <a:ea typeface="MS PGothic" charset="0"/>
                <a:cs typeface="MS PGothic" charset="0"/>
              </a:rPr>
              <a:t>expand</a:t>
            </a:r>
            <a:r>
              <a:rPr lang="tr-TR" altLang="ja-JP" dirty="0">
                <a:ea typeface="MS PGothic" charset="0"/>
                <a:cs typeface="MS PGothic" charset="0"/>
              </a:rPr>
              <a:t> </a:t>
            </a:r>
            <a:r>
              <a:rPr lang="tr-TR" altLang="ja-JP" dirty="0" err="1">
                <a:ea typeface="MS PGothic" charset="0"/>
                <a:cs typeface="MS PGothic" charset="0"/>
              </a:rPr>
              <a:t>the</a:t>
            </a:r>
            <a:r>
              <a:rPr lang="tr-TR" altLang="ja-JP" dirty="0">
                <a:ea typeface="MS PGothic" charset="0"/>
                <a:cs typeface="MS PGothic" charset="0"/>
              </a:rPr>
              <a:t> </a:t>
            </a:r>
            <a:r>
              <a:rPr lang="tr-TR" altLang="ja-JP" dirty="0" err="1">
                <a:ea typeface="MS PGothic" charset="0"/>
                <a:cs typeface="MS PGothic" charset="0"/>
              </a:rPr>
              <a:t>grill</a:t>
            </a:r>
            <a:r>
              <a:rPr lang="tr-TR" altLang="ja-JP" dirty="0">
                <a:ea typeface="MS PGothic" charset="0"/>
                <a:cs typeface="MS PGothic" charset="0"/>
              </a:rPr>
              <a:t> </a:t>
            </a:r>
            <a:r>
              <a:rPr lang="tr-TR" altLang="ja-JP" dirty="0" err="1">
                <a:ea typeface="MS PGothic" charset="0"/>
                <a:cs typeface="MS PGothic" charset="0"/>
              </a:rPr>
              <a:t>area</a:t>
            </a:r>
            <a:r>
              <a:rPr lang="tr-TR" altLang="ja-JP" dirty="0">
                <a:ea typeface="MS PGothic" charset="0"/>
                <a:cs typeface="MS PGothic" charset="0"/>
              </a:rPr>
              <a:t>, </a:t>
            </a:r>
            <a:r>
              <a:rPr lang="tr-TR" altLang="ja-JP" dirty="0" err="1">
                <a:ea typeface="MS PGothic" charset="0"/>
                <a:cs typeface="MS PGothic" charset="0"/>
              </a:rPr>
              <a:t>and</a:t>
            </a:r>
            <a:r>
              <a:rPr lang="tr-TR" altLang="ja-JP" dirty="0">
                <a:ea typeface="MS PGothic" charset="0"/>
                <a:cs typeface="MS PGothic" charset="0"/>
              </a:rPr>
              <a:t> </a:t>
            </a:r>
            <a:r>
              <a:rPr lang="tr-TR" altLang="ja-JP" dirty="0" err="1">
                <a:ea typeface="MS PGothic" charset="0"/>
                <a:cs typeface="MS PGothic" charset="0"/>
              </a:rPr>
              <a:t>so</a:t>
            </a:r>
            <a:r>
              <a:rPr lang="tr-TR" altLang="ja-JP" dirty="0">
                <a:ea typeface="MS PGothic" charset="0"/>
                <a:cs typeface="MS PGothic" charset="0"/>
              </a:rPr>
              <a:t> on.</a:t>
            </a:r>
            <a:endParaRPr lang="tr-TR" dirty="0">
              <a:ea typeface="MS PGothic" charset="0"/>
              <a:cs typeface="MS PGothic"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37890"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tr-TR" altLang="en-US" dirty="0" err="1"/>
              <a:t>Really</a:t>
            </a:r>
            <a:r>
              <a:rPr lang="tr-TR" altLang="en-US" dirty="0"/>
              <a:t>, </a:t>
            </a:r>
            <a:r>
              <a:rPr lang="tr-TR" altLang="en-US" dirty="0" err="1"/>
              <a:t>you</a:t>
            </a:r>
            <a:r>
              <a:rPr lang="tr-TR" altLang="en-US" dirty="0"/>
              <a:t> can </a:t>
            </a:r>
            <a:r>
              <a:rPr lang="tr-TR" altLang="en-US" dirty="0" err="1"/>
              <a:t>just</a:t>
            </a:r>
            <a:r>
              <a:rPr lang="tr-TR" altLang="en-US" dirty="0"/>
              <a:t> </a:t>
            </a:r>
            <a:r>
              <a:rPr lang="tr-TR" altLang="en-US" dirty="0" err="1"/>
              <a:t>point</a:t>
            </a:r>
            <a:r>
              <a:rPr lang="tr-TR" altLang="en-US" dirty="0"/>
              <a:t> </a:t>
            </a:r>
            <a:r>
              <a:rPr lang="tr-TR" altLang="en-US" dirty="0" err="1"/>
              <a:t>out</a:t>
            </a:r>
            <a:r>
              <a:rPr lang="tr-TR" altLang="en-US" dirty="0"/>
              <a:t> </a:t>
            </a:r>
            <a:r>
              <a:rPr lang="tr-TR" altLang="en-US" dirty="0" err="1"/>
              <a:t>that</a:t>
            </a:r>
            <a:r>
              <a:rPr lang="tr-TR" altLang="en-US" dirty="0"/>
              <a:t> </a:t>
            </a:r>
            <a:r>
              <a:rPr lang="tr-TR" altLang="en-US" dirty="0" err="1"/>
              <a:t>perfect</a:t>
            </a:r>
            <a:r>
              <a:rPr lang="tr-TR" altLang="en-US" dirty="0"/>
              <a:t> </a:t>
            </a:r>
            <a:r>
              <a:rPr lang="tr-TR" altLang="en-US" dirty="0" err="1"/>
              <a:t>competition</a:t>
            </a:r>
            <a:r>
              <a:rPr lang="tr-TR" altLang="en-US" dirty="0"/>
              <a:t> </a:t>
            </a:r>
            <a:r>
              <a:rPr lang="tr-TR" altLang="en-US" dirty="0" err="1"/>
              <a:t>and</a:t>
            </a:r>
            <a:r>
              <a:rPr lang="tr-TR" altLang="en-US" dirty="0"/>
              <a:t> </a:t>
            </a:r>
            <a:r>
              <a:rPr lang="tr-TR" altLang="en-US" dirty="0" err="1"/>
              <a:t>monopoly</a:t>
            </a:r>
            <a:r>
              <a:rPr lang="tr-TR" altLang="en-US" dirty="0"/>
              <a:t> </a:t>
            </a:r>
            <a:r>
              <a:rPr lang="tr-TR" altLang="en-US" dirty="0" err="1"/>
              <a:t>are</a:t>
            </a:r>
            <a:r>
              <a:rPr lang="tr-TR" altLang="en-US" dirty="0"/>
              <a:t> on polar </a:t>
            </a:r>
            <a:r>
              <a:rPr lang="tr-TR" altLang="en-US" dirty="0" err="1"/>
              <a:t>opposite</a:t>
            </a:r>
            <a:r>
              <a:rPr lang="tr-TR" altLang="en-US" dirty="0"/>
              <a:t> </a:t>
            </a:r>
            <a:r>
              <a:rPr lang="tr-TR" altLang="en-US" dirty="0" err="1"/>
              <a:t>ends</a:t>
            </a:r>
            <a:r>
              <a:rPr lang="tr-TR" altLang="en-US" dirty="0"/>
              <a:t> of </a:t>
            </a:r>
            <a:r>
              <a:rPr lang="tr-TR" altLang="en-US" dirty="0" err="1"/>
              <a:t>the</a:t>
            </a:r>
            <a:r>
              <a:rPr lang="tr-TR" altLang="en-US" dirty="0"/>
              <a:t> market </a:t>
            </a:r>
            <a:r>
              <a:rPr lang="tr-TR" altLang="en-US" dirty="0" err="1"/>
              <a:t>structure</a:t>
            </a:r>
            <a:r>
              <a:rPr lang="tr-TR" altLang="en-US" dirty="0"/>
              <a:t> </a:t>
            </a:r>
            <a:r>
              <a:rPr lang="tr-TR" altLang="en-US" dirty="0" err="1"/>
              <a:t>spectrum</a:t>
            </a:r>
            <a:r>
              <a:rPr lang="tr-TR" altLang="en-US" dirty="0"/>
              <a:t>.</a:t>
            </a:r>
          </a:p>
          <a:p>
            <a:endParaRPr lang="tr-TR" altLang="en-US" dirty="0"/>
          </a:p>
          <a:p>
            <a:r>
              <a:rPr lang="tr-TR" altLang="en-US" dirty="0" err="1"/>
              <a:t>You</a:t>
            </a:r>
            <a:r>
              <a:rPr lang="tr-TR" altLang="en-US" dirty="0"/>
              <a:t> </a:t>
            </a:r>
            <a:r>
              <a:rPr lang="tr-TR" altLang="en-US" dirty="0" err="1"/>
              <a:t>may</a:t>
            </a:r>
            <a:r>
              <a:rPr lang="tr-TR" altLang="en-US" dirty="0"/>
              <a:t> </a:t>
            </a:r>
            <a:r>
              <a:rPr lang="tr-TR" altLang="en-US" dirty="0" err="1"/>
              <a:t>have</a:t>
            </a:r>
            <a:r>
              <a:rPr lang="tr-TR" altLang="en-US" dirty="0"/>
              <a:t> </a:t>
            </a:r>
            <a:r>
              <a:rPr lang="tr-TR" altLang="en-US" dirty="0" err="1"/>
              <a:t>realized</a:t>
            </a:r>
            <a:r>
              <a:rPr lang="tr-TR" altLang="en-US" dirty="0"/>
              <a:t> </a:t>
            </a:r>
            <a:r>
              <a:rPr lang="tr-TR" altLang="en-US" dirty="0" err="1"/>
              <a:t>that</a:t>
            </a:r>
            <a:r>
              <a:rPr lang="tr-TR" altLang="en-US" dirty="0"/>
              <a:t> in </a:t>
            </a:r>
            <a:r>
              <a:rPr lang="tr-TR" altLang="en-US" dirty="0" err="1"/>
              <a:t>real</a:t>
            </a:r>
            <a:r>
              <a:rPr lang="tr-TR" altLang="en-US" dirty="0"/>
              <a:t> life, </a:t>
            </a:r>
            <a:r>
              <a:rPr lang="tr-TR" altLang="en-US" dirty="0" err="1"/>
              <a:t>we</a:t>
            </a:r>
            <a:r>
              <a:rPr lang="tr-TR" altLang="en-US" dirty="0"/>
              <a:t> </a:t>
            </a:r>
            <a:r>
              <a:rPr lang="tr-TR" altLang="en-US" dirty="0" err="1"/>
              <a:t>don</a:t>
            </a:r>
            <a:r>
              <a:rPr lang="tr-TR" altLang="ja-JP" dirty="0" err="1"/>
              <a:t>'t</a:t>
            </a:r>
            <a:r>
              <a:rPr lang="tr-TR" altLang="ja-JP" dirty="0"/>
              <a:t> </a:t>
            </a:r>
            <a:r>
              <a:rPr lang="tr-TR" altLang="ja-JP" dirty="0" err="1"/>
              <a:t>often</a:t>
            </a:r>
            <a:r>
              <a:rPr lang="tr-TR" altLang="ja-JP" dirty="0"/>
              <a:t> </a:t>
            </a:r>
            <a:r>
              <a:rPr lang="tr-TR" altLang="ja-JP" dirty="0" err="1"/>
              <a:t>see</a:t>
            </a:r>
            <a:r>
              <a:rPr lang="tr-TR" altLang="ja-JP" dirty="0"/>
              <a:t> </a:t>
            </a:r>
            <a:r>
              <a:rPr lang="tr-TR" altLang="ja-JP" dirty="0" err="1"/>
              <a:t>perfect</a:t>
            </a:r>
            <a:r>
              <a:rPr lang="tr-TR" altLang="ja-JP" dirty="0"/>
              <a:t> </a:t>
            </a:r>
            <a:r>
              <a:rPr lang="tr-TR" altLang="ja-JP" dirty="0" err="1"/>
              <a:t>competition</a:t>
            </a:r>
            <a:r>
              <a:rPr lang="tr-TR" altLang="ja-JP" dirty="0"/>
              <a:t> </a:t>
            </a:r>
            <a:r>
              <a:rPr lang="tr-TR" altLang="ja-JP" dirty="0" err="1"/>
              <a:t>or</a:t>
            </a:r>
            <a:r>
              <a:rPr lang="tr-TR" altLang="ja-JP" dirty="0"/>
              <a:t> </a:t>
            </a:r>
            <a:r>
              <a:rPr lang="tr-TR" altLang="ja-JP" dirty="0" err="1"/>
              <a:t>pure</a:t>
            </a:r>
            <a:r>
              <a:rPr lang="tr-TR" altLang="ja-JP" dirty="0"/>
              <a:t> </a:t>
            </a:r>
            <a:r>
              <a:rPr lang="tr-TR" altLang="ja-JP" dirty="0" err="1"/>
              <a:t>monopoly</a:t>
            </a:r>
            <a:r>
              <a:rPr lang="tr-TR" altLang="ja-JP" dirty="0"/>
              <a:t>.  </a:t>
            </a:r>
            <a:r>
              <a:rPr lang="tr-TR" altLang="ja-JP" dirty="0" err="1"/>
              <a:t>Much</a:t>
            </a:r>
            <a:r>
              <a:rPr lang="tr-TR" altLang="ja-JP" dirty="0"/>
              <a:t> of </a:t>
            </a:r>
            <a:r>
              <a:rPr lang="tr-TR" altLang="ja-JP" dirty="0" err="1"/>
              <a:t>our</a:t>
            </a:r>
            <a:r>
              <a:rPr lang="tr-TR" altLang="ja-JP" dirty="0"/>
              <a:t> </a:t>
            </a:r>
            <a:r>
              <a:rPr lang="tr-TR" altLang="ja-JP" dirty="0" err="1"/>
              <a:t>economy</a:t>
            </a:r>
            <a:r>
              <a:rPr lang="tr-TR" altLang="ja-JP" dirty="0"/>
              <a:t> </a:t>
            </a:r>
            <a:r>
              <a:rPr lang="tr-TR" altLang="ja-JP" dirty="0" err="1"/>
              <a:t>lies</a:t>
            </a:r>
            <a:r>
              <a:rPr lang="tr-TR" altLang="ja-JP" dirty="0"/>
              <a:t> </a:t>
            </a:r>
            <a:r>
              <a:rPr lang="tr-TR" altLang="ja-JP" dirty="0" err="1"/>
              <a:t>somewhere</a:t>
            </a:r>
            <a:r>
              <a:rPr lang="tr-TR" altLang="ja-JP" dirty="0"/>
              <a:t> </a:t>
            </a:r>
            <a:r>
              <a:rPr lang="tr-TR" altLang="ja-JP" dirty="0" err="1"/>
              <a:t>between</a:t>
            </a:r>
            <a:r>
              <a:rPr lang="tr-TR" altLang="ja-JP" dirty="0"/>
              <a:t> </a:t>
            </a:r>
            <a:r>
              <a:rPr lang="tr-TR" altLang="ja-JP" dirty="0" err="1"/>
              <a:t>these</a:t>
            </a:r>
            <a:r>
              <a:rPr lang="tr-TR" altLang="ja-JP" dirty="0"/>
              <a:t> </a:t>
            </a:r>
            <a:r>
              <a:rPr lang="tr-TR" altLang="ja-JP" dirty="0" err="1"/>
              <a:t>two</a:t>
            </a:r>
            <a:r>
              <a:rPr lang="tr-TR" altLang="ja-JP" dirty="0"/>
              <a:t> </a:t>
            </a:r>
            <a:r>
              <a:rPr lang="tr-TR" altLang="ja-JP" dirty="0" err="1"/>
              <a:t>extremes</a:t>
            </a:r>
            <a:r>
              <a:rPr lang="tr-TR" altLang="ja-JP" dirty="0"/>
              <a:t>.  </a:t>
            </a:r>
            <a:r>
              <a:rPr lang="tr-TR" altLang="ja-JP" dirty="0" err="1"/>
              <a:t>We</a:t>
            </a:r>
            <a:r>
              <a:rPr lang="tr-TR" altLang="ja-JP" dirty="0"/>
              <a:t> </a:t>
            </a:r>
            <a:r>
              <a:rPr lang="tr-TR" altLang="ja-JP" dirty="0" err="1"/>
              <a:t>call</a:t>
            </a:r>
            <a:r>
              <a:rPr lang="tr-TR" altLang="ja-JP" dirty="0"/>
              <a:t> </a:t>
            </a:r>
            <a:r>
              <a:rPr lang="tr-TR" altLang="ja-JP" dirty="0" err="1"/>
              <a:t>this</a:t>
            </a:r>
            <a:r>
              <a:rPr lang="tr-TR" altLang="ja-JP" dirty="0"/>
              <a:t> “</a:t>
            </a:r>
            <a:r>
              <a:rPr lang="tr-TR" altLang="ja-JP" dirty="0" err="1"/>
              <a:t>imperfect</a:t>
            </a:r>
            <a:r>
              <a:rPr lang="tr-TR" altLang="ja-JP" dirty="0"/>
              <a:t> </a:t>
            </a:r>
            <a:r>
              <a:rPr lang="tr-TR" altLang="ja-JP" dirty="0" err="1"/>
              <a:t>competition</a:t>
            </a:r>
            <a:r>
              <a:rPr lang="tr-TR" altLang="ja-JP" dirty="0"/>
              <a:t>,” </a:t>
            </a:r>
            <a:r>
              <a:rPr lang="tr-TR" altLang="ja-JP" dirty="0" err="1"/>
              <a:t>and</a:t>
            </a:r>
            <a:r>
              <a:rPr lang="tr-TR" altLang="ja-JP" dirty="0"/>
              <a:t> </a:t>
            </a:r>
            <a:r>
              <a:rPr lang="tr-TR" altLang="ja-JP" dirty="0" err="1"/>
              <a:t>we</a:t>
            </a:r>
            <a:r>
              <a:rPr lang="tr-TR" altLang="ja-JP" dirty="0"/>
              <a:t> can </a:t>
            </a:r>
            <a:r>
              <a:rPr lang="tr-TR" altLang="ja-JP" dirty="0" err="1"/>
              <a:t>discuss</a:t>
            </a:r>
            <a:r>
              <a:rPr lang="tr-TR" altLang="ja-JP" dirty="0"/>
              <a:t> </a:t>
            </a:r>
            <a:r>
              <a:rPr lang="tr-TR" altLang="ja-JP" dirty="0" err="1"/>
              <a:t>the</a:t>
            </a:r>
            <a:r>
              <a:rPr lang="tr-TR" altLang="ja-JP" dirty="0"/>
              <a:t> market </a:t>
            </a:r>
            <a:r>
              <a:rPr lang="tr-TR" altLang="ja-JP" dirty="0" err="1"/>
              <a:t>structures</a:t>
            </a:r>
            <a:r>
              <a:rPr lang="tr-TR" altLang="ja-JP" dirty="0"/>
              <a:t> of </a:t>
            </a:r>
            <a:r>
              <a:rPr lang="tr-TR" altLang="ja-JP" dirty="0" err="1"/>
              <a:t>oligopoly</a:t>
            </a:r>
            <a:r>
              <a:rPr lang="tr-TR" altLang="ja-JP" dirty="0"/>
              <a:t> </a:t>
            </a:r>
            <a:r>
              <a:rPr lang="tr-TR" altLang="ja-JP" dirty="0" err="1"/>
              <a:t>and</a:t>
            </a:r>
            <a:r>
              <a:rPr lang="tr-TR" altLang="ja-JP" dirty="0"/>
              <a:t> </a:t>
            </a:r>
            <a:r>
              <a:rPr lang="tr-TR" altLang="ja-JP" dirty="0" err="1"/>
              <a:t>monopolistic</a:t>
            </a:r>
            <a:r>
              <a:rPr lang="tr-TR" altLang="ja-JP" dirty="0"/>
              <a:t> </a:t>
            </a:r>
            <a:r>
              <a:rPr lang="tr-TR" altLang="ja-JP" dirty="0" err="1"/>
              <a:t>competition</a:t>
            </a:r>
            <a:r>
              <a:rPr lang="tr-TR" altLang="ja-JP" dirty="0"/>
              <a:t>.</a:t>
            </a:r>
            <a:endParaRPr lang="tr-TR" altLang="en-US" dirty="0"/>
          </a:p>
        </p:txBody>
      </p:sp>
    </p:spTree>
    <p:extLst>
      <p:ext uri="{BB962C8B-B14F-4D97-AF65-F5344CB8AC3E}">
        <p14:creationId xmlns:p14="http://schemas.microsoft.com/office/powerpoint/2010/main" val="229595450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Slide Image Placeholder 1"/>
          <p:cNvSpPr>
            <a:spLocks noGrp="1" noRot="1" noChangeAspect="1" noTextEdit="1"/>
          </p:cNvSpPr>
          <p:nvPr>
            <p:ph type="sldImg"/>
          </p:nvPr>
        </p:nvSpPr>
        <p:spPr bwMode="auto">
          <a:noFill/>
          <a:ln>
            <a:solidFill>
              <a:srgbClr val="000000"/>
            </a:solidFill>
            <a:miter lim="800000"/>
            <a:headEnd/>
            <a:tailEnd/>
          </a:ln>
        </p:spPr>
      </p:sp>
      <p:sp>
        <p:nvSpPr>
          <p:cNvPr id="90115" name="Notes Placeholder 2"/>
          <p:cNvSpPr>
            <a:spLocks noGrp="1"/>
          </p:cNvSpPr>
          <p:nvPr>
            <p:ph type="body" idx="1"/>
          </p:nvPr>
        </p:nvSpPr>
        <p:spPr bwMode="auto">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b="1" i="1" dirty="0"/>
              <a:t>Lecture tip: </a:t>
            </a:r>
          </a:p>
          <a:p>
            <a:pPr>
              <a:buFontTx/>
              <a:buNone/>
            </a:pPr>
            <a:r>
              <a:rPr lang="en-US" dirty="0"/>
              <a:t>Ask students to get into pairs and solve the problem on the slide. The answers will be revealed on the next slide.</a:t>
            </a:r>
            <a:endParaRPr lang="en-US" b="1" i="1" dirty="0"/>
          </a:p>
        </p:txBody>
      </p:sp>
    </p:spTree>
    <p:extLst>
      <p:ext uri="{BB962C8B-B14F-4D97-AF65-F5344CB8AC3E}">
        <p14:creationId xmlns:p14="http://schemas.microsoft.com/office/powerpoint/2010/main" val="205156992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5" name="Slide Image Placeholder 1"/>
          <p:cNvSpPr>
            <a:spLocks noGrp="1" noRot="1" noChangeAspect="1" noTextEdit="1"/>
          </p:cNvSpPr>
          <p:nvPr>
            <p:ph type="sldImg"/>
          </p:nvPr>
        </p:nvSpPr>
        <p:spPr bwMode="auto">
          <a:noFill/>
          <a:ln>
            <a:solidFill>
              <a:srgbClr val="000000"/>
            </a:solidFill>
            <a:miter lim="800000"/>
            <a:headEnd/>
            <a:tailEnd/>
          </a:ln>
        </p:spPr>
      </p:sp>
      <p:sp>
        <p:nvSpPr>
          <p:cNvPr id="91139" name="Notes Placeholder 2"/>
          <p:cNvSpPr>
            <a:spLocks noGrp="1"/>
          </p:cNvSpPr>
          <p:nvPr>
            <p:ph type="body" idx="1"/>
          </p:nvPr>
        </p:nvSpPr>
        <p:spPr bwMode="auto">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b="1" i="1" dirty="0"/>
              <a:t>Lecture notes: </a:t>
            </a:r>
          </a:p>
          <a:p>
            <a:endParaRPr lang="en-US" b="1" i="1" dirty="0"/>
          </a:p>
          <a:p>
            <a:pPr marL="171450" indent="-171450">
              <a:buFont typeface="Arial" charset="0"/>
              <a:buChar char="•"/>
            </a:pPr>
            <a:r>
              <a:rPr lang="en-US" dirty="0"/>
              <a:t>A monopolist should produce where MR = MC = $2.</a:t>
            </a:r>
          </a:p>
          <a:p>
            <a:pPr marL="171450" indent="-171450">
              <a:buFont typeface="Arial" charset="0"/>
              <a:buChar char="•"/>
            </a:pPr>
            <a:r>
              <a:rPr lang="en-US" dirty="0"/>
              <a:t>P = $6, Q = 3, and profit = $12</a:t>
            </a:r>
          </a:p>
          <a:p>
            <a:endParaRPr lang="en-US" dirty="0"/>
          </a:p>
          <a:p>
            <a:r>
              <a:rPr lang="en-US" dirty="0"/>
              <a:t>Be prepared to answer a question such as, "Why isn't P = $8 the answer? After all, the profit is $12 as well."</a:t>
            </a:r>
          </a:p>
        </p:txBody>
      </p:sp>
    </p:spTree>
    <p:extLst>
      <p:ext uri="{BB962C8B-B14F-4D97-AF65-F5344CB8AC3E}">
        <p14:creationId xmlns:p14="http://schemas.microsoft.com/office/powerpoint/2010/main" val="333775757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39938"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tr-TR" altLang="en-US" dirty="0" err="1"/>
              <a:t>The</a:t>
            </a:r>
            <a:r>
              <a:rPr lang="tr-TR" altLang="en-US" dirty="0"/>
              <a:t> </a:t>
            </a:r>
            <a:r>
              <a:rPr lang="tr-TR" altLang="en-US" dirty="0" err="1"/>
              <a:t>word</a:t>
            </a:r>
            <a:r>
              <a:rPr lang="tr-TR" altLang="en-US" dirty="0"/>
              <a:t> </a:t>
            </a:r>
            <a:r>
              <a:rPr lang="tr-TR" altLang="ja-JP" dirty="0"/>
              <a:t>“</a:t>
            </a:r>
            <a:r>
              <a:rPr lang="tr-TR" altLang="ja-JP" dirty="0" err="1"/>
              <a:t>monopoly</a:t>
            </a:r>
            <a:r>
              <a:rPr lang="tr-TR" altLang="ja-JP" dirty="0"/>
              <a:t>” </a:t>
            </a:r>
            <a:r>
              <a:rPr lang="tr-TR" altLang="ja-JP" dirty="0" err="1"/>
              <a:t>often</a:t>
            </a:r>
            <a:r>
              <a:rPr lang="tr-TR" altLang="ja-JP" dirty="0"/>
              <a:t> has a </a:t>
            </a:r>
            <a:r>
              <a:rPr lang="tr-TR" altLang="ja-JP" dirty="0" err="1"/>
              <a:t>negative</a:t>
            </a:r>
            <a:r>
              <a:rPr lang="tr-TR" altLang="ja-JP" dirty="0"/>
              <a:t> </a:t>
            </a:r>
            <a:r>
              <a:rPr lang="tr-TR" altLang="ja-JP" dirty="0" err="1"/>
              <a:t>connotation</a:t>
            </a:r>
            <a:r>
              <a:rPr lang="tr-TR" altLang="ja-JP" dirty="0"/>
              <a:t>.  </a:t>
            </a:r>
            <a:r>
              <a:rPr lang="tr-TR" altLang="ja-JP" dirty="0" err="1"/>
              <a:t>With</a:t>
            </a:r>
            <a:r>
              <a:rPr lang="tr-TR" altLang="ja-JP" dirty="0"/>
              <a:t> a </a:t>
            </a:r>
            <a:r>
              <a:rPr lang="tr-TR" altLang="ja-JP" dirty="0" err="1"/>
              <a:t>bad</a:t>
            </a:r>
            <a:r>
              <a:rPr lang="tr-TR" altLang="ja-JP" dirty="0"/>
              <a:t> </a:t>
            </a:r>
            <a:r>
              <a:rPr lang="tr-TR" altLang="ja-JP" dirty="0" err="1"/>
              <a:t>economy</a:t>
            </a:r>
            <a:r>
              <a:rPr lang="tr-TR" altLang="ja-JP" dirty="0"/>
              <a:t>, </a:t>
            </a:r>
            <a:r>
              <a:rPr lang="tr-TR" altLang="ja-JP" dirty="0" err="1"/>
              <a:t>we</a:t>
            </a:r>
            <a:r>
              <a:rPr lang="tr-TR" altLang="ja-JP" dirty="0"/>
              <a:t> </a:t>
            </a:r>
            <a:r>
              <a:rPr lang="tr-TR" altLang="ja-JP" dirty="0" err="1"/>
              <a:t>often</a:t>
            </a:r>
            <a:r>
              <a:rPr lang="tr-TR" altLang="ja-JP" dirty="0"/>
              <a:t> </a:t>
            </a:r>
            <a:r>
              <a:rPr lang="tr-TR" altLang="ja-JP" dirty="0" err="1"/>
              <a:t>hear</a:t>
            </a:r>
            <a:r>
              <a:rPr lang="tr-TR" altLang="ja-JP" dirty="0"/>
              <a:t> </a:t>
            </a:r>
            <a:r>
              <a:rPr lang="tr-TR" altLang="ja-JP" dirty="0" err="1"/>
              <a:t>people</a:t>
            </a:r>
            <a:r>
              <a:rPr lang="tr-TR" altLang="ja-JP" dirty="0"/>
              <a:t> </a:t>
            </a:r>
            <a:r>
              <a:rPr lang="tr-TR" altLang="ja-JP" dirty="0" err="1"/>
              <a:t>complaining</a:t>
            </a:r>
            <a:r>
              <a:rPr lang="tr-TR" altLang="ja-JP" dirty="0"/>
              <a:t> </a:t>
            </a:r>
            <a:r>
              <a:rPr lang="tr-TR" altLang="ja-JP" dirty="0" err="1"/>
              <a:t>about</a:t>
            </a:r>
            <a:r>
              <a:rPr lang="tr-TR" altLang="ja-JP" dirty="0"/>
              <a:t> “</a:t>
            </a:r>
            <a:r>
              <a:rPr lang="tr-TR" altLang="ja-JP" dirty="0" err="1"/>
              <a:t>greedy</a:t>
            </a:r>
            <a:r>
              <a:rPr lang="tr-TR" altLang="ja-JP" dirty="0"/>
              <a:t> </a:t>
            </a:r>
            <a:r>
              <a:rPr lang="tr-TR" altLang="ja-JP" dirty="0" err="1"/>
              <a:t>companies</a:t>
            </a:r>
            <a:r>
              <a:rPr lang="tr-TR" altLang="ja-JP" dirty="0"/>
              <a:t>,”  “Wall Street,”  “</a:t>
            </a:r>
            <a:r>
              <a:rPr lang="tr-TR" altLang="ja-JP" dirty="0" err="1"/>
              <a:t>banks</a:t>
            </a:r>
            <a:r>
              <a:rPr lang="tr-TR" altLang="ja-JP" dirty="0"/>
              <a:t>”, </a:t>
            </a:r>
            <a:r>
              <a:rPr lang="tr-TR" altLang="ja-JP" dirty="0" err="1"/>
              <a:t>etc</a:t>
            </a:r>
            <a:r>
              <a:rPr lang="tr-TR" altLang="ja-JP" dirty="0"/>
              <a:t>.</a:t>
            </a:r>
          </a:p>
          <a:p>
            <a:endParaRPr lang="tr-TR" altLang="en-US" dirty="0"/>
          </a:p>
          <a:p>
            <a:r>
              <a:rPr lang="tr-TR" altLang="en-US" dirty="0" err="1"/>
              <a:t>However</a:t>
            </a:r>
            <a:r>
              <a:rPr lang="tr-TR" altLang="en-US" dirty="0"/>
              <a:t>, </a:t>
            </a:r>
            <a:r>
              <a:rPr lang="tr-TR" altLang="en-US" dirty="0" err="1"/>
              <a:t>these</a:t>
            </a:r>
            <a:r>
              <a:rPr lang="tr-TR" altLang="en-US" dirty="0"/>
              <a:t> </a:t>
            </a:r>
            <a:r>
              <a:rPr lang="tr-TR" altLang="en-US" dirty="0" err="1"/>
              <a:t>entities</a:t>
            </a:r>
            <a:r>
              <a:rPr lang="tr-TR" altLang="en-US" dirty="0"/>
              <a:t> </a:t>
            </a:r>
            <a:r>
              <a:rPr lang="tr-TR" altLang="en-US" dirty="0" err="1"/>
              <a:t>are</a:t>
            </a:r>
            <a:r>
              <a:rPr lang="tr-TR" altLang="en-US" dirty="0"/>
              <a:t> </a:t>
            </a:r>
            <a:r>
              <a:rPr lang="tr-TR" altLang="en-US" dirty="0" err="1"/>
              <a:t>often</a:t>
            </a:r>
            <a:r>
              <a:rPr lang="tr-TR" altLang="en-US" dirty="0"/>
              <a:t> not </a:t>
            </a:r>
            <a:r>
              <a:rPr lang="tr-TR" altLang="en-US" dirty="0" err="1"/>
              <a:t>monopolies</a:t>
            </a:r>
            <a:r>
              <a:rPr lang="tr-TR" altLang="en-US" dirty="0"/>
              <a:t>.  </a:t>
            </a:r>
            <a:r>
              <a:rPr lang="tr-TR" altLang="en-US" dirty="0" err="1"/>
              <a:t>Monopolies</a:t>
            </a:r>
            <a:r>
              <a:rPr lang="tr-TR" altLang="en-US" dirty="0"/>
              <a:t> </a:t>
            </a:r>
            <a:r>
              <a:rPr lang="tr-TR" altLang="en-US" dirty="0" err="1"/>
              <a:t>are</a:t>
            </a:r>
            <a:r>
              <a:rPr lang="tr-TR" altLang="en-US" dirty="0"/>
              <a:t> </a:t>
            </a:r>
            <a:r>
              <a:rPr lang="tr-TR" altLang="en-US" dirty="0" err="1"/>
              <a:t>often</a:t>
            </a:r>
            <a:r>
              <a:rPr lang="tr-TR" altLang="en-US" dirty="0"/>
              <a:t> </a:t>
            </a:r>
            <a:r>
              <a:rPr lang="tr-TR" altLang="en-US" dirty="0" err="1"/>
              <a:t>economically</a:t>
            </a:r>
            <a:r>
              <a:rPr lang="tr-TR" altLang="en-US" dirty="0"/>
              <a:t> </a:t>
            </a:r>
            <a:r>
              <a:rPr lang="tr-TR" altLang="en-US" dirty="0" err="1"/>
              <a:t>inefficient</a:t>
            </a:r>
            <a:r>
              <a:rPr lang="tr-TR" altLang="en-US" dirty="0"/>
              <a:t>.  </a:t>
            </a:r>
            <a:r>
              <a:rPr lang="tr-TR" altLang="en-US" dirty="0" err="1"/>
              <a:t>This</a:t>
            </a:r>
            <a:r>
              <a:rPr lang="tr-TR" altLang="en-US" dirty="0"/>
              <a:t> </a:t>
            </a:r>
            <a:r>
              <a:rPr lang="tr-TR" altLang="en-US" dirty="0" err="1"/>
              <a:t>comes</a:t>
            </a:r>
            <a:r>
              <a:rPr lang="tr-TR" altLang="en-US" dirty="0"/>
              <a:t> </a:t>
            </a:r>
            <a:r>
              <a:rPr lang="tr-TR" altLang="en-US" dirty="0" err="1"/>
              <a:t>from</a:t>
            </a:r>
            <a:r>
              <a:rPr lang="tr-TR" altLang="en-US" dirty="0"/>
              <a:t> </a:t>
            </a:r>
            <a:r>
              <a:rPr lang="tr-TR" altLang="en-US" dirty="0" err="1"/>
              <a:t>the</a:t>
            </a:r>
            <a:r>
              <a:rPr lang="tr-TR" altLang="en-US" dirty="0"/>
              <a:t> </a:t>
            </a:r>
            <a:r>
              <a:rPr lang="tr-TR" altLang="en-US" dirty="0" err="1"/>
              <a:t>fact</a:t>
            </a:r>
            <a:r>
              <a:rPr lang="tr-TR" altLang="en-US" dirty="0"/>
              <a:t> </a:t>
            </a:r>
            <a:r>
              <a:rPr lang="tr-TR" altLang="en-US" dirty="0" err="1"/>
              <a:t>that</a:t>
            </a:r>
            <a:r>
              <a:rPr lang="tr-TR" altLang="en-US" dirty="0"/>
              <a:t> P &gt; MC </a:t>
            </a:r>
            <a:r>
              <a:rPr lang="tr-TR" altLang="en-US" dirty="0" err="1"/>
              <a:t>and</a:t>
            </a:r>
            <a:r>
              <a:rPr lang="tr-TR" altLang="en-US" dirty="0"/>
              <a:t> </a:t>
            </a:r>
            <a:r>
              <a:rPr lang="tr-TR" altLang="en-US" dirty="0" err="1"/>
              <a:t>that</a:t>
            </a:r>
            <a:r>
              <a:rPr lang="tr-TR" altLang="en-US" dirty="0"/>
              <a:t> </a:t>
            </a:r>
            <a:r>
              <a:rPr lang="tr-TR" altLang="en-US" dirty="0" err="1"/>
              <a:t>output</a:t>
            </a:r>
            <a:r>
              <a:rPr lang="tr-TR" altLang="en-US" dirty="0"/>
              <a:t> is </a:t>
            </a:r>
            <a:r>
              <a:rPr lang="tr-TR" altLang="en-US" dirty="0" err="1"/>
              <a:t>restricted</a:t>
            </a:r>
            <a:r>
              <a:rPr lang="tr-TR" altLang="en-US" dirty="0"/>
              <a:t> </a:t>
            </a:r>
            <a:r>
              <a:rPr lang="tr-TR" altLang="en-US" dirty="0" err="1"/>
              <a:t>compared</a:t>
            </a:r>
            <a:r>
              <a:rPr lang="tr-TR" altLang="en-US" dirty="0"/>
              <a:t> </a:t>
            </a:r>
            <a:r>
              <a:rPr lang="tr-TR" altLang="en-US" dirty="0" err="1"/>
              <a:t>to</a:t>
            </a:r>
            <a:r>
              <a:rPr lang="tr-TR" altLang="en-US" dirty="0"/>
              <a:t> </a:t>
            </a:r>
            <a:r>
              <a:rPr lang="tr-TR" altLang="en-US" dirty="0" err="1"/>
              <a:t>competitive</a:t>
            </a:r>
            <a:r>
              <a:rPr lang="tr-TR" altLang="en-US" dirty="0"/>
              <a:t> </a:t>
            </a:r>
            <a:r>
              <a:rPr lang="tr-TR" altLang="en-US" dirty="0" err="1"/>
              <a:t>markets</a:t>
            </a:r>
            <a:r>
              <a:rPr lang="tr-TR" altLang="en-US" dirty="0"/>
              <a:t>.</a:t>
            </a:r>
          </a:p>
        </p:txBody>
      </p:sp>
    </p:spTree>
    <p:extLst>
      <p:ext uri="{BB962C8B-B14F-4D97-AF65-F5344CB8AC3E}">
        <p14:creationId xmlns:p14="http://schemas.microsoft.com/office/powerpoint/2010/main" val="248384019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48130"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tr-TR" dirty="0" err="1">
                <a:ea typeface="MS PGothic" charset="0"/>
                <a:cs typeface="MS PGothic" charset="0"/>
              </a:rPr>
              <a:t>With</a:t>
            </a:r>
            <a:r>
              <a:rPr lang="tr-TR" dirty="0">
                <a:ea typeface="MS PGothic" charset="0"/>
                <a:cs typeface="MS PGothic" charset="0"/>
              </a:rPr>
              <a:t> </a:t>
            </a:r>
            <a:r>
              <a:rPr lang="tr-TR" dirty="0" err="1">
                <a:ea typeface="MS PGothic" charset="0"/>
                <a:cs typeface="MS PGothic" charset="0"/>
              </a:rPr>
              <a:t>fewer</a:t>
            </a:r>
            <a:r>
              <a:rPr lang="tr-TR" dirty="0">
                <a:ea typeface="MS PGothic" charset="0"/>
                <a:cs typeface="MS PGothic" charset="0"/>
              </a:rPr>
              <a:t> </a:t>
            </a:r>
            <a:r>
              <a:rPr lang="tr-TR" dirty="0" err="1">
                <a:ea typeface="MS PGothic" charset="0"/>
                <a:cs typeface="MS PGothic" charset="0"/>
              </a:rPr>
              <a:t>choices</a:t>
            </a:r>
            <a:r>
              <a:rPr lang="tr-TR" dirty="0">
                <a:ea typeface="MS PGothic" charset="0"/>
                <a:cs typeface="MS PGothic" charset="0"/>
              </a:rPr>
              <a:t> (</a:t>
            </a:r>
            <a:r>
              <a:rPr lang="tr-TR" dirty="0" err="1">
                <a:ea typeface="MS PGothic" charset="0"/>
                <a:cs typeface="MS PGothic" charset="0"/>
              </a:rPr>
              <a:t>no</a:t>
            </a:r>
            <a:r>
              <a:rPr lang="tr-TR" dirty="0">
                <a:ea typeface="MS PGothic" charset="0"/>
                <a:cs typeface="MS PGothic" charset="0"/>
              </a:rPr>
              <a:t> </a:t>
            </a:r>
            <a:r>
              <a:rPr lang="tr-TR" dirty="0" err="1">
                <a:ea typeface="MS PGothic" charset="0"/>
                <a:cs typeface="MS PGothic" charset="0"/>
              </a:rPr>
              <a:t>substitutes</a:t>
            </a:r>
            <a:r>
              <a:rPr lang="tr-TR" dirty="0">
                <a:ea typeface="MS PGothic" charset="0"/>
                <a:cs typeface="MS PGothic" charset="0"/>
              </a:rPr>
              <a:t>), </a:t>
            </a:r>
            <a:r>
              <a:rPr lang="tr-TR" dirty="0" err="1">
                <a:ea typeface="MS PGothic" charset="0"/>
                <a:cs typeface="MS PGothic" charset="0"/>
              </a:rPr>
              <a:t>consumers</a:t>
            </a:r>
            <a:r>
              <a:rPr lang="tr-TR" dirty="0">
                <a:ea typeface="MS PGothic" charset="0"/>
                <a:cs typeface="MS PGothic" charset="0"/>
              </a:rPr>
              <a:t> </a:t>
            </a:r>
            <a:r>
              <a:rPr lang="tr-TR" dirty="0" err="1">
                <a:ea typeface="MS PGothic" charset="0"/>
                <a:cs typeface="MS PGothic" charset="0"/>
              </a:rPr>
              <a:t>may</a:t>
            </a:r>
            <a:r>
              <a:rPr lang="tr-TR" dirty="0">
                <a:ea typeface="MS PGothic" charset="0"/>
                <a:cs typeface="MS PGothic" charset="0"/>
              </a:rPr>
              <a:t> be </a:t>
            </a:r>
            <a:r>
              <a:rPr lang="tr-TR" altLang="ja-JP" dirty="0">
                <a:ea typeface="MS PGothic" charset="0"/>
                <a:cs typeface="MS PGothic" charset="0"/>
              </a:rPr>
              <a:t>“</a:t>
            </a:r>
            <a:r>
              <a:rPr lang="tr-TR" altLang="ja-JP" dirty="0" err="1">
                <a:ea typeface="MS PGothic" charset="0"/>
                <a:cs typeface="MS PGothic" charset="0"/>
              </a:rPr>
              <a:t>forced</a:t>
            </a:r>
            <a:r>
              <a:rPr lang="tr-TR" altLang="ja-JP" dirty="0">
                <a:ea typeface="MS PGothic" charset="0"/>
                <a:cs typeface="MS PGothic" charset="0"/>
              </a:rPr>
              <a:t>” </a:t>
            </a:r>
            <a:r>
              <a:rPr lang="tr-TR" altLang="ja-JP" dirty="0" err="1">
                <a:ea typeface="MS PGothic" charset="0"/>
                <a:cs typeface="MS PGothic" charset="0"/>
              </a:rPr>
              <a:t>to</a:t>
            </a:r>
            <a:r>
              <a:rPr lang="tr-TR" altLang="ja-JP" dirty="0">
                <a:ea typeface="MS PGothic" charset="0"/>
                <a:cs typeface="MS PGothic" charset="0"/>
              </a:rPr>
              <a:t> pay </a:t>
            </a:r>
            <a:r>
              <a:rPr lang="tr-TR" altLang="ja-JP" dirty="0" err="1">
                <a:ea typeface="MS PGothic" charset="0"/>
                <a:cs typeface="MS PGothic" charset="0"/>
              </a:rPr>
              <a:t>higher</a:t>
            </a:r>
            <a:r>
              <a:rPr lang="tr-TR" altLang="ja-JP" dirty="0">
                <a:ea typeface="MS PGothic" charset="0"/>
                <a:cs typeface="MS PGothic" charset="0"/>
              </a:rPr>
              <a:t> </a:t>
            </a:r>
            <a:r>
              <a:rPr lang="tr-TR" altLang="ja-JP" dirty="0" err="1">
                <a:ea typeface="MS PGothic" charset="0"/>
                <a:cs typeface="MS PGothic" charset="0"/>
              </a:rPr>
              <a:t>prices</a:t>
            </a:r>
            <a:r>
              <a:rPr lang="tr-TR" altLang="ja-JP" dirty="0">
                <a:ea typeface="MS PGothic" charset="0"/>
                <a:cs typeface="MS PGothic" charset="0"/>
              </a:rPr>
              <a:t> </a:t>
            </a:r>
            <a:r>
              <a:rPr lang="tr-TR" altLang="ja-JP" dirty="0" err="1">
                <a:ea typeface="MS PGothic" charset="0"/>
                <a:cs typeface="MS PGothic" charset="0"/>
              </a:rPr>
              <a:t>for</a:t>
            </a:r>
            <a:r>
              <a:rPr lang="tr-TR" altLang="ja-JP" dirty="0">
                <a:ea typeface="MS PGothic" charset="0"/>
                <a:cs typeface="MS PGothic" charset="0"/>
              </a:rPr>
              <a:t> </a:t>
            </a:r>
            <a:r>
              <a:rPr lang="tr-TR" altLang="ja-JP" dirty="0" err="1">
                <a:ea typeface="MS PGothic" charset="0"/>
                <a:cs typeface="MS PGothic" charset="0"/>
              </a:rPr>
              <a:t>goods</a:t>
            </a:r>
            <a:r>
              <a:rPr lang="tr-TR" altLang="ja-JP" dirty="0">
                <a:ea typeface="MS PGothic" charset="0"/>
                <a:cs typeface="MS PGothic" charset="0"/>
              </a:rPr>
              <a:t> </a:t>
            </a:r>
            <a:r>
              <a:rPr lang="tr-TR" altLang="ja-JP" dirty="0" err="1">
                <a:ea typeface="MS PGothic" charset="0"/>
                <a:cs typeface="MS PGothic" charset="0"/>
              </a:rPr>
              <a:t>and</a:t>
            </a:r>
            <a:r>
              <a:rPr lang="tr-TR" altLang="ja-JP" dirty="0">
                <a:ea typeface="MS PGothic" charset="0"/>
                <a:cs typeface="MS PGothic" charset="0"/>
              </a:rPr>
              <a:t> </a:t>
            </a:r>
            <a:r>
              <a:rPr lang="tr-TR" altLang="ja-JP" dirty="0" err="1">
                <a:ea typeface="MS PGothic" charset="0"/>
                <a:cs typeface="MS PGothic" charset="0"/>
              </a:rPr>
              <a:t>services</a:t>
            </a:r>
            <a:r>
              <a:rPr lang="tr-TR" altLang="ja-JP" dirty="0">
                <a:ea typeface="MS PGothic" charset="0"/>
                <a:cs typeface="MS PGothic" charset="0"/>
              </a:rPr>
              <a:t> since </a:t>
            </a:r>
            <a:r>
              <a:rPr lang="tr-TR" altLang="ja-JP" dirty="0" err="1">
                <a:ea typeface="MS PGothic" charset="0"/>
                <a:cs typeface="MS PGothic" charset="0"/>
              </a:rPr>
              <a:t>they</a:t>
            </a:r>
            <a:r>
              <a:rPr lang="tr-TR" altLang="ja-JP" dirty="0">
                <a:ea typeface="MS PGothic" charset="0"/>
                <a:cs typeface="MS PGothic" charset="0"/>
              </a:rPr>
              <a:t> </a:t>
            </a:r>
            <a:r>
              <a:rPr lang="tr-TR" altLang="ja-JP" dirty="0" err="1">
                <a:ea typeface="MS PGothic" charset="0"/>
                <a:cs typeface="MS PGothic" charset="0"/>
              </a:rPr>
              <a:t>have</a:t>
            </a:r>
            <a:r>
              <a:rPr lang="tr-TR" altLang="ja-JP" dirty="0">
                <a:ea typeface="MS PGothic" charset="0"/>
                <a:cs typeface="MS PGothic" charset="0"/>
              </a:rPr>
              <a:t> </a:t>
            </a:r>
            <a:r>
              <a:rPr lang="tr-TR" altLang="ja-JP" dirty="0" err="1">
                <a:ea typeface="MS PGothic" charset="0"/>
                <a:cs typeface="MS PGothic" charset="0"/>
              </a:rPr>
              <a:t>no</a:t>
            </a:r>
            <a:r>
              <a:rPr lang="tr-TR" altLang="ja-JP" dirty="0">
                <a:ea typeface="MS PGothic" charset="0"/>
                <a:cs typeface="MS PGothic" charset="0"/>
              </a:rPr>
              <a:t> </a:t>
            </a:r>
            <a:r>
              <a:rPr lang="tr-TR" altLang="ja-JP" dirty="0" err="1">
                <a:ea typeface="MS PGothic" charset="0"/>
                <a:cs typeface="MS PGothic" charset="0"/>
              </a:rPr>
              <a:t>option</a:t>
            </a:r>
            <a:r>
              <a:rPr lang="tr-TR" altLang="ja-JP" dirty="0">
                <a:ea typeface="MS PGothic" charset="0"/>
                <a:cs typeface="MS PGothic" charset="0"/>
              </a:rPr>
              <a:t> </a:t>
            </a:r>
            <a:r>
              <a:rPr lang="tr-TR" altLang="ja-JP" dirty="0" err="1">
                <a:ea typeface="MS PGothic" charset="0"/>
                <a:cs typeface="MS PGothic" charset="0"/>
              </a:rPr>
              <a:t>to</a:t>
            </a:r>
            <a:r>
              <a:rPr lang="tr-TR" altLang="ja-JP" dirty="0">
                <a:ea typeface="MS PGothic" charset="0"/>
                <a:cs typeface="MS PGothic" charset="0"/>
              </a:rPr>
              <a:t> buy </a:t>
            </a:r>
            <a:r>
              <a:rPr lang="tr-TR" altLang="ja-JP" dirty="0" err="1">
                <a:ea typeface="MS PGothic" charset="0"/>
                <a:cs typeface="MS PGothic" charset="0"/>
              </a:rPr>
              <a:t>cheaper</a:t>
            </a:r>
            <a:r>
              <a:rPr lang="tr-TR" altLang="ja-JP" dirty="0">
                <a:ea typeface="MS PGothic" charset="0"/>
                <a:cs typeface="MS PGothic" charset="0"/>
              </a:rPr>
              <a:t> </a:t>
            </a:r>
            <a:r>
              <a:rPr lang="tr-TR" altLang="ja-JP" dirty="0" err="1">
                <a:ea typeface="MS PGothic" charset="0"/>
                <a:cs typeface="MS PGothic" charset="0"/>
              </a:rPr>
              <a:t>substitutes</a:t>
            </a:r>
            <a:r>
              <a:rPr lang="tr-TR" altLang="ja-JP" dirty="0">
                <a:ea typeface="MS PGothic" charset="0"/>
                <a:cs typeface="MS PGothic" charset="0"/>
              </a:rPr>
              <a:t>.  </a:t>
            </a:r>
            <a:r>
              <a:rPr lang="tr-TR" altLang="ja-JP" dirty="0" err="1">
                <a:ea typeface="MS PGothic" charset="0"/>
                <a:cs typeface="MS PGothic" charset="0"/>
              </a:rPr>
              <a:t>In</a:t>
            </a:r>
            <a:r>
              <a:rPr lang="tr-TR" altLang="ja-JP" dirty="0">
                <a:ea typeface="MS PGothic" charset="0"/>
                <a:cs typeface="MS PGothic" charset="0"/>
              </a:rPr>
              <a:t> </a:t>
            </a:r>
            <a:r>
              <a:rPr lang="tr-TR" altLang="ja-JP" dirty="0" err="1">
                <a:ea typeface="MS PGothic" charset="0"/>
                <a:cs typeface="MS PGothic" charset="0"/>
              </a:rPr>
              <a:t>addition</a:t>
            </a:r>
            <a:r>
              <a:rPr lang="tr-TR" altLang="ja-JP" dirty="0">
                <a:ea typeface="MS PGothic" charset="0"/>
                <a:cs typeface="MS PGothic" charset="0"/>
              </a:rPr>
              <a:t>, </a:t>
            </a:r>
            <a:r>
              <a:rPr lang="tr-TR" altLang="ja-JP" dirty="0" err="1">
                <a:ea typeface="MS PGothic" charset="0"/>
                <a:cs typeface="MS PGothic" charset="0"/>
              </a:rPr>
              <a:t>multiproduct</a:t>
            </a:r>
            <a:r>
              <a:rPr lang="tr-TR" altLang="ja-JP" dirty="0">
                <a:ea typeface="MS PGothic" charset="0"/>
                <a:cs typeface="MS PGothic" charset="0"/>
              </a:rPr>
              <a:t> </a:t>
            </a:r>
            <a:r>
              <a:rPr lang="tr-TR" altLang="ja-JP" dirty="0" err="1">
                <a:ea typeface="MS PGothic" charset="0"/>
                <a:cs typeface="MS PGothic" charset="0"/>
              </a:rPr>
              <a:t>monopolies</a:t>
            </a:r>
            <a:r>
              <a:rPr lang="tr-TR" altLang="ja-JP" dirty="0">
                <a:ea typeface="MS PGothic" charset="0"/>
                <a:cs typeface="MS PGothic" charset="0"/>
              </a:rPr>
              <a:t> (</a:t>
            </a:r>
            <a:r>
              <a:rPr lang="tr-TR" altLang="ja-JP" dirty="0" err="1">
                <a:ea typeface="MS PGothic" charset="0"/>
                <a:cs typeface="MS PGothic" charset="0"/>
              </a:rPr>
              <a:t>cable</a:t>
            </a:r>
            <a:r>
              <a:rPr lang="tr-TR" altLang="ja-JP" dirty="0">
                <a:ea typeface="MS PGothic" charset="0"/>
                <a:cs typeface="MS PGothic" charset="0"/>
              </a:rPr>
              <a:t> </a:t>
            </a:r>
            <a:r>
              <a:rPr lang="tr-TR" altLang="ja-JP" dirty="0" err="1">
                <a:ea typeface="MS PGothic" charset="0"/>
                <a:cs typeface="MS PGothic" charset="0"/>
              </a:rPr>
              <a:t>companies</a:t>
            </a:r>
            <a:r>
              <a:rPr lang="tr-TR" altLang="ja-JP" dirty="0">
                <a:ea typeface="MS PGothic" charset="0"/>
                <a:cs typeface="MS PGothic" charset="0"/>
              </a:rPr>
              <a:t>, </a:t>
            </a:r>
            <a:r>
              <a:rPr lang="tr-TR" altLang="ja-JP" dirty="0" err="1">
                <a:ea typeface="MS PGothic" charset="0"/>
                <a:cs typeface="MS PGothic" charset="0"/>
              </a:rPr>
              <a:t>for</a:t>
            </a:r>
            <a:r>
              <a:rPr lang="tr-TR" altLang="ja-JP" dirty="0">
                <a:ea typeface="MS PGothic" charset="0"/>
                <a:cs typeface="MS PGothic" charset="0"/>
              </a:rPr>
              <a:t> </a:t>
            </a:r>
            <a:r>
              <a:rPr lang="tr-TR" altLang="ja-JP" dirty="0" err="1">
                <a:ea typeface="MS PGothic" charset="0"/>
                <a:cs typeface="MS PGothic" charset="0"/>
              </a:rPr>
              <a:t>example</a:t>
            </a:r>
            <a:r>
              <a:rPr lang="tr-TR" altLang="ja-JP" dirty="0">
                <a:ea typeface="MS PGothic" charset="0"/>
                <a:cs typeface="MS PGothic" charset="0"/>
              </a:rPr>
              <a:t>) </a:t>
            </a:r>
            <a:r>
              <a:rPr lang="tr-TR" altLang="ja-JP" dirty="0" err="1">
                <a:ea typeface="MS PGothic" charset="0"/>
                <a:cs typeface="MS PGothic" charset="0"/>
              </a:rPr>
              <a:t>may</a:t>
            </a:r>
            <a:r>
              <a:rPr lang="tr-TR" altLang="ja-JP" dirty="0">
                <a:ea typeface="MS PGothic" charset="0"/>
                <a:cs typeface="MS PGothic" charset="0"/>
              </a:rPr>
              <a:t> </a:t>
            </a:r>
            <a:r>
              <a:rPr lang="tr-TR" altLang="ja-JP" dirty="0" err="1">
                <a:ea typeface="MS PGothic" charset="0"/>
                <a:cs typeface="MS PGothic" charset="0"/>
              </a:rPr>
              <a:t>bundle</a:t>
            </a:r>
            <a:r>
              <a:rPr lang="tr-TR" altLang="ja-JP" dirty="0">
                <a:ea typeface="MS PGothic" charset="0"/>
                <a:cs typeface="MS PGothic" charset="0"/>
              </a:rPr>
              <a:t> </a:t>
            </a:r>
            <a:r>
              <a:rPr lang="tr-TR" altLang="ja-JP" dirty="0" err="1">
                <a:ea typeface="MS PGothic" charset="0"/>
                <a:cs typeface="MS PGothic" charset="0"/>
              </a:rPr>
              <a:t>other</a:t>
            </a:r>
            <a:r>
              <a:rPr lang="tr-TR" altLang="ja-JP" dirty="0">
                <a:ea typeface="MS PGothic" charset="0"/>
                <a:cs typeface="MS PGothic" charset="0"/>
              </a:rPr>
              <a:t> </a:t>
            </a:r>
            <a:r>
              <a:rPr lang="tr-TR" altLang="ja-JP" dirty="0" err="1">
                <a:ea typeface="MS PGothic" charset="0"/>
                <a:cs typeface="MS PGothic" charset="0"/>
              </a:rPr>
              <a:t>goods</a:t>
            </a:r>
            <a:r>
              <a:rPr lang="tr-TR" altLang="ja-JP" dirty="0">
                <a:ea typeface="MS PGothic" charset="0"/>
                <a:cs typeface="MS PGothic" charset="0"/>
              </a:rPr>
              <a:t> </a:t>
            </a:r>
            <a:r>
              <a:rPr lang="tr-TR" altLang="ja-JP" dirty="0" err="1">
                <a:ea typeface="MS PGothic" charset="0"/>
                <a:cs typeface="MS PGothic" charset="0"/>
              </a:rPr>
              <a:t>together</a:t>
            </a:r>
            <a:r>
              <a:rPr lang="tr-TR" altLang="ja-JP" dirty="0">
                <a:ea typeface="MS PGothic" charset="0"/>
                <a:cs typeface="MS PGothic" charset="0"/>
              </a:rPr>
              <a:t> </a:t>
            </a:r>
            <a:r>
              <a:rPr lang="tr-TR" altLang="ja-JP" dirty="0" err="1">
                <a:ea typeface="MS PGothic" charset="0"/>
                <a:cs typeface="MS PGothic" charset="0"/>
              </a:rPr>
              <a:t>that</a:t>
            </a:r>
            <a:r>
              <a:rPr lang="tr-TR" altLang="ja-JP" dirty="0">
                <a:ea typeface="MS PGothic" charset="0"/>
                <a:cs typeface="MS PGothic" charset="0"/>
              </a:rPr>
              <a:t> </a:t>
            </a:r>
            <a:r>
              <a:rPr lang="tr-TR" altLang="ja-JP" dirty="0" err="1">
                <a:ea typeface="MS PGothic" charset="0"/>
                <a:cs typeface="MS PGothic" charset="0"/>
              </a:rPr>
              <a:t>you</a:t>
            </a:r>
            <a:r>
              <a:rPr lang="tr-TR" altLang="ja-JP" dirty="0">
                <a:ea typeface="MS PGothic" charset="0"/>
                <a:cs typeface="MS PGothic" charset="0"/>
              </a:rPr>
              <a:t> </a:t>
            </a:r>
            <a:r>
              <a:rPr lang="tr-TR" altLang="ja-JP" dirty="0" err="1">
                <a:ea typeface="MS PGothic" charset="0"/>
                <a:cs typeface="MS PGothic" charset="0"/>
              </a:rPr>
              <a:t>must</a:t>
            </a:r>
            <a:r>
              <a:rPr lang="tr-TR" altLang="ja-JP" dirty="0">
                <a:ea typeface="MS PGothic" charset="0"/>
                <a:cs typeface="MS PGothic" charset="0"/>
              </a:rPr>
              <a:t> </a:t>
            </a:r>
            <a:r>
              <a:rPr lang="tr-TR" altLang="ja-JP" dirty="0" err="1">
                <a:ea typeface="MS PGothic" charset="0"/>
                <a:cs typeface="MS PGothic" charset="0"/>
              </a:rPr>
              <a:t>also</a:t>
            </a:r>
            <a:r>
              <a:rPr lang="tr-TR" altLang="ja-JP" dirty="0">
                <a:ea typeface="MS PGothic" charset="0"/>
                <a:cs typeface="MS PGothic" charset="0"/>
              </a:rPr>
              <a:t> buy.  </a:t>
            </a:r>
            <a:r>
              <a:rPr lang="tr-TR" altLang="ja-JP" dirty="0" err="1">
                <a:ea typeface="MS PGothic" charset="0"/>
                <a:cs typeface="MS PGothic" charset="0"/>
              </a:rPr>
              <a:t>This</a:t>
            </a:r>
            <a:r>
              <a:rPr lang="tr-TR" altLang="ja-JP" dirty="0">
                <a:ea typeface="MS PGothic" charset="0"/>
                <a:cs typeface="MS PGothic" charset="0"/>
              </a:rPr>
              <a:t> </a:t>
            </a:r>
            <a:r>
              <a:rPr lang="tr-TR" altLang="ja-JP" dirty="0" err="1">
                <a:ea typeface="MS PGothic" charset="0"/>
                <a:cs typeface="MS PGothic" charset="0"/>
              </a:rPr>
              <a:t>raises</a:t>
            </a:r>
            <a:r>
              <a:rPr lang="tr-TR" altLang="ja-JP" dirty="0">
                <a:ea typeface="MS PGothic" charset="0"/>
                <a:cs typeface="MS PGothic" charset="0"/>
              </a:rPr>
              <a:t> </a:t>
            </a:r>
            <a:r>
              <a:rPr lang="tr-TR" altLang="ja-JP" dirty="0" err="1">
                <a:ea typeface="MS PGothic" charset="0"/>
                <a:cs typeface="MS PGothic" charset="0"/>
              </a:rPr>
              <a:t>prices</a:t>
            </a:r>
            <a:r>
              <a:rPr lang="tr-TR" altLang="ja-JP" dirty="0">
                <a:ea typeface="MS PGothic" charset="0"/>
                <a:cs typeface="MS PGothic" charset="0"/>
              </a:rPr>
              <a:t> </a:t>
            </a:r>
            <a:r>
              <a:rPr lang="tr-TR" altLang="ja-JP" dirty="0" err="1">
                <a:ea typeface="MS PGothic" charset="0"/>
                <a:cs typeface="MS PGothic" charset="0"/>
              </a:rPr>
              <a:t>and</a:t>
            </a:r>
            <a:r>
              <a:rPr lang="tr-TR" altLang="ja-JP" dirty="0">
                <a:ea typeface="MS PGothic" charset="0"/>
                <a:cs typeface="MS PGothic" charset="0"/>
              </a:rPr>
              <a:t> </a:t>
            </a:r>
            <a:r>
              <a:rPr lang="tr-TR" altLang="ja-JP" dirty="0" err="1">
                <a:ea typeface="MS PGothic" charset="0"/>
                <a:cs typeface="MS PGothic" charset="0"/>
              </a:rPr>
              <a:t>profits</a:t>
            </a:r>
            <a:r>
              <a:rPr lang="tr-TR" altLang="ja-JP" dirty="0">
                <a:ea typeface="MS PGothic" charset="0"/>
                <a:cs typeface="MS PGothic" charset="0"/>
              </a:rPr>
              <a:t> </a:t>
            </a:r>
            <a:r>
              <a:rPr lang="tr-TR" altLang="ja-JP" dirty="0" err="1">
                <a:ea typeface="MS PGothic" charset="0"/>
                <a:cs typeface="MS PGothic" charset="0"/>
              </a:rPr>
              <a:t>for</a:t>
            </a:r>
            <a:r>
              <a:rPr lang="tr-TR" altLang="ja-JP" dirty="0">
                <a:ea typeface="MS PGothic" charset="0"/>
                <a:cs typeface="MS PGothic" charset="0"/>
              </a:rPr>
              <a:t> </a:t>
            </a:r>
            <a:r>
              <a:rPr lang="tr-TR" altLang="ja-JP" dirty="0" err="1">
                <a:ea typeface="MS PGothic" charset="0"/>
                <a:cs typeface="MS PGothic" charset="0"/>
              </a:rPr>
              <a:t>the</a:t>
            </a:r>
            <a:r>
              <a:rPr lang="tr-TR" altLang="ja-JP" dirty="0">
                <a:ea typeface="MS PGothic" charset="0"/>
                <a:cs typeface="MS PGothic" charset="0"/>
              </a:rPr>
              <a:t> </a:t>
            </a:r>
            <a:r>
              <a:rPr lang="tr-TR" altLang="ja-JP" dirty="0" err="1">
                <a:ea typeface="MS PGothic" charset="0"/>
                <a:cs typeface="MS PGothic" charset="0"/>
              </a:rPr>
              <a:t>firm</a:t>
            </a:r>
            <a:r>
              <a:rPr lang="tr-TR" altLang="ja-JP" dirty="0">
                <a:ea typeface="MS PGothic" charset="0"/>
                <a:cs typeface="MS PGothic" charset="0"/>
              </a:rPr>
              <a:t> </a:t>
            </a:r>
            <a:r>
              <a:rPr lang="tr-TR" altLang="ja-JP" dirty="0" err="1">
                <a:ea typeface="MS PGothic" charset="0"/>
                <a:cs typeface="MS PGothic" charset="0"/>
              </a:rPr>
              <a:t>and</a:t>
            </a:r>
            <a:r>
              <a:rPr lang="tr-TR" altLang="ja-JP" dirty="0">
                <a:ea typeface="MS PGothic" charset="0"/>
                <a:cs typeface="MS PGothic" charset="0"/>
              </a:rPr>
              <a:t> </a:t>
            </a:r>
            <a:r>
              <a:rPr lang="tr-TR" altLang="ja-JP" dirty="0" err="1">
                <a:ea typeface="MS PGothic" charset="0"/>
                <a:cs typeface="MS PGothic" charset="0"/>
              </a:rPr>
              <a:t>may</a:t>
            </a:r>
            <a:r>
              <a:rPr lang="tr-TR" altLang="ja-JP" dirty="0">
                <a:ea typeface="MS PGothic" charset="0"/>
                <a:cs typeface="MS PGothic" charset="0"/>
              </a:rPr>
              <a:t> </a:t>
            </a:r>
            <a:r>
              <a:rPr lang="tr-TR" altLang="ja-JP" dirty="0" err="1">
                <a:ea typeface="MS PGothic" charset="0"/>
                <a:cs typeface="MS PGothic" charset="0"/>
              </a:rPr>
              <a:t>make</a:t>
            </a:r>
            <a:r>
              <a:rPr lang="tr-TR" altLang="ja-JP" dirty="0">
                <a:ea typeface="MS PGothic" charset="0"/>
                <a:cs typeface="MS PGothic" charset="0"/>
              </a:rPr>
              <a:t> </a:t>
            </a:r>
            <a:r>
              <a:rPr lang="tr-TR" altLang="ja-JP" dirty="0" err="1">
                <a:ea typeface="MS PGothic" charset="0"/>
                <a:cs typeface="MS PGothic" charset="0"/>
              </a:rPr>
              <a:t>consumers</a:t>
            </a:r>
            <a:r>
              <a:rPr lang="tr-TR" altLang="ja-JP" dirty="0">
                <a:ea typeface="MS PGothic" charset="0"/>
                <a:cs typeface="MS PGothic" charset="0"/>
              </a:rPr>
              <a:t> buy </a:t>
            </a:r>
            <a:r>
              <a:rPr lang="tr-TR" altLang="ja-JP" dirty="0" err="1">
                <a:ea typeface="MS PGothic" charset="0"/>
                <a:cs typeface="MS PGothic" charset="0"/>
              </a:rPr>
              <a:t>more</a:t>
            </a:r>
            <a:r>
              <a:rPr lang="tr-TR" altLang="ja-JP" dirty="0">
                <a:ea typeface="MS PGothic" charset="0"/>
                <a:cs typeface="MS PGothic" charset="0"/>
              </a:rPr>
              <a:t> </a:t>
            </a:r>
            <a:r>
              <a:rPr lang="tr-TR" altLang="ja-JP" dirty="0" err="1">
                <a:ea typeface="MS PGothic" charset="0"/>
                <a:cs typeface="MS PGothic" charset="0"/>
              </a:rPr>
              <a:t>goods</a:t>
            </a:r>
            <a:r>
              <a:rPr lang="tr-TR" altLang="ja-JP" dirty="0">
                <a:ea typeface="MS PGothic" charset="0"/>
                <a:cs typeface="MS PGothic" charset="0"/>
              </a:rPr>
              <a:t> </a:t>
            </a:r>
            <a:r>
              <a:rPr lang="tr-TR" altLang="ja-JP" dirty="0" err="1">
                <a:ea typeface="MS PGothic" charset="0"/>
                <a:cs typeface="MS PGothic" charset="0"/>
              </a:rPr>
              <a:t>than</a:t>
            </a:r>
            <a:r>
              <a:rPr lang="tr-TR" altLang="ja-JP" dirty="0">
                <a:ea typeface="MS PGothic" charset="0"/>
                <a:cs typeface="MS PGothic" charset="0"/>
              </a:rPr>
              <a:t> </a:t>
            </a:r>
            <a:r>
              <a:rPr lang="tr-TR" altLang="ja-JP" dirty="0" err="1">
                <a:ea typeface="MS PGothic" charset="0"/>
                <a:cs typeface="MS PGothic" charset="0"/>
              </a:rPr>
              <a:t>they</a:t>
            </a:r>
            <a:r>
              <a:rPr lang="tr-TR" altLang="ja-JP" dirty="0">
                <a:ea typeface="MS PGothic" charset="0"/>
                <a:cs typeface="MS PGothic" charset="0"/>
              </a:rPr>
              <a:t> </a:t>
            </a:r>
            <a:r>
              <a:rPr lang="tr-TR" altLang="ja-JP" dirty="0" err="1">
                <a:ea typeface="MS PGothic" charset="0"/>
                <a:cs typeface="MS PGothic" charset="0"/>
              </a:rPr>
              <a:t>want</a:t>
            </a:r>
            <a:r>
              <a:rPr lang="tr-TR" altLang="ja-JP" dirty="0">
                <a:ea typeface="MS PGothic" charset="0"/>
                <a:cs typeface="MS PGothic" charset="0"/>
              </a:rPr>
              <a:t> </a:t>
            </a:r>
            <a:r>
              <a:rPr lang="tr-TR" altLang="ja-JP" dirty="0" err="1">
                <a:ea typeface="MS PGothic" charset="0"/>
                <a:cs typeface="MS PGothic" charset="0"/>
              </a:rPr>
              <a:t>to</a:t>
            </a:r>
            <a:r>
              <a:rPr lang="tr-TR" altLang="ja-JP" dirty="0">
                <a:ea typeface="MS PGothic" charset="0"/>
                <a:cs typeface="MS PGothic" charset="0"/>
              </a:rPr>
              <a:t>.</a:t>
            </a:r>
          </a:p>
          <a:p>
            <a:endParaRPr lang="tr-TR" dirty="0">
              <a:ea typeface="MS PGothic" charset="0"/>
              <a:cs typeface="MS PGothic" charset="0"/>
            </a:endParaRPr>
          </a:p>
          <a:p>
            <a:r>
              <a:rPr lang="tr-TR" dirty="0" err="1">
                <a:ea typeface="MS PGothic" charset="0"/>
                <a:cs typeface="MS PGothic" charset="0"/>
              </a:rPr>
              <a:t>Rent</a:t>
            </a:r>
            <a:r>
              <a:rPr lang="tr-TR" dirty="0">
                <a:ea typeface="MS PGothic" charset="0"/>
                <a:cs typeface="MS PGothic" charset="0"/>
              </a:rPr>
              <a:t> </a:t>
            </a:r>
            <a:r>
              <a:rPr lang="tr-TR" dirty="0" err="1">
                <a:ea typeface="MS PGothic" charset="0"/>
                <a:cs typeface="MS PGothic" charset="0"/>
              </a:rPr>
              <a:t>seeking</a:t>
            </a:r>
            <a:r>
              <a:rPr lang="tr-TR" dirty="0">
                <a:ea typeface="MS PGothic" charset="0"/>
                <a:cs typeface="MS PGothic" charset="0"/>
              </a:rPr>
              <a:t>:  </a:t>
            </a:r>
            <a:r>
              <a:rPr lang="tr-TR" dirty="0" err="1">
                <a:ea typeface="MS PGothic" charset="0"/>
                <a:cs typeface="MS PGothic" charset="0"/>
              </a:rPr>
              <a:t>think</a:t>
            </a:r>
            <a:r>
              <a:rPr lang="tr-TR" dirty="0">
                <a:ea typeface="MS PGothic" charset="0"/>
                <a:cs typeface="MS PGothic" charset="0"/>
              </a:rPr>
              <a:t> </a:t>
            </a:r>
            <a:r>
              <a:rPr lang="tr-TR" dirty="0" err="1">
                <a:ea typeface="MS PGothic" charset="0"/>
                <a:cs typeface="MS PGothic" charset="0"/>
              </a:rPr>
              <a:t>about</a:t>
            </a:r>
            <a:r>
              <a:rPr lang="tr-TR" dirty="0">
                <a:ea typeface="MS PGothic" charset="0"/>
                <a:cs typeface="MS PGothic" charset="0"/>
              </a:rPr>
              <a:t> </a:t>
            </a:r>
            <a:r>
              <a:rPr lang="tr-TR" dirty="0" err="1">
                <a:ea typeface="MS PGothic" charset="0"/>
                <a:cs typeface="MS PGothic" charset="0"/>
              </a:rPr>
              <a:t>this</a:t>
            </a:r>
            <a:r>
              <a:rPr lang="tr-TR" dirty="0">
                <a:ea typeface="MS PGothic" charset="0"/>
                <a:cs typeface="MS PGothic" charset="0"/>
              </a:rPr>
              <a:t> as </a:t>
            </a:r>
            <a:r>
              <a:rPr lang="tr-TR" dirty="0" err="1">
                <a:ea typeface="MS PGothic" charset="0"/>
                <a:cs typeface="MS PGothic" charset="0"/>
              </a:rPr>
              <a:t>spending</a:t>
            </a:r>
            <a:r>
              <a:rPr lang="tr-TR" dirty="0">
                <a:ea typeface="MS PGothic" charset="0"/>
                <a:cs typeface="MS PGothic" charset="0"/>
              </a:rPr>
              <a:t> time, </a:t>
            </a:r>
            <a:r>
              <a:rPr lang="tr-TR" dirty="0" err="1">
                <a:ea typeface="MS PGothic" charset="0"/>
                <a:cs typeface="MS PGothic" charset="0"/>
              </a:rPr>
              <a:t>effort</a:t>
            </a:r>
            <a:r>
              <a:rPr lang="tr-TR" dirty="0">
                <a:ea typeface="MS PGothic" charset="0"/>
                <a:cs typeface="MS PGothic" charset="0"/>
              </a:rPr>
              <a:t>, </a:t>
            </a:r>
            <a:r>
              <a:rPr lang="tr-TR" dirty="0" err="1">
                <a:ea typeface="MS PGothic" charset="0"/>
                <a:cs typeface="MS PGothic" charset="0"/>
              </a:rPr>
              <a:t>and</a:t>
            </a:r>
            <a:r>
              <a:rPr lang="tr-TR" dirty="0">
                <a:ea typeface="MS PGothic" charset="0"/>
                <a:cs typeface="MS PGothic" charset="0"/>
              </a:rPr>
              <a:t> </a:t>
            </a:r>
            <a:r>
              <a:rPr lang="tr-TR" dirty="0" err="1">
                <a:ea typeface="MS PGothic" charset="0"/>
                <a:cs typeface="MS PGothic" charset="0"/>
              </a:rPr>
              <a:t>resources</a:t>
            </a:r>
            <a:r>
              <a:rPr lang="tr-TR" dirty="0">
                <a:ea typeface="MS PGothic" charset="0"/>
                <a:cs typeface="MS PGothic" charset="0"/>
              </a:rPr>
              <a:t> in </a:t>
            </a:r>
            <a:r>
              <a:rPr lang="tr-TR" dirty="0" err="1">
                <a:ea typeface="MS PGothic" charset="0"/>
                <a:cs typeface="MS PGothic" charset="0"/>
              </a:rPr>
              <a:t>ways</a:t>
            </a:r>
            <a:r>
              <a:rPr lang="tr-TR" dirty="0">
                <a:ea typeface="MS PGothic" charset="0"/>
                <a:cs typeface="MS PGothic" charset="0"/>
              </a:rPr>
              <a:t> </a:t>
            </a:r>
            <a:r>
              <a:rPr lang="tr-TR" dirty="0" err="1">
                <a:ea typeface="MS PGothic" charset="0"/>
                <a:cs typeface="MS PGothic" charset="0"/>
              </a:rPr>
              <a:t>that</a:t>
            </a:r>
            <a:r>
              <a:rPr lang="tr-TR" dirty="0">
                <a:ea typeface="MS PGothic" charset="0"/>
                <a:cs typeface="MS PGothic" charset="0"/>
              </a:rPr>
              <a:t> </a:t>
            </a:r>
            <a:r>
              <a:rPr lang="tr-TR" dirty="0" err="1">
                <a:ea typeface="MS PGothic" charset="0"/>
                <a:cs typeface="MS PGothic" charset="0"/>
              </a:rPr>
              <a:t>attempt</a:t>
            </a:r>
            <a:r>
              <a:rPr lang="tr-TR" dirty="0">
                <a:ea typeface="MS PGothic" charset="0"/>
                <a:cs typeface="MS PGothic" charset="0"/>
              </a:rPr>
              <a:t> </a:t>
            </a:r>
            <a:r>
              <a:rPr lang="tr-TR" dirty="0" err="1">
                <a:ea typeface="MS PGothic" charset="0"/>
                <a:cs typeface="MS PGothic" charset="0"/>
              </a:rPr>
              <a:t>to</a:t>
            </a:r>
            <a:r>
              <a:rPr lang="tr-TR" dirty="0">
                <a:ea typeface="MS PGothic" charset="0"/>
                <a:cs typeface="MS PGothic" charset="0"/>
              </a:rPr>
              <a:t> </a:t>
            </a:r>
            <a:r>
              <a:rPr lang="tr-TR" dirty="0" err="1">
                <a:ea typeface="MS PGothic" charset="0"/>
                <a:cs typeface="MS PGothic" charset="0"/>
              </a:rPr>
              <a:t>gain</a:t>
            </a:r>
            <a:r>
              <a:rPr lang="tr-TR" dirty="0">
                <a:ea typeface="MS PGothic" charset="0"/>
                <a:cs typeface="MS PGothic" charset="0"/>
              </a:rPr>
              <a:t> </a:t>
            </a:r>
            <a:r>
              <a:rPr lang="tr-TR" dirty="0" err="1">
                <a:ea typeface="MS PGothic" charset="0"/>
                <a:cs typeface="MS PGothic" charset="0"/>
              </a:rPr>
              <a:t>monopoly</a:t>
            </a:r>
            <a:r>
              <a:rPr lang="tr-TR" dirty="0">
                <a:ea typeface="MS PGothic" charset="0"/>
                <a:cs typeface="MS PGothic" charset="0"/>
              </a:rPr>
              <a:t> </a:t>
            </a:r>
            <a:r>
              <a:rPr lang="tr-TR" dirty="0" err="1">
                <a:ea typeface="MS PGothic" charset="0"/>
                <a:cs typeface="MS PGothic" charset="0"/>
              </a:rPr>
              <a:t>or</a:t>
            </a:r>
            <a:r>
              <a:rPr lang="tr-TR" dirty="0">
                <a:ea typeface="MS PGothic" charset="0"/>
                <a:cs typeface="MS PGothic" charset="0"/>
              </a:rPr>
              <a:t> </a:t>
            </a:r>
            <a:r>
              <a:rPr lang="tr-TR" dirty="0" err="1">
                <a:ea typeface="MS PGothic" charset="0"/>
                <a:cs typeface="MS PGothic" charset="0"/>
              </a:rPr>
              <a:t>keep</a:t>
            </a:r>
            <a:r>
              <a:rPr lang="tr-TR" dirty="0">
                <a:ea typeface="MS PGothic" charset="0"/>
                <a:cs typeface="MS PGothic" charset="0"/>
              </a:rPr>
              <a:t> </a:t>
            </a:r>
            <a:r>
              <a:rPr lang="tr-TR" dirty="0" err="1">
                <a:ea typeface="MS PGothic" charset="0"/>
                <a:cs typeface="MS PGothic" charset="0"/>
              </a:rPr>
              <a:t>your</a:t>
            </a:r>
            <a:r>
              <a:rPr lang="tr-TR" dirty="0">
                <a:ea typeface="MS PGothic" charset="0"/>
                <a:cs typeface="MS PGothic" charset="0"/>
              </a:rPr>
              <a:t> </a:t>
            </a:r>
            <a:r>
              <a:rPr lang="tr-TR" dirty="0" err="1">
                <a:ea typeface="MS PGothic" charset="0"/>
                <a:cs typeface="MS PGothic" charset="0"/>
              </a:rPr>
              <a:t>existing</a:t>
            </a:r>
            <a:r>
              <a:rPr lang="tr-TR" dirty="0">
                <a:ea typeface="MS PGothic" charset="0"/>
                <a:cs typeface="MS PGothic" charset="0"/>
              </a:rPr>
              <a:t> </a:t>
            </a:r>
            <a:r>
              <a:rPr lang="tr-TR" dirty="0" err="1">
                <a:ea typeface="MS PGothic" charset="0"/>
                <a:cs typeface="MS PGothic" charset="0"/>
              </a:rPr>
              <a:t>monopoly</a:t>
            </a:r>
            <a:r>
              <a:rPr lang="tr-TR" dirty="0">
                <a:ea typeface="MS PGothic" charset="0"/>
                <a:cs typeface="MS PGothic" charset="0"/>
              </a:rPr>
              <a:t>.  </a:t>
            </a:r>
            <a:r>
              <a:rPr lang="tr-TR" dirty="0" err="1">
                <a:ea typeface="MS PGothic" charset="0"/>
                <a:cs typeface="MS PGothic" charset="0"/>
              </a:rPr>
              <a:t>Rather</a:t>
            </a:r>
            <a:r>
              <a:rPr lang="tr-TR" dirty="0">
                <a:ea typeface="MS PGothic" charset="0"/>
                <a:cs typeface="MS PGothic" charset="0"/>
              </a:rPr>
              <a:t> </a:t>
            </a:r>
            <a:r>
              <a:rPr lang="tr-TR" dirty="0" err="1">
                <a:ea typeface="MS PGothic" charset="0"/>
                <a:cs typeface="MS PGothic" charset="0"/>
              </a:rPr>
              <a:t>than</a:t>
            </a:r>
            <a:r>
              <a:rPr lang="tr-TR" dirty="0">
                <a:ea typeface="MS PGothic" charset="0"/>
                <a:cs typeface="MS PGothic" charset="0"/>
              </a:rPr>
              <a:t> </a:t>
            </a:r>
            <a:r>
              <a:rPr lang="tr-TR" dirty="0" err="1">
                <a:ea typeface="MS PGothic" charset="0"/>
                <a:cs typeface="MS PGothic" charset="0"/>
              </a:rPr>
              <a:t>spending</a:t>
            </a:r>
            <a:r>
              <a:rPr lang="tr-TR" dirty="0">
                <a:ea typeface="MS PGothic" charset="0"/>
                <a:cs typeface="MS PGothic" charset="0"/>
              </a:rPr>
              <a:t> </a:t>
            </a:r>
            <a:r>
              <a:rPr lang="tr-TR" dirty="0" err="1">
                <a:ea typeface="MS PGothic" charset="0"/>
                <a:cs typeface="MS PGothic" charset="0"/>
              </a:rPr>
              <a:t>money</a:t>
            </a:r>
            <a:r>
              <a:rPr lang="tr-TR" dirty="0">
                <a:ea typeface="MS PGothic" charset="0"/>
                <a:cs typeface="MS PGothic" charset="0"/>
              </a:rPr>
              <a:t> on </a:t>
            </a:r>
            <a:r>
              <a:rPr lang="tr-TR" dirty="0" err="1">
                <a:ea typeface="MS PGothic" charset="0"/>
                <a:cs typeface="MS PGothic" charset="0"/>
              </a:rPr>
              <a:t>making</a:t>
            </a:r>
            <a:r>
              <a:rPr lang="tr-TR" dirty="0">
                <a:ea typeface="MS PGothic" charset="0"/>
                <a:cs typeface="MS PGothic" charset="0"/>
              </a:rPr>
              <a:t> a </a:t>
            </a:r>
            <a:r>
              <a:rPr lang="tr-TR" dirty="0" err="1">
                <a:ea typeface="MS PGothic" charset="0"/>
                <a:cs typeface="MS PGothic" charset="0"/>
              </a:rPr>
              <a:t>better</a:t>
            </a:r>
            <a:r>
              <a:rPr lang="tr-TR" dirty="0">
                <a:ea typeface="MS PGothic" charset="0"/>
                <a:cs typeface="MS PGothic" charset="0"/>
              </a:rPr>
              <a:t> </a:t>
            </a:r>
            <a:r>
              <a:rPr lang="tr-TR" dirty="0" err="1">
                <a:ea typeface="MS PGothic" charset="0"/>
                <a:cs typeface="MS PGothic" charset="0"/>
              </a:rPr>
              <a:t>product</a:t>
            </a:r>
            <a:r>
              <a:rPr lang="tr-TR" dirty="0">
                <a:ea typeface="MS PGothic" charset="0"/>
                <a:cs typeface="MS PGothic" charset="0"/>
              </a:rPr>
              <a:t> </a:t>
            </a:r>
            <a:r>
              <a:rPr lang="tr-TR" dirty="0" err="1">
                <a:ea typeface="MS PGothic" charset="0"/>
                <a:cs typeface="MS PGothic" charset="0"/>
              </a:rPr>
              <a:t>or</a:t>
            </a:r>
            <a:r>
              <a:rPr lang="tr-TR" dirty="0">
                <a:ea typeface="MS PGothic" charset="0"/>
                <a:cs typeface="MS PGothic" charset="0"/>
              </a:rPr>
              <a:t> </a:t>
            </a:r>
            <a:r>
              <a:rPr lang="tr-TR" dirty="0" err="1">
                <a:ea typeface="MS PGothic" charset="0"/>
                <a:cs typeface="MS PGothic" charset="0"/>
              </a:rPr>
              <a:t>improving</a:t>
            </a:r>
            <a:r>
              <a:rPr lang="tr-TR" dirty="0">
                <a:ea typeface="MS PGothic" charset="0"/>
                <a:cs typeface="MS PGothic" charset="0"/>
              </a:rPr>
              <a:t> </a:t>
            </a:r>
            <a:r>
              <a:rPr lang="tr-TR" dirty="0" err="1">
                <a:ea typeface="MS PGothic" charset="0"/>
                <a:cs typeface="MS PGothic" charset="0"/>
              </a:rPr>
              <a:t>production</a:t>
            </a:r>
            <a:r>
              <a:rPr lang="tr-TR" dirty="0">
                <a:ea typeface="MS PGothic" charset="0"/>
                <a:cs typeface="MS PGothic" charset="0"/>
              </a:rPr>
              <a:t>, </a:t>
            </a:r>
            <a:r>
              <a:rPr lang="tr-TR" dirty="0" err="1">
                <a:ea typeface="MS PGothic" charset="0"/>
                <a:cs typeface="MS PGothic" charset="0"/>
              </a:rPr>
              <a:t>you</a:t>
            </a:r>
            <a:r>
              <a:rPr lang="tr-TR" dirty="0">
                <a:ea typeface="MS PGothic" charset="0"/>
                <a:cs typeface="MS PGothic" charset="0"/>
              </a:rPr>
              <a:t> </a:t>
            </a:r>
            <a:r>
              <a:rPr lang="tr-TR" dirty="0" err="1">
                <a:ea typeface="MS PGothic" charset="0"/>
                <a:cs typeface="MS PGothic" charset="0"/>
              </a:rPr>
              <a:t>spend</a:t>
            </a:r>
            <a:r>
              <a:rPr lang="tr-TR" dirty="0">
                <a:ea typeface="MS PGothic" charset="0"/>
                <a:cs typeface="MS PGothic" charset="0"/>
              </a:rPr>
              <a:t> </a:t>
            </a:r>
            <a:r>
              <a:rPr lang="tr-TR" dirty="0" err="1">
                <a:ea typeface="MS PGothic" charset="0"/>
                <a:cs typeface="MS PGothic" charset="0"/>
              </a:rPr>
              <a:t>money</a:t>
            </a:r>
            <a:r>
              <a:rPr lang="tr-TR" dirty="0">
                <a:ea typeface="MS PGothic" charset="0"/>
                <a:cs typeface="MS PGothic" charset="0"/>
              </a:rPr>
              <a:t> on </a:t>
            </a:r>
            <a:r>
              <a:rPr lang="tr-TR" dirty="0" err="1">
                <a:ea typeface="MS PGothic" charset="0"/>
                <a:cs typeface="MS PGothic" charset="0"/>
              </a:rPr>
              <a:t>lobbyists</a:t>
            </a:r>
            <a:r>
              <a:rPr lang="tr-TR" dirty="0">
                <a:ea typeface="MS PGothic" charset="0"/>
                <a:cs typeface="MS PGothic" charset="0"/>
              </a:rPr>
              <a:t> </a:t>
            </a:r>
            <a:r>
              <a:rPr lang="tr-TR" dirty="0" err="1">
                <a:ea typeface="MS PGothic" charset="0"/>
                <a:cs typeface="MS PGothic" charset="0"/>
              </a:rPr>
              <a:t>and</a:t>
            </a:r>
            <a:r>
              <a:rPr lang="tr-TR" dirty="0">
                <a:ea typeface="MS PGothic" charset="0"/>
                <a:cs typeface="MS PGothic" charset="0"/>
              </a:rPr>
              <a:t> </a:t>
            </a:r>
            <a:r>
              <a:rPr lang="tr-TR" dirty="0" err="1">
                <a:ea typeface="MS PGothic" charset="0"/>
                <a:cs typeface="MS PGothic" charset="0"/>
              </a:rPr>
              <a:t>lawyers</a:t>
            </a:r>
            <a:r>
              <a:rPr lang="tr-TR" dirty="0">
                <a:ea typeface="MS PGothic" charset="0"/>
                <a:cs typeface="MS PGothic" charset="0"/>
              </a:rPr>
              <a:t>, </a:t>
            </a:r>
            <a:r>
              <a:rPr lang="tr-TR" dirty="0" err="1">
                <a:ea typeface="MS PGothic" charset="0"/>
                <a:cs typeface="MS PGothic" charset="0"/>
              </a:rPr>
              <a:t>and</a:t>
            </a:r>
            <a:r>
              <a:rPr lang="tr-TR" dirty="0">
                <a:ea typeface="MS PGothic" charset="0"/>
                <a:cs typeface="MS PGothic" charset="0"/>
              </a:rPr>
              <a:t> </a:t>
            </a:r>
            <a:r>
              <a:rPr lang="tr-TR" dirty="0" err="1">
                <a:ea typeface="MS PGothic" charset="0"/>
                <a:cs typeface="MS PGothic" charset="0"/>
              </a:rPr>
              <a:t>spend</a:t>
            </a:r>
            <a:r>
              <a:rPr lang="tr-TR" dirty="0">
                <a:ea typeface="MS PGothic" charset="0"/>
                <a:cs typeface="MS PGothic" charset="0"/>
              </a:rPr>
              <a:t> </a:t>
            </a:r>
            <a:r>
              <a:rPr lang="tr-TR" dirty="0" err="1">
                <a:ea typeface="MS PGothic" charset="0"/>
                <a:cs typeface="MS PGothic" charset="0"/>
              </a:rPr>
              <a:t>resources</a:t>
            </a:r>
            <a:r>
              <a:rPr lang="tr-TR" dirty="0">
                <a:ea typeface="MS PGothic" charset="0"/>
                <a:cs typeface="MS PGothic" charset="0"/>
              </a:rPr>
              <a:t> </a:t>
            </a:r>
            <a:r>
              <a:rPr lang="tr-TR" dirty="0" err="1">
                <a:ea typeface="MS PGothic" charset="0"/>
                <a:cs typeface="MS PGothic" charset="0"/>
              </a:rPr>
              <a:t>defending</a:t>
            </a:r>
            <a:r>
              <a:rPr lang="tr-TR" dirty="0">
                <a:ea typeface="MS PGothic" charset="0"/>
                <a:cs typeface="MS PGothic" charset="0"/>
              </a:rPr>
              <a:t> </a:t>
            </a:r>
            <a:r>
              <a:rPr lang="tr-TR" dirty="0" err="1">
                <a:ea typeface="MS PGothic" charset="0"/>
                <a:cs typeface="MS PGothic" charset="0"/>
              </a:rPr>
              <a:t>your</a:t>
            </a:r>
            <a:r>
              <a:rPr lang="tr-TR" dirty="0">
                <a:ea typeface="MS PGothic" charset="0"/>
                <a:cs typeface="MS PGothic" charset="0"/>
              </a:rPr>
              <a:t> </a:t>
            </a:r>
            <a:r>
              <a:rPr lang="tr-TR" dirty="0" err="1">
                <a:ea typeface="MS PGothic" charset="0"/>
                <a:cs typeface="MS PGothic" charset="0"/>
              </a:rPr>
              <a:t>monopoly</a:t>
            </a:r>
            <a:r>
              <a:rPr lang="tr-TR" dirty="0">
                <a:ea typeface="MS PGothic" charset="0"/>
                <a:cs typeface="MS PGothic" charset="0"/>
              </a:rPr>
              <a:t>.  </a:t>
            </a:r>
            <a:r>
              <a:rPr lang="tr-TR" dirty="0" err="1">
                <a:ea typeface="MS PGothic" charset="0"/>
                <a:cs typeface="MS PGothic" charset="0"/>
              </a:rPr>
              <a:t>This</a:t>
            </a:r>
            <a:r>
              <a:rPr lang="tr-TR" dirty="0">
                <a:ea typeface="MS PGothic" charset="0"/>
                <a:cs typeface="MS PGothic" charset="0"/>
              </a:rPr>
              <a:t> is an </a:t>
            </a:r>
            <a:r>
              <a:rPr lang="tr-TR" dirty="0" err="1">
                <a:ea typeface="MS PGothic" charset="0"/>
                <a:cs typeface="MS PGothic" charset="0"/>
              </a:rPr>
              <a:t>economically</a:t>
            </a:r>
            <a:r>
              <a:rPr lang="tr-TR" dirty="0">
                <a:ea typeface="MS PGothic" charset="0"/>
                <a:cs typeface="MS PGothic" charset="0"/>
              </a:rPr>
              <a:t> </a:t>
            </a:r>
            <a:r>
              <a:rPr lang="tr-TR" dirty="0" err="1">
                <a:ea typeface="MS PGothic" charset="0"/>
                <a:cs typeface="MS PGothic" charset="0"/>
              </a:rPr>
              <a:t>inefficient</a:t>
            </a:r>
            <a:r>
              <a:rPr lang="tr-TR" dirty="0">
                <a:ea typeface="MS PGothic" charset="0"/>
                <a:cs typeface="MS PGothic" charset="0"/>
              </a:rPr>
              <a:t> </a:t>
            </a:r>
            <a:r>
              <a:rPr lang="tr-TR" dirty="0" err="1">
                <a:ea typeface="MS PGothic" charset="0"/>
                <a:cs typeface="MS PGothic" charset="0"/>
              </a:rPr>
              <a:t>use</a:t>
            </a:r>
            <a:r>
              <a:rPr lang="tr-TR" dirty="0">
                <a:ea typeface="MS PGothic" charset="0"/>
                <a:cs typeface="MS PGothic" charset="0"/>
              </a:rPr>
              <a:t> of </a:t>
            </a:r>
            <a:r>
              <a:rPr lang="tr-TR" dirty="0" err="1">
                <a:ea typeface="MS PGothic" charset="0"/>
                <a:cs typeface="MS PGothic" charset="0"/>
              </a:rPr>
              <a:t>resources</a:t>
            </a:r>
            <a:r>
              <a:rPr lang="tr-TR" dirty="0">
                <a:ea typeface="MS PGothic" charset="0"/>
                <a:cs typeface="MS PGothic" charset="0"/>
              </a:rPr>
              <a:t> in </a:t>
            </a:r>
            <a:r>
              <a:rPr lang="tr-TR" dirty="0" err="1">
                <a:ea typeface="MS PGothic" charset="0"/>
                <a:cs typeface="MS PGothic" charset="0"/>
              </a:rPr>
              <a:t>this</a:t>
            </a:r>
            <a:r>
              <a:rPr lang="tr-TR" dirty="0">
                <a:ea typeface="MS PGothic" charset="0"/>
                <a:cs typeface="MS PGothic" charset="0"/>
              </a:rPr>
              <a:t> market.  </a:t>
            </a:r>
            <a:r>
              <a:rPr lang="tr-TR" dirty="0" err="1">
                <a:ea typeface="MS PGothic" charset="0"/>
                <a:cs typeface="MS PGothic" charset="0"/>
              </a:rPr>
              <a:t>The</a:t>
            </a:r>
            <a:r>
              <a:rPr lang="tr-TR" dirty="0">
                <a:ea typeface="MS PGothic" charset="0"/>
                <a:cs typeface="MS PGothic" charset="0"/>
              </a:rPr>
              <a:t> </a:t>
            </a:r>
            <a:r>
              <a:rPr lang="tr-TR" dirty="0" err="1">
                <a:ea typeface="MS PGothic" charset="0"/>
                <a:cs typeface="MS PGothic" charset="0"/>
              </a:rPr>
              <a:t>firm</a:t>
            </a:r>
            <a:r>
              <a:rPr lang="tr-TR" dirty="0">
                <a:ea typeface="MS PGothic" charset="0"/>
                <a:cs typeface="MS PGothic" charset="0"/>
              </a:rPr>
              <a:t> is </a:t>
            </a:r>
            <a:r>
              <a:rPr lang="tr-TR" dirty="0" err="1">
                <a:ea typeface="MS PGothic" charset="0"/>
                <a:cs typeface="MS PGothic" charset="0"/>
              </a:rPr>
              <a:t>attempting</a:t>
            </a:r>
            <a:r>
              <a:rPr lang="tr-TR" dirty="0">
                <a:ea typeface="MS PGothic" charset="0"/>
                <a:cs typeface="MS PGothic" charset="0"/>
              </a:rPr>
              <a:t> </a:t>
            </a:r>
            <a:r>
              <a:rPr lang="tr-TR" dirty="0" err="1">
                <a:ea typeface="MS PGothic" charset="0"/>
                <a:cs typeface="MS PGothic" charset="0"/>
              </a:rPr>
              <a:t>to</a:t>
            </a:r>
            <a:r>
              <a:rPr lang="tr-TR" dirty="0">
                <a:ea typeface="MS PGothic" charset="0"/>
                <a:cs typeface="MS PGothic" charset="0"/>
              </a:rPr>
              <a:t> </a:t>
            </a:r>
            <a:r>
              <a:rPr lang="tr-TR" dirty="0" err="1">
                <a:ea typeface="MS PGothic" charset="0"/>
                <a:cs typeface="MS PGothic" charset="0"/>
              </a:rPr>
              <a:t>eliminate</a:t>
            </a:r>
            <a:r>
              <a:rPr lang="tr-TR" dirty="0">
                <a:ea typeface="MS PGothic" charset="0"/>
                <a:cs typeface="MS PGothic" charset="0"/>
              </a:rPr>
              <a:t> </a:t>
            </a:r>
            <a:r>
              <a:rPr lang="tr-TR" dirty="0" err="1">
                <a:ea typeface="MS PGothic" charset="0"/>
                <a:cs typeface="MS PGothic" charset="0"/>
              </a:rPr>
              <a:t>competition</a:t>
            </a:r>
            <a:r>
              <a:rPr lang="tr-TR" dirty="0">
                <a:ea typeface="MS PGothic" charset="0"/>
                <a:cs typeface="MS PGothic" charset="0"/>
              </a:rPr>
              <a:t>, but </a:t>
            </a:r>
            <a:r>
              <a:rPr lang="tr-TR" dirty="0" err="1">
                <a:ea typeface="MS PGothic" charset="0"/>
                <a:cs typeface="MS PGothic" charset="0"/>
              </a:rPr>
              <a:t>this</a:t>
            </a:r>
            <a:r>
              <a:rPr lang="tr-TR" dirty="0">
                <a:ea typeface="MS PGothic" charset="0"/>
                <a:cs typeface="MS PGothic" charset="0"/>
              </a:rPr>
              <a:t> </a:t>
            </a:r>
            <a:r>
              <a:rPr lang="tr-TR" dirty="0" err="1">
                <a:ea typeface="MS PGothic" charset="0"/>
                <a:cs typeface="MS PGothic" charset="0"/>
              </a:rPr>
              <a:t>act</a:t>
            </a:r>
            <a:r>
              <a:rPr lang="tr-TR" dirty="0">
                <a:ea typeface="MS PGothic" charset="0"/>
                <a:cs typeface="MS PGothic" charset="0"/>
              </a:rPr>
              <a:t> </a:t>
            </a:r>
            <a:r>
              <a:rPr lang="tr-TR" dirty="0" err="1">
                <a:ea typeface="MS PGothic" charset="0"/>
                <a:cs typeface="MS PGothic" charset="0"/>
              </a:rPr>
              <a:t>doesn</a:t>
            </a:r>
            <a:r>
              <a:rPr lang="tr-TR" altLang="ja-JP" dirty="0" err="1">
                <a:ea typeface="MS PGothic" charset="0"/>
                <a:cs typeface="MS PGothic" charset="0"/>
              </a:rPr>
              <a:t>'t</a:t>
            </a:r>
            <a:r>
              <a:rPr lang="tr-TR" altLang="ja-JP" dirty="0">
                <a:ea typeface="MS PGothic" charset="0"/>
                <a:cs typeface="MS PGothic" charset="0"/>
              </a:rPr>
              <a:t> </a:t>
            </a:r>
            <a:r>
              <a:rPr lang="tr-TR" altLang="ja-JP" dirty="0" err="1">
                <a:ea typeface="MS PGothic" charset="0"/>
                <a:cs typeface="MS PGothic" charset="0"/>
              </a:rPr>
              <a:t>benefit</a:t>
            </a:r>
            <a:r>
              <a:rPr lang="tr-TR" altLang="ja-JP" dirty="0">
                <a:ea typeface="MS PGothic" charset="0"/>
                <a:cs typeface="MS PGothic" charset="0"/>
              </a:rPr>
              <a:t> </a:t>
            </a:r>
            <a:r>
              <a:rPr lang="tr-TR" altLang="ja-JP" dirty="0" err="1">
                <a:ea typeface="MS PGothic" charset="0"/>
                <a:cs typeface="MS PGothic" charset="0"/>
              </a:rPr>
              <a:t>consumers</a:t>
            </a:r>
            <a:r>
              <a:rPr lang="tr-TR" altLang="ja-JP" dirty="0">
                <a:ea typeface="MS PGothic" charset="0"/>
                <a:cs typeface="MS PGothic" charset="0"/>
              </a:rPr>
              <a:t>.</a:t>
            </a:r>
            <a:endParaRPr lang="tr-TR" dirty="0">
              <a:ea typeface="MS PGothic" charset="0"/>
              <a:cs typeface="MS PGothic" charset="0"/>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41986"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tr-TR" altLang="en-US" dirty="0" err="1"/>
              <a:t>Left</a:t>
            </a:r>
            <a:r>
              <a:rPr lang="tr-TR" altLang="en-US" dirty="0"/>
              <a:t>:</a:t>
            </a:r>
          </a:p>
          <a:p>
            <a:r>
              <a:rPr lang="tr-TR" altLang="en-US" dirty="0" err="1"/>
              <a:t>Typical</a:t>
            </a:r>
            <a:r>
              <a:rPr lang="tr-TR" altLang="en-US" dirty="0"/>
              <a:t> </a:t>
            </a:r>
            <a:r>
              <a:rPr lang="tr-TR" altLang="en-US" dirty="0" err="1"/>
              <a:t>firm</a:t>
            </a:r>
            <a:r>
              <a:rPr lang="tr-TR" altLang="en-US" dirty="0"/>
              <a:t> in a </a:t>
            </a:r>
            <a:r>
              <a:rPr lang="tr-TR" altLang="en-US" dirty="0" err="1"/>
              <a:t>perfectly</a:t>
            </a:r>
            <a:r>
              <a:rPr lang="tr-TR" altLang="en-US" dirty="0"/>
              <a:t> </a:t>
            </a:r>
            <a:r>
              <a:rPr lang="tr-TR" altLang="en-US" dirty="0" err="1"/>
              <a:t>competitive</a:t>
            </a:r>
            <a:r>
              <a:rPr lang="tr-TR" altLang="en-US" dirty="0"/>
              <a:t> </a:t>
            </a:r>
            <a:r>
              <a:rPr lang="tr-TR" altLang="en-US" dirty="0" err="1"/>
              <a:t>industry</a:t>
            </a:r>
            <a:r>
              <a:rPr lang="tr-TR" altLang="en-US" dirty="0"/>
              <a:t>.</a:t>
            </a:r>
          </a:p>
          <a:p>
            <a:r>
              <a:rPr lang="tr-TR" altLang="en-US" dirty="0" err="1"/>
              <a:t>Profits</a:t>
            </a:r>
            <a:r>
              <a:rPr lang="tr-TR" altLang="en-US" dirty="0"/>
              <a:t> </a:t>
            </a:r>
            <a:r>
              <a:rPr lang="tr-TR" altLang="en-US" dirty="0" err="1"/>
              <a:t>for</a:t>
            </a:r>
            <a:r>
              <a:rPr lang="tr-TR" altLang="en-US" dirty="0"/>
              <a:t> </a:t>
            </a:r>
            <a:r>
              <a:rPr lang="tr-TR" altLang="en-US" dirty="0" err="1"/>
              <a:t>each</a:t>
            </a:r>
            <a:r>
              <a:rPr lang="tr-TR" altLang="en-US" dirty="0"/>
              <a:t> </a:t>
            </a:r>
            <a:r>
              <a:rPr lang="tr-TR" altLang="en-US" dirty="0" err="1"/>
              <a:t>firm</a:t>
            </a:r>
            <a:r>
              <a:rPr lang="tr-TR" altLang="en-US" dirty="0"/>
              <a:t> </a:t>
            </a:r>
            <a:r>
              <a:rPr lang="tr-TR" altLang="en-US" dirty="0" err="1"/>
              <a:t>are</a:t>
            </a:r>
            <a:r>
              <a:rPr lang="tr-TR" altLang="en-US" dirty="0"/>
              <a:t> </a:t>
            </a:r>
            <a:r>
              <a:rPr lang="tr-TR" altLang="en-US" dirty="0" err="1"/>
              <a:t>zero</a:t>
            </a:r>
            <a:r>
              <a:rPr lang="tr-TR" altLang="en-US" dirty="0"/>
              <a:t> </a:t>
            </a:r>
            <a:r>
              <a:rPr lang="tr-TR" altLang="en-US" dirty="0" err="1"/>
              <a:t>due</a:t>
            </a:r>
            <a:r>
              <a:rPr lang="tr-TR" altLang="en-US" dirty="0"/>
              <a:t> </a:t>
            </a:r>
            <a:r>
              <a:rPr lang="tr-TR" altLang="en-US" dirty="0" err="1"/>
              <a:t>to</a:t>
            </a:r>
            <a:r>
              <a:rPr lang="tr-TR" altLang="en-US" dirty="0"/>
              <a:t> </a:t>
            </a:r>
            <a:r>
              <a:rPr lang="tr-TR" altLang="en-US" dirty="0" err="1"/>
              <a:t>free</a:t>
            </a:r>
            <a:r>
              <a:rPr lang="tr-TR" altLang="en-US" dirty="0"/>
              <a:t> </a:t>
            </a:r>
            <a:r>
              <a:rPr lang="tr-TR" altLang="en-US" dirty="0" err="1"/>
              <a:t>entry</a:t>
            </a:r>
            <a:r>
              <a:rPr lang="tr-TR" altLang="en-US" dirty="0"/>
              <a:t> of </a:t>
            </a:r>
            <a:r>
              <a:rPr lang="tr-TR" altLang="en-US" dirty="0" err="1"/>
              <a:t>other</a:t>
            </a:r>
            <a:r>
              <a:rPr lang="tr-TR" altLang="en-US" dirty="0"/>
              <a:t> </a:t>
            </a:r>
            <a:r>
              <a:rPr lang="tr-TR" altLang="en-US" dirty="0" err="1"/>
              <a:t>firms</a:t>
            </a:r>
            <a:r>
              <a:rPr lang="tr-TR" altLang="en-US" dirty="0"/>
              <a:t>.</a:t>
            </a:r>
          </a:p>
          <a:p>
            <a:r>
              <a:rPr lang="tr-TR" altLang="en-US" dirty="0"/>
              <a:t>(</a:t>
            </a:r>
            <a:r>
              <a:rPr lang="tr-TR" altLang="en-US" dirty="0" err="1"/>
              <a:t>If</a:t>
            </a:r>
            <a:r>
              <a:rPr lang="tr-TR" altLang="en-US" dirty="0"/>
              <a:t> </a:t>
            </a:r>
            <a:r>
              <a:rPr lang="tr-TR" altLang="en-US" dirty="0" err="1"/>
              <a:t>there</a:t>
            </a:r>
            <a:r>
              <a:rPr lang="tr-TR" altLang="en-US" dirty="0"/>
              <a:t> ARE </a:t>
            </a:r>
            <a:r>
              <a:rPr lang="tr-TR" altLang="en-US" dirty="0" err="1"/>
              <a:t>profits</a:t>
            </a:r>
            <a:r>
              <a:rPr lang="tr-TR" altLang="en-US" dirty="0"/>
              <a:t>, </a:t>
            </a:r>
            <a:r>
              <a:rPr lang="tr-TR" altLang="en-US" dirty="0" err="1"/>
              <a:t>other</a:t>
            </a:r>
            <a:r>
              <a:rPr lang="tr-TR" altLang="en-US" dirty="0"/>
              <a:t> </a:t>
            </a:r>
            <a:r>
              <a:rPr lang="tr-TR" altLang="en-US" dirty="0" err="1"/>
              <a:t>firms</a:t>
            </a:r>
            <a:r>
              <a:rPr lang="tr-TR" altLang="en-US" dirty="0"/>
              <a:t> </a:t>
            </a:r>
            <a:r>
              <a:rPr lang="tr-TR" altLang="en-US" dirty="0" err="1"/>
              <a:t>will</a:t>
            </a:r>
            <a:r>
              <a:rPr lang="tr-TR" altLang="en-US" dirty="0"/>
              <a:t> </a:t>
            </a:r>
            <a:r>
              <a:rPr lang="tr-TR" altLang="en-US" dirty="0" err="1"/>
              <a:t>enter</a:t>
            </a:r>
            <a:r>
              <a:rPr lang="tr-TR" altLang="en-US" dirty="0"/>
              <a:t> </a:t>
            </a:r>
            <a:r>
              <a:rPr lang="tr-TR" altLang="en-US" dirty="0" err="1"/>
              <a:t>and</a:t>
            </a:r>
            <a:r>
              <a:rPr lang="tr-TR" altLang="en-US" dirty="0"/>
              <a:t> </a:t>
            </a:r>
            <a:r>
              <a:rPr lang="tr-TR" altLang="en-US" dirty="0" err="1"/>
              <a:t>cause</a:t>
            </a:r>
            <a:r>
              <a:rPr lang="tr-TR" altLang="en-US" dirty="0"/>
              <a:t> </a:t>
            </a:r>
            <a:r>
              <a:rPr lang="tr-TR" altLang="en-US" dirty="0" err="1"/>
              <a:t>the</a:t>
            </a:r>
            <a:r>
              <a:rPr lang="tr-TR" altLang="en-US" dirty="0"/>
              <a:t> </a:t>
            </a:r>
            <a:r>
              <a:rPr lang="tr-TR" altLang="en-US" dirty="0" err="1"/>
              <a:t>price</a:t>
            </a:r>
            <a:r>
              <a:rPr lang="tr-TR" altLang="en-US" dirty="0"/>
              <a:t> </a:t>
            </a:r>
            <a:r>
              <a:rPr lang="tr-TR" altLang="en-US" dirty="0" err="1"/>
              <a:t>to</a:t>
            </a:r>
            <a:r>
              <a:rPr lang="tr-TR" altLang="en-US" dirty="0"/>
              <a:t> </a:t>
            </a:r>
            <a:r>
              <a:rPr lang="tr-TR" altLang="en-US" dirty="0" err="1"/>
              <a:t>fall</a:t>
            </a:r>
            <a:r>
              <a:rPr lang="tr-TR" altLang="en-US" dirty="0"/>
              <a:t>, </a:t>
            </a:r>
            <a:r>
              <a:rPr lang="tr-TR" altLang="en-US" dirty="0" err="1"/>
              <a:t>decreasing</a:t>
            </a:r>
            <a:r>
              <a:rPr lang="tr-TR" altLang="en-US" dirty="0"/>
              <a:t> </a:t>
            </a:r>
            <a:r>
              <a:rPr lang="tr-TR" altLang="en-US" dirty="0" err="1"/>
              <a:t>profits</a:t>
            </a:r>
            <a:r>
              <a:rPr lang="tr-TR" altLang="en-US" dirty="0"/>
              <a:t>.)</a:t>
            </a:r>
          </a:p>
          <a:p>
            <a:r>
              <a:rPr lang="tr-TR" altLang="en-US" dirty="0" err="1"/>
              <a:t>Firms</a:t>
            </a:r>
            <a:r>
              <a:rPr lang="tr-TR" altLang="en-US" dirty="0"/>
              <a:t> </a:t>
            </a:r>
            <a:r>
              <a:rPr lang="tr-TR" altLang="en-US" dirty="0" err="1"/>
              <a:t>are</a:t>
            </a:r>
            <a:r>
              <a:rPr lang="tr-TR" altLang="en-US" dirty="0"/>
              <a:t> </a:t>
            </a:r>
            <a:r>
              <a:rPr lang="tr-TR" altLang="en-US" dirty="0" err="1"/>
              <a:t>efficient</a:t>
            </a:r>
            <a:r>
              <a:rPr lang="tr-TR" altLang="en-US" dirty="0"/>
              <a:t> </a:t>
            </a:r>
            <a:r>
              <a:rPr lang="tr-TR" altLang="en-US" dirty="0" err="1"/>
              <a:t>and</a:t>
            </a:r>
            <a:r>
              <a:rPr lang="tr-TR" altLang="en-US" dirty="0"/>
              <a:t> </a:t>
            </a:r>
            <a:r>
              <a:rPr lang="tr-TR" altLang="en-US" dirty="0" err="1"/>
              <a:t>produce</a:t>
            </a:r>
            <a:r>
              <a:rPr lang="tr-TR" altLang="en-US" dirty="0"/>
              <a:t> </a:t>
            </a:r>
            <a:r>
              <a:rPr lang="tr-TR" altLang="en-US" dirty="0" err="1"/>
              <a:t>output</a:t>
            </a:r>
            <a:r>
              <a:rPr lang="tr-TR" altLang="en-US" dirty="0"/>
              <a:t> at </a:t>
            </a:r>
            <a:r>
              <a:rPr lang="tr-TR" altLang="en-US" dirty="0" err="1"/>
              <a:t>the</a:t>
            </a:r>
            <a:r>
              <a:rPr lang="tr-TR" altLang="en-US" dirty="0"/>
              <a:t> </a:t>
            </a:r>
            <a:r>
              <a:rPr lang="tr-TR" altLang="en-US" dirty="0" err="1"/>
              <a:t>lowest</a:t>
            </a:r>
            <a:r>
              <a:rPr lang="tr-TR" altLang="en-US" dirty="0"/>
              <a:t> </a:t>
            </a:r>
            <a:r>
              <a:rPr lang="tr-TR" altLang="en-US" dirty="0" err="1"/>
              <a:t>point</a:t>
            </a:r>
            <a:r>
              <a:rPr lang="tr-TR" altLang="en-US" dirty="0"/>
              <a:t> on </a:t>
            </a:r>
            <a:r>
              <a:rPr lang="tr-TR" altLang="en-US" dirty="0" err="1"/>
              <a:t>their</a:t>
            </a:r>
            <a:r>
              <a:rPr lang="tr-TR" altLang="en-US" dirty="0"/>
              <a:t> ATC </a:t>
            </a:r>
            <a:r>
              <a:rPr lang="tr-TR" altLang="en-US" dirty="0" err="1"/>
              <a:t>curve</a:t>
            </a:r>
            <a:r>
              <a:rPr lang="tr-TR" altLang="en-US" dirty="0"/>
              <a:t>.</a:t>
            </a:r>
          </a:p>
          <a:p>
            <a:endParaRPr lang="tr-TR" altLang="en-US" dirty="0"/>
          </a:p>
          <a:p>
            <a:r>
              <a:rPr lang="tr-TR" altLang="en-US" dirty="0"/>
              <a:t>Right:</a:t>
            </a:r>
          </a:p>
          <a:p>
            <a:r>
              <a:rPr lang="tr-TR" altLang="en-US" dirty="0"/>
              <a:t>A </a:t>
            </a:r>
            <a:r>
              <a:rPr lang="tr-TR" altLang="en-US" dirty="0" err="1"/>
              <a:t>single</a:t>
            </a:r>
            <a:r>
              <a:rPr lang="tr-TR" altLang="en-US" dirty="0"/>
              <a:t> </a:t>
            </a:r>
            <a:r>
              <a:rPr lang="tr-TR" altLang="en-US" dirty="0" err="1"/>
              <a:t>monopoly</a:t>
            </a:r>
            <a:r>
              <a:rPr lang="tr-TR" altLang="en-US" dirty="0"/>
              <a:t> </a:t>
            </a:r>
            <a:r>
              <a:rPr lang="tr-TR" altLang="en-US" dirty="0" err="1"/>
              <a:t>firm</a:t>
            </a:r>
            <a:r>
              <a:rPr lang="tr-TR" altLang="en-US" dirty="0"/>
              <a:t>.</a:t>
            </a:r>
          </a:p>
          <a:p>
            <a:r>
              <a:rPr lang="tr-TR" altLang="en-US" dirty="0" err="1"/>
              <a:t>Profits</a:t>
            </a:r>
            <a:r>
              <a:rPr lang="tr-TR" altLang="en-US" dirty="0"/>
              <a:t> </a:t>
            </a:r>
            <a:r>
              <a:rPr lang="tr-TR" altLang="en-US" dirty="0" err="1"/>
              <a:t>are</a:t>
            </a:r>
            <a:r>
              <a:rPr lang="tr-TR" altLang="en-US" dirty="0"/>
              <a:t> </a:t>
            </a:r>
            <a:r>
              <a:rPr lang="tr-TR" altLang="en-US" dirty="0" err="1"/>
              <a:t>positive</a:t>
            </a:r>
            <a:r>
              <a:rPr lang="tr-TR" altLang="en-US" dirty="0"/>
              <a:t> since P &gt; ATC at </a:t>
            </a:r>
            <a:r>
              <a:rPr lang="tr-TR" altLang="en-US" dirty="0" err="1"/>
              <a:t>the</a:t>
            </a:r>
            <a:r>
              <a:rPr lang="tr-TR" altLang="en-US" dirty="0"/>
              <a:t> </a:t>
            </a:r>
            <a:r>
              <a:rPr lang="tr-TR" altLang="en-US" dirty="0" err="1"/>
              <a:t>level</a:t>
            </a:r>
            <a:r>
              <a:rPr lang="tr-TR" altLang="en-US" dirty="0"/>
              <a:t> of </a:t>
            </a:r>
            <a:r>
              <a:rPr lang="tr-TR" altLang="en-US" dirty="0" err="1"/>
              <a:t>output</a:t>
            </a:r>
            <a:r>
              <a:rPr lang="tr-TR" altLang="en-US" dirty="0"/>
              <a:t> </a:t>
            </a:r>
            <a:r>
              <a:rPr lang="tr-TR" altLang="en-US" dirty="0" err="1"/>
              <a:t>chosen</a:t>
            </a:r>
            <a:r>
              <a:rPr lang="tr-TR" altLang="en-US" dirty="0"/>
              <a:t>.</a:t>
            </a:r>
          </a:p>
          <a:p>
            <a:r>
              <a:rPr lang="tr-TR" altLang="en-US" dirty="0" err="1"/>
              <a:t>Output</a:t>
            </a:r>
            <a:r>
              <a:rPr lang="tr-TR" altLang="en-US" dirty="0"/>
              <a:t> is </a:t>
            </a:r>
            <a:r>
              <a:rPr lang="tr-TR" altLang="en-US" dirty="0" err="1"/>
              <a:t>less</a:t>
            </a:r>
            <a:r>
              <a:rPr lang="tr-TR" altLang="en-US" dirty="0"/>
              <a:t> </a:t>
            </a:r>
            <a:r>
              <a:rPr lang="tr-TR" altLang="en-US" dirty="0" err="1"/>
              <a:t>than</a:t>
            </a:r>
            <a:r>
              <a:rPr lang="tr-TR" altLang="en-US" dirty="0"/>
              <a:t> </a:t>
            </a:r>
            <a:r>
              <a:rPr lang="tr-TR" altLang="en-US" dirty="0" err="1"/>
              <a:t>the</a:t>
            </a:r>
            <a:r>
              <a:rPr lang="tr-TR" altLang="en-US" dirty="0"/>
              <a:t> </a:t>
            </a:r>
            <a:r>
              <a:rPr lang="tr-TR" altLang="en-US" dirty="0" err="1"/>
              <a:t>point</a:t>
            </a:r>
            <a:r>
              <a:rPr lang="tr-TR" altLang="en-US" dirty="0"/>
              <a:t> at </a:t>
            </a:r>
            <a:r>
              <a:rPr lang="tr-TR" altLang="en-US" dirty="0" err="1"/>
              <a:t>min</a:t>
            </a:r>
            <a:r>
              <a:rPr lang="tr-TR" altLang="en-US" dirty="0"/>
              <a:t>(ATC), </a:t>
            </a:r>
            <a:r>
              <a:rPr lang="tr-TR" altLang="en-US" dirty="0" err="1"/>
              <a:t>thus</a:t>
            </a:r>
            <a:r>
              <a:rPr lang="tr-TR" altLang="en-US" dirty="0"/>
              <a:t> </a:t>
            </a:r>
            <a:r>
              <a:rPr lang="tr-TR" altLang="en-US" dirty="0" err="1"/>
              <a:t>the</a:t>
            </a:r>
            <a:r>
              <a:rPr lang="tr-TR" altLang="en-US" dirty="0"/>
              <a:t> </a:t>
            </a:r>
            <a:r>
              <a:rPr lang="tr-TR" altLang="en-US" dirty="0" err="1"/>
              <a:t>firm</a:t>
            </a:r>
            <a:r>
              <a:rPr lang="tr-TR" altLang="en-US" dirty="0"/>
              <a:t> is not </a:t>
            </a:r>
            <a:r>
              <a:rPr lang="tr-TR" altLang="en-US" dirty="0" err="1"/>
              <a:t>economically</a:t>
            </a:r>
            <a:r>
              <a:rPr lang="tr-TR" altLang="en-US" dirty="0"/>
              <a:t> </a:t>
            </a:r>
            <a:r>
              <a:rPr lang="tr-TR" altLang="en-US" dirty="0" err="1"/>
              <a:t>efficient</a:t>
            </a:r>
            <a:r>
              <a:rPr lang="tr-TR" altLang="en-US" dirty="0"/>
              <a:t>, </a:t>
            </a:r>
            <a:r>
              <a:rPr lang="tr-TR" altLang="en-US" dirty="0" err="1"/>
              <a:t>and</a:t>
            </a:r>
            <a:r>
              <a:rPr lang="tr-TR" altLang="en-US" dirty="0"/>
              <a:t> </a:t>
            </a:r>
            <a:r>
              <a:rPr lang="tr-TR" altLang="en-US" dirty="0" err="1"/>
              <a:t>there</a:t>
            </a:r>
            <a:r>
              <a:rPr lang="tr-TR" altLang="en-US" dirty="0"/>
              <a:t> is DWL.</a:t>
            </a:r>
          </a:p>
          <a:p>
            <a:endParaRPr lang="tr-TR" altLang="en-US" dirty="0"/>
          </a:p>
          <a:p>
            <a:r>
              <a:rPr lang="tr-TR" altLang="en-US" dirty="0" err="1"/>
              <a:t>In</a:t>
            </a:r>
            <a:r>
              <a:rPr lang="tr-TR" altLang="en-US" dirty="0"/>
              <a:t> </a:t>
            </a:r>
            <a:r>
              <a:rPr lang="tr-TR" altLang="en-US" dirty="0" err="1"/>
              <a:t>monopoly</a:t>
            </a:r>
            <a:r>
              <a:rPr lang="tr-TR" altLang="en-US" dirty="0"/>
              <a:t>, </a:t>
            </a:r>
            <a:r>
              <a:rPr lang="tr-TR" altLang="en-US" dirty="0" err="1"/>
              <a:t>prices</a:t>
            </a:r>
            <a:r>
              <a:rPr lang="tr-TR" altLang="en-US" dirty="0"/>
              <a:t> </a:t>
            </a:r>
            <a:r>
              <a:rPr lang="tr-TR" altLang="en-US" dirty="0" err="1"/>
              <a:t>are</a:t>
            </a:r>
            <a:r>
              <a:rPr lang="tr-TR" altLang="en-US" dirty="0"/>
              <a:t> </a:t>
            </a:r>
            <a:r>
              <a:rPr lang="tr-TR" altLang="en-US" dirty="0" err="1"/>
              <a:t>higher</a:t>
            </a:r>
            <a:r>
              <a:rPr lang="tr-TR" altLang="en-US" dirty="0"/>
              <a:t> </a:t>
            </a:r>
            <a:r>
              <a:rPr lang="tr-TR" altLang="en-US" dirty="0" err="1"/>
              <a:t>and</a:t>
            </a:r>
            <a:r>
              <a:rPr lang="tr-TR" altLang="en-US" dirty="0"/>
              <a:t> </a:t>
            </a:r>
            <a:r>
              <a:rPr lang="tr-TR" altLang="en-US" dirty="0" err="1"/>
              <a:t>output</a:t>
            </a:r>
            <a:r>
              <a:rPr lang="tr-TR" altLang="en-US" dirty="0"/>
              <a:t> is </a:t>
            </a:r>
            <a:r>
              <a:rPr lang="tr-TR" altLang="en-US" dirty="0" err="1"/>
              <a:t>lower</a:t>
            </a:r>
            <a:r>
              <a:rPr lang="tr-TR" altLang="en-US" dirty="0"/>
              <a:t> </a:t>
            </a:r>
            <a:r>
              <a:rPr lang="tr-TR" altLang="en-US" dirty="0" err="1"/>
              <a:t>compared</a:t>
            </a:r>
            <a:r>
              <a:rPr lang="tr-TR" altLang="en-US" dirty="0"/>
              <a:t> </a:t>
            </a:r>
            <a:r>
              <a:rPr lang="tr-TR" altLang="en-US" dirty="0" err="1"/>
              <a:t>to</a:t>
            </a:r>
            <a:r>
              <a:rPr lang="tr-TR" altLang="en-US" dirty="0"/>
              <a:t> </a:t>
            </a:r>
            <a:r>
              <a:rPr lang="tr-TR" altLang="en-US" dirty="0" err="1"/>
              <a:t>competitive</a:t>
            </a:r>
            <a:r>
              <a:rPr lang="tr-TR" altLang="en-US" dirty="0"/>
              <a:t> </a:t>
            </a:r>
            <a:r>
              <a:rPr lang="tr-TR" altLang="en-US" dirty="0" err="1"/>
              <a:t>markets</a:t>
            </a:r>
            <a:r>
              <a:rPr lang="tr-TR" altLang="en-US" dirty="0"/>
              <a:t>.</a:t>
            </a:r>
          </a:p>
          <a:p>
            <a:endParaRPr lang="tr-TR" altLang="en-US" dirty="0"/>
          </a:p>
        </p:txBody>
      </p:sp>
    </p:spTree>
    <p:extLst>
      <p:ext uri="{BB962C8B-B14F-4D97-AF65-F5344CB8AC3E}">
        <p14:creationId xmlns:p14="http://schemas.microsoft.com/office/powerpoint/2010/main" val="165931708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44034"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tr-TR" altLang="en-US" dirty="0" err="1"/>
              <a:t>The</a:t>
            </a:r>
            <a:r>
              <a:rPr lang="tr-TR" altLang="en-US" dirty="0"/>
              <a:t> </a:t>
            </a:r>
            <a:r>
              <a:rPr lang="tr-TR" altLang="en-US" dirty="0" err="1"/>
              <a:t>monopolist</a:t>
            </a:r>
            <a:r>
              <a:rPr lang="tr-TR" altLang="en-US" dirty="0"/>
              <a:t> </a:t>
            </a:r>
            <a:r>
              <a:rPr lang="tr-TR" altLang="en-US" dirty="0" err="1"/>
              <a:t>charges</a:t>
            </a:r>
            <a:r>
              <a:rPr lang="tr-TR" altLang="en-US" dirty="0"/>
              <a:t> </a:t>
            </a:r>
            <a:r>
              <a:rPr lang="tr-TR" altLang="en-US" dirty="0" err="1"/>
              <a:t>too</a:t>
            </a:r>
            <a:r>
              <a:rPr lang="tr-TR" altLang="en-US" dirty="0"/>
              <a:t> </a:t>
            </a:r>
            <a:r>
              <a:rPr lang="tr-TR" altLang="en-US" dirty="0" err="1"/>
              <a:t>high</a:t>
            </a:r>
            <a:r>
              <a:rPr lang="tr-TR" altLang="en-US" dirty="0"/>
              <a:t> a </a:t>
            </a:r>
            <a:r>
              <a:rPr lang="tr-TR" altLang="en-US" dirty="0" err="1"/>
              <a:t>price</a:t>
            </a:r>
            <a:r>
              <a:rPr lang="tr-TR" altLang="en-US" dirty="0"/>
              <a:t> </a:t>
            </a:r>
            <a:r>
              <a:rPr lang="tr-TR" altLang="en-US" dirty="0" err="1"/>
              <a:t>and</a:t>
            </a:r>
            <a:r>
              <a:rPr lang="tr-TR" altLang="en-US" dirty="0"/>
              <a:t> </a:t>
            </a:r>
            <a:r>
              <a:rPr lang="tr-TR" altLang="en-US" dirty="0" err="1"/>
              <a:t>produces</a:t>
            </a:r>
            <a:r>
              <a:rPr lang="tr-TR" altLang="en-US" dirty="0"/>
              <a:t> </a:t>
            </a:r>
            <a:r>
              <a:rPr lang="tr-TR" altLang="en-US" dirty="0" err="1"/>
              <a:t>too</a:t>
            </a:r>
            <a:r>
              <a:rPr lang="tr-TR" altLang="en-US" dirty="0"/>
              <a:t> </a:t>
            </a:r>
            <a:r>
              <a:rPr lang="tr-TR" altLang="en-US" dirty="0" err="1"/>
              <a:t>little</a:t>
            </a:r>
            <a:r>
              <a:rPr lang="tr-TR" altLang="en-US" dirty="0"/>
              <a:t> of </a:t>
            </a:r>
            <a:r>
              <a:rPr lang="tr-TR" altLang="en-US" dirty="0" err="1"/>
              <a:t>the</a:t>
            </a:r>
            <a:r>
              <a:rPr lang="tr-TR" altLang="en-US" dirty="0"/>
              <a:t> </a:t>
            </a:r>
            <a:r>
              <a:rPr lang="tr-TR" altLang="en-US" dirty="0" err="1"/>
              <a:t>product</a:t>
            </a:r>
            <a:r>
              <a:rPr lang="tr-TR" altLang="en-US" dirty="0"/>
              <a:t>, </a:t>
            </a:r>
            <a:r>
              <a:rPr lang="tr-TR" altLang="en-US" dirty="0" err="1"/>
              <a:t>so</a:t>
            </a:r>
            <a:r>
              <a:rPr lang="tr-TR" altLang="en-US" dirty="0"/>
              <a:t> </a:t>
            </a:r>
            <a:r>
              <a:rPr lang="tr-TR" altLang="en-US" dirty="0" err="1"/>
              <a:t>some</a:t>
            </a:r>
            <a:r>
              <a:rPr lang="tr-TR" altLang="en-US" dirty="0"/>
              <a:t> </a:t>
            </a:r>
            <a:r>
              <a:rPr lang="tr-TR" altLang="en-US" dirty="0" err="1"/>
              <a:t>consumers</a:t>
            </a:r>
            <a:r>
              <a:rPr lang="tr-TR" altLang="en-US" dirty="0"/>
              <a:t> </a:t>
            </a:r>
            <a:r>
              <a:rPr lang="tr-TR" altLang="en-US" dirty="0" err="1"/>
              <a:t>who</a:t>
            </a:r>
            <a:r>
              <a:rPr lang="tr-TR" altLang="en-US" dirty="0"/>
              <a:t> </a:t>
            </a:r>
            <a:r>
              <a:rPr lang="tr-TR" altLang="en-US" dirty="0" err="1"/>
              <a:t>would</a:t>
            </a:r>
            <a:r>
              <a:rPr lang="tr-TR" altLang="en-US" dirty="0"/>
              <a:t> </a:t>
            </a:r>
            <a:r>
              <a:rPr lang="tr-TR" altLang="en-US" dirty="0" err="1"/>
              <a:t>benefit</a:t>
            </a:r>
            <a:r>
              <a:rPr lang="tr-TR" altLang="en-US" dirty="0"/>
              <a:t> </a:t>
            </a:r>
            <a:r>
              <a:rPr lang="tr-TR" altLang="en-US" dirty="0" err="1"/>
              <a:t>from</a:t>
            </a:r>
            <a:r>
              <a:rPr lang="tr-TR" altLang="en-US" dirty="0"/>
              <a:t> a </a:t>
            </a:r>
            <a:r>
              <a:rPr lang="tr-TR" altLang="en-US" dirty="0" err="1"/>
              <a:t>competitive</a:t>
            </a:r>
            <a:r>
              <a:rPr lang="tr-TR" altLang="en-US" dirty="0"/>
              <a:t> market </a:t>
            </a:r>
            <a:r>
              <a:rPr lang="tr-TR" altLang="en-US" dirty="0" err="1"/>
              <a:t>lose</a:t>
            </a:r>
            <a:r>
              <a:rPr lang="tr-TR" altLang="en-US" dirty="0"/>
              <a:t> </a:t>
            </a:r>
            <a:r>
              <a:rPr lang="tr-TR" altLang="en-US" dirty="0" err="1"/>
              <a:t>out</a:t>
            </a:r>
            <a:r>
              <a:rPr lang="tr-TR" altLang="en-US" dirty="0"/>
              <a:t>. Since </a:t>
            </a:r>
            <a:r>
              <a:rPr lang="tr-TR" altLang="en-US" dirty="0" err="1"/>
              <a:t>the</a:t>
            </a:r>
            <a:r>
              <a:rPr lang="tr-TR" altLang="en-US" dirty="0"/>
              <a:t> </a:t>
            </a:r>
            <a:r>
              <a:rPr lang="tr-TR" altLang="en-US" dirty="0" err="1"/>
              <a:t>demand</a:t>
            </a:r>
            <a:r>
              <a:rPr lang="tr-TR" altLang="en-US" dirty="0"/>
              <a:t> </a:t>
            </a:r>
            <a:r>
              <a:rPr lang="tr-TR" altLang="en-US" dirty="0" err="1"/>
              <a:t>curve</a:t>
            </a:r>
            <a:r>
              <a:rPr lang="tr-TR" altLang="en-US" dirty="0"/>
              <a:t>, </a:t>
            </a:r>
            <a:r>
              <a:rPr lang="tr-TR" altLang="en-US" dirty="0" err="1"/>
              <a:t>or</a:t>
            </a:r>
            <a:r>
              <a:rPr lang="tr-TR" altLang="en-US" dirty="0"/>
              <a:t> </a:t>
            </a:r>
            <a:r>
              <a:rPr lang="tr-TR" altLang="en-US" dirty="0" err="1"/>
              <a:t>the</a:t>
            </a:r>
            <a:r>
              <a:rPr lang="tr-TR" altLang="en-US" dirty="0"/>
              <a:t> </a:t>
            </a:r>
            <a:r>
              <a:rPr lang="tr-TR" altLang="en-US" dirty="0" err="1"/>
              <a:t>willingness</a:t>
            </a:r>
            <a:r>
              <a:rPr lang="tr-TR" altLang="en-US" dirty="0"/>
              <a:t> </a:t>
            </a:r>
            <a:r>
              <a:rPr lang="tr-TR" altLang="en-US" dirty="0" err="1"/>
              <a:t>to</a:t>
            </a:r>
            <a:r>
              <a:rPr lang="tr-TR" altLang="en-US" dirty="0"/>
              <a:t> pay, is </a:t>
            </a:r>
            <a:r>
              <a:rPr lang="tr-TR" altLang="en-US" dirty="0" err="1"/>
              <a:t>greater</a:t>
            </a:r>
            <a:r>
              <a:rPr lang="tr-TR" altLang="en-US" dirty="0"/>
              <a:t> </a:t>
            </a:r>
            <a:r>
              <a:rPr lang="tr-TR" altLang="en-US" dirty="0" err="1"/>
              <a:t>than</a:t>
            </a:r>
            <a:r>
              <a:rPr lang="tr-TR" altLang="en-US" dirty="0"/>
              <a:t> </a:t>
            </a:r>
            <a:r>
              <a:rPr lang="tr-TR" altLang="en-US" dirty="0" err="1"/>
              <a:t>the</a:t>
            </a:r>
            <a:r>
              <a:rPr lang="tr-TR" altLang="en-US" dirty="0"/>
              <a:t> </a:t>
            </a:r>
            <a:r>
              <a:rPr lang="tr-TR" altLang="en-US" dirty="0" err="1"/>
              <a:t>marginal</a:t>
            </a:r>
            <a:r>
              <a:rPr lang="tr-TR" altLang="en-US" dirty="0"/>
              <a:t> </a:t>
            </a:r>
            <a:r>
              <a:rPr lang="tr-TR" altLang="en-US" dirty="0" err="1"/>
              <a:t>cost</a:t>
            </a:r>
            <a:r>
              <a:rPr lang="tr-TR" altLang="en-US" dirty="0"/>
              <a:t> </a:t>
            </a:r>
            <a:r>
              <a:rPr lang="tr-TR" altLang="en-US" dirty="0" err="1"/>
              <a:t>between</a:t>
            </a:r>
            <a:r>
              <a:rPr lang="tr-TR" altLang="en-US" dirty="0"/>
              <a:t> </a:t>
            </a:r>
            <a:r>
              <a:rPr lang="tr-TR" altLang="en-US" dirty="0" err="1"/>
              <a:t>output</a:t>
            </a:r>
            <a:r>
              <a:rPr lang="tr-TR" altLang="en-US" dirty="0"/>
              <a:t> </a:t>
            </a:r>
            <a:r>
              <a:rPr lang="tr-TR" altLang="en-US" dirty="0" err="1"/>
              <a:t>levels</a:t>
            </a:r>
            <a:r>
              <a:rPr lang="tr-TR" altLang="en-US" dirty="0"/>
              <a:t> Q</a:t>
            </a:r>
            <a:r>
              <a:rPr lang="tr-TR" altLang="en-US" baseline="-25000" dirty="0"/>
              <a:t>M</a:t>
            </a:r>
            <a:r>
              <a:rPr lang="tr-TR" altLang="en-US" dirty="0"/>
              <a:t> </a:t>
            </a:r>
            <a:r>
              <a:rPr lang="tr-TR" altLang="en-US" dirty="0" err="1"/>
              <a:t>and</a:t>
            </a:r>
            <a:r>
              <a:rPr lang="tr-TR" altLang="en-US" dirty="0"/>
              <a:t> Q</a:t>
            </a:r>
            <a:r>
              <a:rPr lang="tr-TR" altLang="en-US" baseline="-25000" dirty="0"/>
              <a:t>C</a:t>
            </a:r>
            <a:r>
              <a:rPr lang="tr-TR" altLang="en-US" dirty="0"/>
              <a:t>, </a:t>
            </a:r>
            <a:r>
              <a:rPr lang="tr-TR" altLang="en-US" dirty="0" err="1"/>
              <a:t>society</a:t>
            </a:r>
            <a:r>
              <a:rPr lang="tr-TR" altLang="en-US" dirty="0"/>
              <a:t> </a:t>
            </a:r>
            <a:r>
              <a:rPr lang="tr-TR" altLang="en-US" dirty="0" err="1"/>
              <a:t>would</a:t>
            </a:r>
            <a:r>
              <a:rPr lang="tr-TR" altLang="en-US" dirty="0"/>
              <a:t> be </a:t>
            </a:r>
            <a:r>
              <a:rPr lang="tr-TR" altLang="en-US" dirty="0" err="1"/>
              <a:t>better</a:t>
            </a:r>
            <a:r>
              <a:rPr lang="tr-TR" altLang="en-US" dirty="0"/>
              <a:t> </a:t>
            </a:r>
            <a:r>
              <a:rPr lang="tr-TR" altLang="en-US" dirty="0" err="1"/>
              <a:t>off</a:t>
            </a:r>
            <a:r>
              <a:rPr lang="tr-TR" altLang="en-US" dirty="0"/>
              <a:t> </a:t>
            </a:r>
            <a:r>
              <a:rPr lang="tr-TR" altLang="en-US" dirty="0" err="1"/>
              <a:t>if</a:t>
            </a:r>
            <a:r>
              <a:rPr lang="tr-TR" altLang="en-US" dirty="0"/>
              <a:t> </a:t>
            </a:r>
            <a:r>
              <a:rPr lang="tr-TR" altLang="en-US" dirty="0" err="1"/>
              <a:t>output</a:t>
            </a:r>
            <a:r>
              <a:rPr lang="tr-TR" altLang="en-US" dirty="0"/>
              <a:t> </a:t>
            </a:r>
            <a:r>
              <a:rPr lang="tr-TR" altLang="en-US" dirty="0" err="1"/>
              <a:t>was</a:t>
            </a:r>
            <a:r>
              <a:rPr lang="tr-TR" altLang="en-US" dirty="0"/>
              <a:t> </a:t>
            </a:r>
            <a:r>
              <a:rPr lang="tr-TR" altLang="en-US" dirty="0" err="1"/>
              <a:t>expanded</a:t>
            </a:r>
            <a:r>
              <a:rPr lang="tr-TR" altLang="en-US" dirty="0"/>
              <a:t> </a:t>
            </a:r>
            <a:r>
              <a:rPr lang="tr-TR" altLang="en-US" dirty="0" err="1"/>
              <a:t>to</a:t>
            </a:r>
            <a:r>
              <a:rPr lang="tr-TR" altLang="en-US" dirty="0"/>
              <a:t> Q</a:t>
            </a:r>
            <a:r>
              <a:rPr lang="tr-TR" altLang="en-US" baseline="-25000" dirty="0"/>
              <a:t>C</a:t>
            </a:r>
            <a:r>
              <a:rPr lang="tr-TR" altLang="en-US" dirty="0"/>
              <a:t>. But a </a:t>
            </a:r>
            <a:r>
              <a:rPr lang="tr-TR" altLang="en-US" dirty="0" err="1"/>
              <a:t>profit-maximizing</a:t>
            </a:r>
            <a:r>
              <a:rPr lang="tr-TR" altLang="en-US" dirty="0"/>
              <a:t> </a:t>
            </a:r>
            <a:r>
              <a:rPr lang="tr-TR" altLang="en-US" dirty="0" err="1"/>
              <a:t>monopolist</a:t>
            </a:r>
            <a:r>
              <a:rPr lang="tr-TR" altLang="en-US" dirty="0"/>
              <a:t> </a:t>
            </a:r>
            <a:r>
              <a:rPr lang="tr-TR" altLang="en-US" dirty="0" err="1"/>
              <a:t>will</a:t>
            </a:r>
            <a:r>
              <a:rPr lang="tr-TR" altLang="en-US" dirty="0"/>
              <a:t> limit </a:t>
            </a:r>
            <a:r>
              <a:rPr lang="tr-TR" altLang="en-US" dirty="0" err="1"/>
              <a:t>output</a:t>
            </a:r>
            <a:r>
              <a:rPr lang="tr-TR" altLang="en-US" dirty="0"/>
              <a:t> </a:t>
            </a:r>
            <a:r>
              <a:rPr lang="tr-TR" altLang="en-US" dirty="0" err="1"/>
              <a:t>to</a:t>
            </a:r>
            <a:r>
              <a:rPr lang="tr-TR" altLang="en-US" dirty="0"/>
              <a:t> Q</a:t>
            </a:r>
            <a:r>
              <a:rPr lang="tr-TR" altLang="en-US" baseline="-25000" dirty="0"/>
              <a:t>M</a:t>
            </a:r>
            <a:r>
              <a:rPr lang="tr-TR" altLang="en-US" dirty="0"/>
              <a:t>. </a:t>
            </a:r>
            <a:r>
              <a:rPr lang="tr-TR" altLang="en-US" dirty="0" err="1"/>
              <a:t>The</a:t>
            </a:r>
            <a:r>
              <a:rPr lang="tr-TR" altLang="en-US" dirty="0"/>
              <a:t> </a:t>
            </a:r>
            <a:r>
              <a:rPr lang="tr-TR" altLang="en-US" dirty="0" err="1"/>
              <a:t>result</a:t>
            </a:r>
            <a:r>
              <a:rPr lang="tr-TR" altLang="en-US" dirty="0"/>
              <a:t>, a </a:t>
            </a:r>
            <a:r>
              <a:rPr lang="tr-TR" altLang="en-US" dirty="0" err="1"/>
              <a:t>deadweight</a:t>
            </a:r>
            <a:r>
              <a:rPr lang="tr-TR" altLang="en-US" dirty="0"/>
              <a:t> </a:t>
            </a:r>
            <a:r>
              <a:rPr lang="tr-TR" altLang="en-US" dirty="0" err="1"/>
              <a:t>loss</a:t>
            </a:r>
            <a:r>
              <a:rPr lang="tr-TR" altLang="en-US" dirty="0"/>
              <a:t> </a:t>
            </a:r>
            <a:r>
              <a:rPr lang="tr-TR" altLang="en-US" dirty="0" err="1"/>
              <a:t>equal</a:t>
            </a:r>
            <a:r>
              <a:rPr lang="tr-TR" altLang="en-US" dirty="0"/>
              <a:t> </a:t>
            </a:r>
            <a:r>
              <a:rPr lang="tr-TR" altLang="en-US" dirty="0" err="1"/>
              <a:t>to</a:t>
            </a:r>
            <a:r>
              <a:rPr lang="tr-TR" altLang="en-US" dirty="0"/>
              <a:t> </a:t>
            </a:r>
            <a:r>
              <a:rPr lang="tr-TR" altLang="en-US" dirty="0" err="1"/>
              <a:t>the</a:t>
            </a:r>
            <a:r>
              <a:rPr lang="tr-TR" altLang="en-US" dirty="0"/>
              <a:t> </a:t>
            </a:r>
            <a:r>
              <a:rPr lang="tr-TR" altLang="en-US" dirty="0" err="1"/>
              <a:t>area</a:t>
            </a:r>
            <a:r>
              <a:rPr lang="tr-TR" altLang="en-US" dirty="0"/>
              <a:t> of </a:t>
            </a:r>
            <a:r>
              <a:rPr lang="tr-TR" altLang="en-US" dirty="0" err="1"/>
              <a:t>the</a:t>
            </a:r>
            <a:r>
              <a:rPr lang="tr-TR" altLang="en-US" dirty="0"/>
              <a:t> </a:t>
            </a:r>
            <a:r>
              <a:rPr lang="tr-TR" altLang="en-US" dirty="0" err="1"/>
              <a:t>yellow</a:t>
            </a:r>
            <a:r>
              <a:rPr lang="tr-TR" altLang="en-US" dirty="0"/>
              <a:t> </a:t>
            </a:r>
            <a:r>
              <a:rPr lang="tr-TR" altLang="en-US" dirty="0" err="1"/>
              <a:t>triangle</a:t>
            </a:r>
            <a:r>
              <a:rPr lang="tr-TR" altLang="en-US" dirty="0"/>
              <a:t>, is </a:t>
            </a:r>
            <a:r>
              <a:rPr lang="tr-TR" altLang="en-US" dirty="0" err="1"/>
              <a:t>inefficient</a:t>
            </a:r>
            <a:r>
              <a:rPr lang="tr-TR" altLang="en-US" dirty="0"/>
              <a:t> </a:t>
            </a:r>
            <a:r>
              <a:rPr lang="tr-TR" altLang="en-US" dirty="0" err="1"/>
              <a:t>for</a:t>
            </a:r>
            <a:r>
              <a:rPr lang="tr-TR" altLang="en-US" dirty="0"/>
              <a:t> </a:t>
            </a:r>
            <a:r>
              <a:rPr lang="tr-TR" altLang="en-US" dirty="0" err="1"/>
              <a:t>society</a:t>
            </a:r>
            <a:r>
              <a:rPr lang="tr-TR" altLang="en-US" dirty="0"/>
              <a:t>.</a:t>
            </a:r>
          </a:p>
          <a:p>
            <a:endParaRPr lang="tr-TR" altLang="en-US" dirty="0"/>
          </a:p>
        </p:txBody>
      </p:sp>
    </p:spTree>
    <p:extLst>
      <p:ext uri="{BB962C8B-B14F-4D97-AF65-F5344CB8AC3E}">
        <p14:creationId xmlns:p14="http://schemas.microsoft.com/office/powerpoint/2010/main" val="327896352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44034"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tr-TR" altLang="en-US" dirty="0" err="1"/>
              <a:t>The</a:t>
            </a:r>
            <a:r>
              <a:rPr lang="tr-TR" altLang="en-US" dirty="0"/>
              <a:t> </a:t>
            </a:r>
            <a:r>
              <a:rPr lang="tr-TR" altLang="en-US" dirty="0" err="1"/>
              <a:t>monopolist</a:t>
            </a:r>
            <a:r>
              <a:rPr lang="tr-TR" altLang="en-US" dirty="0"/>
              <a:t> </a:t>
            </a:r>
            <a:r>
              <a:rPr lang="tr-TR" altLang="en-US" dirty="0" err="1"/>
              <a:t>charges</a:t>
            </a:r>
            <a:r>
              <a:rPr lang="tr-TR" altLang="en-US" dirty="0"/>
              <a:t> </a:t>
            </a:r>
            <a:r>
              <a:rPr lang="tr-TR" altLang="en-US" dirty="0" err="1"/>
              <a:t>too</a:t>
            </a:r>
            <a:r>
              <a:rPr lang="tr-TR" altLang="en-US" dirty="0"/>
              <a:t> </a:t>
            </a:r>
            <a:r>
              <a:rPr lang="tr-TR" altLang="en-US" dirty="0" err="1"/>
              <a:t>high</a:t>
            </a:r>
            <a:r>
              <a:rPr lang="tr-TR" altLang="en-US" dirty="0"/>
              <a:t> a </a:t>
            </a:r>
            <a:r>
              <a:rPr lang="tr-TR" altLang="en-US" dirty="0" err="1"/>
              <a:t>price</a:t>
            </a:r>
            <a:r>
              <a:rPr lang="tr-TR" altLang="en-US" dirty="0"/>
              <a:t> </a:t>
            </a:r>
            <a:r>
              <a:rPr lang="tr-TR" altLang="en-US" dirty="0" err="1"/>
              <a:t>and</a:t>
            </a:r>
            <a:r>
              <a:rPr lang="tr-TR" altLang="en-US" dirty="0"/>
              <a:t> </a:t>
            </a:r>
            <a:r>
              <a:rPr lang="tr-TR" altLang="en-US" dirty="0" err="1"/>
              <a:t>produces</a:t>
            </a:r>
            <a:r>
              <a:rPr lang="tr-TR" altLang="en-US" dirty="0"/>
              <a:t> </a:t>
            </a:r>
            <a:r>
              <a:rPr lang="tr-TR" altLang="en-US" dirty="0" err="1"/>
              <a:t>too</a:t>
            </a:r>
            <a:r>
              <a:rPr lang="tr-TR" altLang="en-US" dirty="0"/>
              <a:t> </a:t>
            </a:r>
            <a:r>
              <a:rPr lang="tr-TR" altLang="en-US" dirty="0" err="1"/>
              <a:t>little</a:t>
            </a:r>
            <a:r>
              <a:rPr lang="tr-TR" altLang="en-US" dirty="0"/>
              <a:t> of </a:t>
            </a:r>
            <a:r>
              <a:rPr lang="tr-TR" altLang="en-US" dirty="0" err="1"/>
              <a:t>the</a:t>
            </a:r>
            <a:r>
              <a:rPr lang="tr-TR" altLang="en-US" dirty="0"/>
              <a:t> </a:t>
            </a:r>
            <a:r>
              <a:rPr lang="tr-TR" altLang="en-US" dirty="0" err="1"/>
              <a:t>product</a:t>
            </a:r>
            <a:r>
              <a:rPr lang="tr-TR" altLang="en-US" dirty="0"/>
              <a:t>, </a:t>
            </a:r>
            <a:r>
              <a:rPr lang="tr-TR" altLang="en-US" dirty="0" err="1"/>
              <a:t>so</a:t>
            </a:r>
            <a:r>
              <a:rPr lang="tr-TR" altLang="en-US" dirty="0"/>
              <a:t> </a:t>
            </a:r>
            <a:r>
              <a:rPr lang="tr-TR" altLang="en-US" dirty="0" err="1"/>
              <a:t>some</a:t>
            </a:r>
            <a:r>
              <a:rPr lang="tr-TR" altLang="en-US" dirty="0"/>
              <a:t> </a:t>
            </a:r>
            <a:r>
              <a:rPr lang="tr-TR" altLang="en-US" dirty="0" err="1"/>
              <a:t>consumers</a:t>
            </a:r>
            <a:r>
              <a:rPr lang="tr-TR" altLang="en-US" dirty="0"/>
              <a:t> </a:t>
            </a:r>
            <a:r>
              <a:rPr lang="tr-TR" altLang="en-US" dirty="0" err="1"/>
              <a:t>who</a:t>
            </a:r>
            <a:r>
              <a:rPr lang="tr-TR" altLang="en-US" dirty="0"/>
              <a:t> </a:t>
            </a:r>
            <a:r>
              <a:rPr lang="tr-TR" altLang="en-US" dirty="0" err="1"/>
              <a:t>would</a:t>
            </a:r>
            <a:r>
              <a:rPr lang="tr-TR" altLang="en-US" dirty="0"/>
              <a:t> </a:t>
            </a:r>
            <a:r>
              <a:rPr lang="tr-TR" altLang="en-US" dirty="0" err="1"/>
              <a:t>benefit</a:t>
            </a:r>
            <a:r>
              <a:rPr lang="tr-TR" altLang="en-US" dirty="0"/>
              <a:t> </a:t>
            </a:r>
            <a:r>
              <a:rPr lang="tr-TR" altLang="en-US" dirty="0" err="1"/>
              <a:t>from</a:t>
            </a:r>
            <a:r>
              <a:rPr lang="tr-TR" altLang="en-US" dirty="0"/>
              <a:t> a </a:t>
            </a:r>
            <a:r>
              <a:rPr lang="tr-TR" altLang="en-US" dirty="0" err="1"/>
              <a:t>competitive</a:t>
            </a:r>
            <a:r>
              <a:rPr lang="tr-TR" altLang="en-US" dirty="0"/>
              <a:t> market </a:t>
            </a:r>
            <a:r>
              <a:rPr lang="tr-TR" altLang="en-US" dirty="0" err="1"/>
              <a:t>lose</a:t>
            </a:r>
            <a:r>
              <a:rPr lang="tr-TR" altLang="en-US" dirty="0"/>
              <a:t> </a:t>
            </a:r>
            <a:r>
              <a:rPr lang="tr-TR" altLang="en-US" dirty="0" err="1"/>
              <a:t>out</a:t>
            </a:r>
            <a:r>
              <a:rPr lang="tr-TR" altLang="en-US" dirty="0"/>
              <a:t>. Since </a:t>
            </a:r>
            <a:r>
              <a:rPr lang="tr-TR" altLang="en-US" dirty="0" err="1"/>
              <a:t>the</a:t>
            </a:r>
            <a:r>
              <a:rPr lang="tr-TR" altLang="en-US" dirty="0"/>
              <a:t> </a:t>
            </a:r>
            <a:r>
              <a:rPr lang="tr-TR" altLang="en-US" dirty="0" err="1"/>
              <a:t>demand</a:t>
            </a:r>
            <a:r>
              <a:rPr lang="tr-TR" altLang="en-US" dirty="0"/>
              <a:t> </a:t>
            </a:r>
            <a:r>
              <a:rPr lang="tr-TR" altLang="en-US" dirty="0" err="1"/>
              <a:t>curve</a:t>
            </a:r>
            <a:r>
              <a:rPr lang="tr-TR" altLang="en-US" dirty="0"/>
              <a:t>, </a:t>
            </a:r>
            <a:r>
              <a:rPr lang="tr-TR" altLang="en-US" dirty="0" err="1"/>
              <a:t>or</a:t>
            </a:r>
            <a:r>
              <a:rPr lang="tr-TR" altLang="en-US" dirty="0"/>
              <a:t> </a:t>
            </a:r>
            <a:r>
              <a:rPr lang="tr-TR" altLang="en-US" dirty="0" err="1"/>
              <a:t>the</a:t>
            </a:r>
            <a:r>
              <a:rPr lang="tr-TR" altLang="en-US" dirty="0"/>
              <a:t> </a:t>
            </a:r>
            <a:r>
              <a:rPr lang="tr-TR" altLang="en-US" dirty="0" err="1"/>
              <a:t>willingness</a:t>
            </a:r>
            <a:r>
              <a:rPr lang="tr-TR" altLang="en-US" dirty="0"/>
              <a:t> </a:t>
            </a:r>
            <a:r>
              <a:rPr lang="tr-TR" altLang="en-US" dirty="0" err="1"/>
              <a:t>to</a:t>
            </a:r>
            <a:r>
              <a:rPr lang="tr-TR" altLang="en-US" dirty="0"/>
              <a:t> pay, is </a:t>
            </a:r>
            <a:r>
              <a:rPr lang="tr-TR" altLang="en-US" dirty="0" err="1"/>
              <a:t>greater</a:t>
            </a:r>
            <a:r>
              <a:rPr lang="tr-TR" altLang="en-US" dirty="0"/>
              <a:t> </a:t>
            </a:r>
            <a:r>
              <a:rPr lang="tr-TR" altLang="en-US" dirty="0" err="1"/>
              <a:t>than</a:t>
            </a:r>
            <a:r>
              <a:rPr lang="tr-TR" altLang="en-US" dirty="0"/>
              <a:t> </a:t>
            </a:r>
            <a:r>
              <a:rPr lang="tr-TR" altLang="en-US" dirty="0" err="1"/>
              <a:t>the</a:t>
            </a:r>
            <a:r>
              <a:rPr lang="tr-TR" altLang="en-US" dirty="0"/>
              <a:t> </a:t>
            </a:r>
            <a:r>
              <a:rPr lang="tr-TR" altLang="en-US" dirty="0" err="1"/>
              <a:t>marginal</a:t>
            </a:r>
            <a:r>
              <a:rPr lang="tr-TR" altLang="en-US" dirty="0"/>
              <a:t> </a:t>
            </a:r>
            <a:r>
              <a:rPr lang="tr-TR" altLang="en-US" dirty="0" err="1"/>
              <a:t>cost</a:t>
            </a:r>
            <a:r>
              <a:rPr lang="tr-TR" altLang="en-US" dirty="0"/>
              <a:t> </a:t>
            </a:r>
            <a:r>
              <a:rPr lang="tr-TR" altLang="en-US" dirty="0" err="1"/>
              <a:t>between</a:t>
            </a:r>
            <a:r>
              <a:rPr lang="tr-TR" altLang="en-US" dirty="0"/>
              <a:t> </a:t>
            </a:r>
            <a:r>
              <a:rPr lang="tr-TR" altLang="en-US" dirty="0" err="1"/>
              <a:t>output</a:t>
            </a:r>
            <a:r>
              <a:rPr lang="tr-TR" altLang="en-US" dirty="0"/>
              <a:t> </a:t>
            </a:r>
            <a:r>
              <a:rPr lang="tr-TR" altLang="en-US" dirty="0" err="1"/>
              <a:t>levels</a:t>
            </a:r>
            <a:r>
              <a:rPr lang="tr-TR" altLang="en-US" dirty="0"/>
              <a:t> Q</a:t>
            </a:r>
            <a:r>
              <a:rPr lang="tr-TR" altLang="en-US" baseline="-25000" dirty="0"/>
              <a:t>M</a:t>
            </a:r>
            <a:r>
              <a:rPr lang="tr-TR" altLang="en-US" dirty="0"/>
              <a:t> </a:t>
            </a:r>
            <a:r>
              <a:rPr lang="tr-TR" altLang="en-US" dirty="0" err="1"/>
              <a:t>and</a:t>
            </a:r>
            <a:r>
              <a:rPr lang="tr-TR" altLang="en-US" dirty="0"/>
              <a:t> Q</a:t>
            </a:r>
            <a:r>
              <a:rPr lang="tr-TR" altLang="en-US" baseline="-25000" dirty="0"/>
              <a:t>C</a:t>
            </a:r>
            <a:r>
              <a:rPr lang="tr-TR" altLang="en-US" dirty="0"/>
              <a:t>, </a:t>
            </a:r>
            <a:r>
              <a:rPr lang="tr-TR" altLang="en-US" dirty="0" err="1"/>
              <a:t>society</a:t>
            </a:r>
            <a:r>
              <a:rPr lang="tr-TR" altLang="en-US" dirty="0"/>
              <a:t> </a:t>
            </a:r>
            <a:r>
              <a:rPr lang="tr-TR" altLang="en-US" dirty="0" err="1"/>
              <a:t>would</a:t>
            </a:r>
            <a:r>
              <a:rPr lang="tr-TR" altLang="en-US" dirty="0"/>
              <a:t> be </a:t>
            </a:r>
            <a:r>
              <a:rPr lang="tr-TR" altLang="en-US" dirty="0" err="1"/>
              <a:t>better</a:t>
            </a:r>
            <a:r>
              <a:rPr lang="tr-TR" altLang="en-US" dirty="0"/>
              <a:t> </a:t>
            </a:r>
            <a:r>
              <a:rPr lang="tr-TR" altLang="en-US" dirty="0" err="1"/>
              <a:t>off</a:t>
            </a:r>
            <a:r>
              <a:rPr lang="tr-TR" altLang="en-US" dirty="0"/>
              <a:t> </a:t>
            </a:r>
            <a:r>
              <a:rPr lang="tr-TR" altLang="en-US" dirty="0" err="1"/>
              <a:t>if</a:t>
            </a:r>
            <a:r>
              <a:rPr lang="tr-TR" altLang="en-US" dirty="0"/>
              <a:t> </a:t>
            </a:r>
            <a:r>
              <a:rPr lang="tr-TR" altLang="en-US" dirty="0" err="1"/>
              <a:t>output</a:t>
            </a:r>
            <a:r>
              <a:rPr lang="tr-TR" altLang="en-US" dirty="0"/>
              <a:t> </a:t>
            </a:r>
            <a:r>
              <a:rPr lang="tr-TR" altLang="en-US" dirty="0" err="1"/>
              <a:t>was</a:t>
            </a:r>
            <a:r>
              <a:rPr lang="tr-TR" altLang="en-US" dirty="0"/>
              <a:t> </a:t>
            </a:r>
            <a:r>
              <a:rPr lang="tr-TR" altLang="en-US" dirty="0" err="1"/>
              <a:t>expanded</a:t>
            </a:r>
            <a:r>
              <a:rPr lang="tr-TR" altLang="en-US" dirty="0"/>
              <a:t> </a:t>
            </a:r>
            <a:r>
              <a:rPr lang="tr-TR" altLang="en-US" dirty="0" err="1"/>
              <a:t>to</a:t>
            </a:r>
            <a:r>
              <a:rPr lang="tr-TR" altLang="en-US" dirty="0"/>
              <a:t> Q</a:t>
            </a:r>
            <a:r>
              <a:rPr lang="tr-TR" altLang="en-US" baseline="-25000" dirty="0"/>
              <a:t>C</a:t>
            </a:r>
            <a:r>
              <a:rPr lang="tr-TR" altLang="en-US" dirty="0"/>
              <a:t>. But a </a:t>
            </a:r>
            <a:r>
              <a:rPr lang="tr-TR" altLang="en-US" dirty="0" err="1"/>
              <a:t>profit-maximizing</a:t>
            </a:r>
            <a:r>
              <a:rPr lang="tr-TR" altLang="en-US" dirty="0"/>
              <a:t> </a:t>
            </a:r>
            <a:r>
              <a:rPr lang="tr-TR" altLang="en-US" dirty="0" err="1"/>
              <a:t>monopolist</a:t>
            </a:r>
            <a:r>
              <a:rPr lang="tr-TR" altLang="en-US" dirty="0"/>
              <a:t> </a:t>
            </a:r>
            <a:r>
              <a:rPr lang="tr-TR" altLang="en-US" dirty="0" err="1"/>
              <a:t>will</a:t>
            </a:r>
            <a:r>
              <a:rPr lang="tr-TR" altLang="en-US" dirty="0"/>
              <a:t> limit </a:t>
            </a:r>
            <a:r>
              <a:rPr lang="tr-TR" altLang="en-US" dirty="0" err="1"/>
              <a:t>output</a:t>
            </a:r>
            <a:r>
              <a:rPr lang="tr-TR" altLang="en-US" dirty="0"/>
              <a:t> </a:t>
            </a:r>
            <a:r>
              <a:rPr lang="tr-TR" altLang="en-US" dirty="0" err="1"/>
              <a:t>to</a:t>
            </a:r>
            <a:r>
              <a:rPr lang="tr-TR" altLang="en-US" dirty="0"/>
              <a:t> Q</a:t>
            </a:r>
            <a:r>
              <a:rPr lang="tr-TR" altLang="en-US" baseline="-25000" dirty="0"/>
              <a:t>M</a:t>
            </a:r>
            <a:r>
              <a:rPr lang="tr-TR" altLang="en-US" dirty="0"/>
              <a:t>. </a:t>
            </a:r>
            <a:r>
              <a:rPr lang="tr-TR" altLang="en-US" dirty="0" err="1"/>
              <a:t>The</a:t>
            </a:r>
            <a:r>
              <a:rPr lang="tr-TR" altLang="en-US" dirty="0"/>
              <a:t> </a:t>
            </a:r>
            <a:r>
              <a:rPr lang="tr-TR" altLang="en-US" dirty="0" err="1"/>
              <a:t>result</a:t>
            </a:r>
            <a:r>
              <a:rPr lang="tr-TR" altLang="en-US" dirty="0"/>
              <a:t>, a </a:t>
            </a:r>
            <a:r>
              <a:rPr lang="tr-TR" altLang="en-US" dirty="0" err="1"/>
              <a:t>deadweight</a:t>
            </a:r>
            <a:r>
              <a:rPr lang="tr-TR" altLang="en-US" dirty="0"/>
              <a:t> </a:t>
            </a:r>
            <a:r>
              <a:rPr lang="tr-TR" altLang="en-US" dirty="0" err="1"/>
              <a:t>loss</a:t>
            </a:r>
            <a:r>
              <a:rPr lang="tr-TR" altLang="en-US" dirty="0"/>
              <a:t> </a:t>
            </a:r>
            <a:r>
              <a:rPr lang="tr-TR" altLang="en-US" dirty="0" err="1"/>
              <a:t>equal</a:t>
            </a:r>
            <a:r>
              <a:rPr lang="tr-TR" altLang="en-US" dirty="0"/>
              <a:t> </a:t>
            </a:r>
            <a:r>
              <a:rPr lang="tr-TR" altLang="en-US" dirty="0" err="1"/>
              <a:t>to</a:t>
            </a:r>
            <a:r>
              <a:rPr lang="tr-TR" altLang="en-US" dirty="0"/>
              <a:t> </a:t>
            </a:r>
            <a:r>
              <a:rPr lang="tr-TR" altLang="en-US" dirty="0" err="1"/>
              <a:t>the</a:t>
            </a:r>
            <a:r>
              <a:rPr lang="tr-TR" altLang="en-US" dirty="0"/>
              <a:t> </a:t>
            </a:r>
            <a:r>
              <a:rPr lang="tr-TR" altLang="en-US" dirty="0" err="1"/>
              <a:t>area</a:t>
            </a:r>
            <a:r>
              <a:rPr lang="tr-TR" altLang="en-US" dirty="0"/>
              <a:t> of </a:t>
            </a:r>
            <a:r>
              <a:rPr lang="tr-TR" altLang="en-US" dirty="0" err="1"/>
              <a:t>the</a:t>
            </a:r>
            <a:r>
              <a:rPr lang="tr-TR" altLang="en-US" dirty="0"/>
              <a:t> </a:t>
            </a:r>
            <a:r>
              <a:rPr lang="tr-TR" altLang="en-US" dirty="0" err="1"/>
              <a:t>yellow</a:t>
            </a:r>
            <a:r>
              <a:rPr lang="tr-TR" altLang="en-US" dirty="0"/>
              <a:t> </a:t>
            </a:r>
            <a:r>
              <a:rPr lang="tr-TR" altLang="en-US" dirty="0" err="1"/>
              <a:t>triangle</a:t>
            </a:r>
            <a:r>
              <a:rPr lang="tr-TR" altLang="en-US" dirty="0"/>
              <a:t>, is </a:t>
            </a:r>
            <a:r>
              <a:rPr lang="tr-TR" altLang="en-US" dirty="0" err="1"/>
              <a:t>inefficient</a:t>
            </a:r>
            <a:r>
              <a:rPr lang="tr-TR" altLang="en-US" dirty="0"/>
              <a:t> </a:t>
            </a:r>
            <a:r>
              <a:rPr lang="tr-TR" altLang="en-US" dirty="0" err="1"/>
              <a:t>for</a:t>
            </a:r>
            <a:r>
              <a:rPr lang="tr-TR" altLang="en-US" dirty="0"/>
              <a:t> </a:t>
            </a:r>
            <a:r>
              <a:rPr lang="tr-TR" altLang="en-US" dirty="0" err="1"/>
              <a:t>society</a:t>
            </a:r>
            <a:r>
              <a:rPr lang="tr-TR" altLang="en-US" dirty="0"/>
              <a:t>.</a:t>
            </a:r>
          </a:p>
          <a:p>
            <a:endParaRPr lang="tr-TR" altLang="en-US" dirty="0"/>
          </a:p>
        </p:txBody>
      </p:sp>
    </p:spTree>
    <p:extLst>
      <p:ext uri="{BB962C8B-B14F-4D97-AF65-F5344CB8AC3E}">
        <p14:creationId xmlns:p14="http://schemas.microsoft.com/office/powerpoint/2010/main" val="388916181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F23BC34-5398-47C4-925E-73DAF925E464}" type="slidenum">
              <a:rPr lang="tr-TR" altLang="en-US" smtClean="0"/>
              <a:pPr/>
              <a:t>38</a:t>
            </a:fld>
            <a:endParaRPr lang="tr-TR" altLang="en-US" dirty="0"/>
          </a:p>
        </p:txBody>
      </p:sp>
      <p:sp>
        <p:nvSpPr>
          <p:cNvPr id="210946" name="Rectangle 2"/>
          <p:cNvSpPr>
            <a:spLocks noGrp="1" noRot="1" noChangeAspect="1" noChangeArrowheads="1" noTextEdit="1"/>
          </p:cNvSpPr>
          <p:nvPr>
            <p:ph type="sldImg"/>
          </p:nvPr>
        </p:nvSpPr>
        <p:spPr>
          <a:xfrm>
            <a:off x="685800" y="1143000"/>
            <a:ext cx="5486400" cy="3086100"/>
          </a:xfrm>
          <a:ln/>
        </p:spPr>
      </p:sp>
      <p:sp>
        <p:nvSpPr>
          <p:cNvPr id="210947" name="Rectangle 3"/>
          <p:cNvSpPr>
            <a:spLocks noGrp="1" noChangeArrowheads="1"/>
          </p:cNvSpPr>
          <p:nvPr>
            <p:ph type="body" idx="1"/>
          </p:nvPr>
        </p:nvSpPr>
        <p:spPr/>
        <p:txBody>
          <a:bodyPr/>
          <a:lstStyle/>
          <a:p>
            <a:endParaRPr lang="tr-TR" altLang="en-US" dirty="0"/>
          </a:p>
        </p:txBody>
      </p:sp>
    </p:spTree>
    <p:extLst>
      <p:ext uri="{BB962C8B-B14F-4D97-AF65-F5344CB8AC3E}">
        <p14:creationId xmlns:p14="http://schemas.microsoft.com/office/powerpoint/2010/main" val="138911684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D78570C-59AF-48C0-8B7F-5369F3A766C9}" type="slidenum">
              <a:rPr lang="tr-TR" altLang="en-US" smtClean="0"/>
              <a:pPr/>
              <a:t>39</a:t>
            </a:fld>
            <a:endParaRPr lang="tr-TR" altLang="en-US" dirty="0"/>
          </a:p>
        </p:txBody>
      </p:sp>
      <p:sp>
        <p:nvSpPr>
          <p:cNvPr id="212994" name="Rectangle 2"/>
          <p:cNvSpPr>
            <a:spLocks noGrp="1" noRot="1" noChangeAspect="1" noChangeArrowheads="1" noTextEdit="1"/>
          </p:cNvSpPr>
          <p:nvPr>
            <p:ph type="sldImg"/>
          </p:nvPr>
        </p:nvSpPr>
        <p:spPr>
          <a:xfrm>
            <a:off x="685800" y="1143000"/>
            <a:ext cx="5486400" cy="3086100"/>
          </a:xfrm>
          <a:ln/>
        </p:spPr>
      </p:sp>
      <p:sp>
        <p:nvSpPr>
          <p:cNvPr id="212995" name="Rectangle 3"/>
          <p:cNvSpPr>
            <a:spLocks noGrp="1" noChangeArrowheads="1"/>
          </p:cNvSpPr>
          <p:nvPr>
            <p:ph type="body" idx="1"/>
          </p:nvPr>
        </p:nvSpPr>
        <p:spPr/>
        <p:txBody>
          <a:bodyPr/>
          <a:lstStyle/>
          <a:p>
            <a:endParaRPr lang="tr-TR" altLang="en-US" dirty="0"/>
          </a:p>
        </p:txBody>
      </p:sp>
    </p:spTree>
    <p:extLst>
      <p:ext uri="{BB962C8B-B14F-4D97-AF65-F5344CB8AC3E}">
        <p14:creationId xmlns:p14="http://schemas.microsoft.com/office/powerpoint/2010/main" val="22173863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81922"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a:lnSpc>
                <a:spcPct val="90000"/>
              </a:lnSpc>
            </a:pPr>
            <a:r>
              <a:rPr lang="tr-TR" sz="1000" dirty="0" err="1">
                <a:ea typeface="MS PGothic" charset="0"/>
                <a:cs typeface="MS PGothic" charset="0"/>
              </a:rPr>
              <a:t>Economies</a:t>
            </a:r>
            <a:r>
              <a:rPr lang="tr-TR" sz="1000" dirty="0">
                <a:ea typeface="MS PGothic" charset="0"/>
                <a:cs typeface="MS PGothic" charset="0"/>
              </a:rPr>
              <a:t> of </a:t>
            </a:r>
            <a:r>
              <a:rPr lang="tr-TR" sz="1000" dirty="0" err="1">
                <a:ea typeface="MS PGothic" charset="0"/>
                <a:cs typeface="MS PGothic" charset="0"/>
              </a:rPr>
              <a:t>scale</a:t>
            </a:r>
            <a:endParaRPr lang="tr-TR" sz="1000" dirty="0">
              <a:ea typeface="MS PGothic" charset="0"/>
              <a:cs typeface="MS PGothic" charset="0"/>
            </a:endParaRPr>
          </a:p>
          <a:p>
            <a:pPr>
              <a:lnSpc>
                <a:spcPct val="90000"/>
              </a:lnSpc>
            </a:pPr>
            <a:r>
              <a:rPr lang="tr-TR" sz="1000" dirty="0" err="1">
                <a:ea typeface="MS PGothic" charset="0"/>
                <a:cs typeface="MS PGothic" charset="0"/>
              </a:rPr>
              <a:t>Water</a:t>
            </a:r>
            <a:r>
              <a:rPr lang="tr-TR" sz="1000" dirty="0">
                <a:ea typeface="MS PGothic" charset="0"/>
                <a:cs typeface="MS PGothic" charset="0"/>
              </a:rPr>
              <a:t> </a:t>
            </a:r>
            <a:r>
              <a:rPr lang="tr-TR" sz="1000" dirty="0" err="1">
                <a:ea typeface="MS PGothic" charset="0"/>
                <a:cs typeface="MS PGothic" charset="0"/>
              </a:rPr>
              <a:t>companies</a:t>
            </a:r>
            <a:r>
              <a:rPr lang="tr-TR" sz="1000" dirty="0">
                <a:ea typeface="MS PGothic" charset="0"/>
                <a:cs typeface="MS PGothic" charset="0"/>
              </a:rPr>
              <a:t> </a:t>
            </a:r>
            <a:r>
              <a:rPr lang="tr-TR" sz="1000" dirty="0" err="1">
                <a:ea typeface="MS PGothic" charset="0"/>
                <a:cs typeface="MS PGothic" charset="0"/>
              </a:rPr>
              <a:t>provide</a:t>
            </a:r>
            <a:r>
              <a:rPr lang="tr-TR" sz="1000" dirty="0">
                <a:ea typeface="MS PGothic" charset="0"/>
                <a:cs typeface="MS PGothic" charset="0"/>
              </a:rPr>
              <a:t> a </a:t>
            </a:r>
            <a:r>
              <a:rPr lang="tr-TR" sz="1000" dirty="0" err="1">
                <a:ea typeface="MS PGothic" charset="0"/>
                <a:cs typeface="MS PGothic" charset="0"/>
              </a:rPr>
              <a:t>good</a:t>
            </a:r>
            <a:r>
              <a:rPr lang="tr-TR" sz="1000" dirty="0">
                <a:ea typeface="MS PGothic" charset="0"/>
                <a:cs typeface="MS PGothic" charset="0"/>
              </a:rPr>
              <a:t> </a:t>
            </a:r>
            <a:r>
              <a:rPr lang="tr-TR" sz="1000" dirty="0" err="1">
                <a:ea typeface="MS PGothic" charset="0"/>
                <a:cs typeface="MS PGothic" charset="0"/>
              </a:rPr>
              <a:t>example</a:t>
            </a:r>
            <a:r>
              <a:rPr lang="tr-TR" sz="1000" dirty="0">
                <a:ea typeface="MS PGothic" charset="0"/>
                <a:cs typeface="MS PGothic" charset="0"/>
              </a:rPr>
              <a:t> of </a:t>
            </a:r>
            <a:r>
              <a:rPr lang="tr-TR" sz="1000" dirty="0" err="1">
                <a:ea typeface="MS PGothic" charset="0"/>
                <a:cs typeface="MS PGothic" charset="0"/>
              </a:rPr>
              <a:t>economies</a:t>
            </a:r>
            <a:r>
              <a:rPr lang="tr-TR" sz="1000" dirty="0">
                <a:ea typeface="MS PGothic" charset="0"/>
                <a:cs typeface="MS PGothic" charset="0"/>
              </a:rPr>
              <a:t> of </a:t>
            </a:r>
            <a:r>
              <a:rPr lang="tr-TR" sz="1000" dirty="0" err="1">
                <a:ea typeface="MS PGothic" charset="0"/>
                <a:cs typeface="MS PGothic" charset="0"/>
              </a:rPr>
              <a:t>scale</a:t>
            </a:r>
            <a:r>
              <a:rPr lang="tr-TR" sz="1000" dirty="0">
                <a:ea typeface="MS PGothic" charset="0"/>
                <a:cs typeface="MS PGothic" charset="0"/>
              </a:rPr>
              <a:t>. </a:t>
            </a:r>
            <a:r>
              <a:rPr lang="tr-TR" sz="1000" dirty="0" err="1">
                <a:ea typeface="MS PGothic" charset="0"/>
                <a:cs typeface="MS PGothic" charset="0"/>
              </a:rPr>
              <a:t>Your</a:t>
            </a:r>
            <a:r>
              <a:rPr lang="tr-TR" sz="1000" dirty="0">
                <a:ea typeface="MS PGothic" charset="0"/>
                <a:cs typeface="MS PGothic" charset="0"/>
              </a:rPr>
              <a:t> </a:t>
            </a:r>
            <a:r>
              <a:rPr lang="tr-TR" sz="1000" dirty="0" err="1">
                <a:ea typeface="MS PGothic" charset="0"/>
                <a:cs typeface="MS PGothic" charset="0"/>
              </a:rPr>
              <a:t>local</a:t>
            </a:r>
            <a:r>
              <a:rPr lang="tr-TR" sz="1000" dirty="0">
                <a:ea typeface="MS PGothic" charset="0"/>
                <a:cs typeface="MS PGothic" charset="0"/>
              </a:rPr>
              <a:t> </a:t>
            </a:r>
            <a:r>
              <a:rPr lang="tr-TR" sz="1000" dirty="0" err="1">
                <a:ea typeface="MS PGothic" charset="0"/>
                <a:cs typeface="MS PGothic" charset="0"/>
              </a:rPr>
              <a:t>water</a:t>
            </a:r>
            <a:r>
              <a:rPr lang="tr-TR" sz="1000" dirty="0">
                <a:ea typeface="MS PGothic" charset="0"/>
                <a:cs typeface="MS PGothic" charset="0"/>
              </a:rPr>
              <a:t> </a:t>
            </a:r>
            <a:r>
              <a:rPr lang="tr-TR" sz="1000" dirty="0" err="1">
                <a:ea typeface="MS PGothic" charset="0"/>
                <a:cs typeface="MS PGothic" charset="0"/>
              </a:rPr>
              <a:t>company</a:t>
            </a:r>
            <a:r>
              <a:rPr lang="tr-TR" sz="1000" dirty="0">
                <a:ea typeface="MS PGothic" charset="0"/>
                <a:cs typeface="MS PGothic" charset="0"/>
              </a:rPr>
              <a:t> </a:t>
            </a:r>
            <a:r>
              <a:rPr lang="tr-TR" sz="1000" dirty="0" err="1">
                <a:ea typeface="MS PGothic" charset="0"/>
                <a:cs typeface="MS PGothic" charset="0"/>
              </a:rPr>
              <a:t>must</a:t>
            </a:r>
            <a:r>
              <a:rPr lang="tr-TR" sz="1000" dirty="0">
                <a:ea typeface="MS PGothic" charset="0"/>
                <a:cs typeface="MS PGothic" charset="0"/>
              </a:rPr>
              <a:t> </a:t>
            </a:r>
            <a:r>
              <a:rPr lang="tr-TR" sz="1000" dirty="0" err="1">
                <a:ea typeface="MS PGothic" charset="0"/>
                <a:cs typeface="MS PGothic" charset="0"/>
              </a:rPr>
              <a:t>treat</a:t>
            </a:r>
            <a:r>
              <a:rPr lang="tr-TR" sz="1000" dirty="0">
                <a:ea typeface="MS PGothic" charset="0"/>
                <a:cs typeface="MS PGothic" charset="0"/>
              </a:rPr>
              <a:t> </a:t>
            </a:r>
            <a:r>
              <a:rPr lang="tr-TR" sz="1000" dirty="0" err="1">
                <a:ea typeface="MS PGothic" charset="0"/>
                <a:cs typeface="MS PGothic" charset="0"/>
              </a:rPr>
              <a:t>and</a:t>
            </a:r>
            <a:r>
              <a:rPr lang="tr-TR" sz="1000" dirty="0">
                <a:ea typeface="MS PGothic" charset="0"/>
                <a:cs typeface="MS PGothic" charset="0"/>
              </a:rPr>
              <a:t> </a:t>
            </a:r>
            <a:r>
              <a:rPr lang="tr-TR" sz="1000" dirty="0" err="1">
                <a:ea typeface="MS PGothic" charset="0"/>
                <a:cs typeface="MS PGothic" charset="0"/>
              </a:rPr>
              <a:t>purify</a:t>
            </a:r>
            <a:r>
              <a:rPr lang="tr-TR" sz="1000" dirty="0">
                <a:ea typeface="MS PGothic" charset="0"/>
                <a:cs typeface="MS PGothic" charset="0"/>
              </a:rPr>
              <a:t> </a:t>
            </a:r>
            <a:r>
              <a:rPr lang="tr-TR" sz="1000" dirty="0" err="1">
                <a:ea typeface="MS PGothic" charset="0"/>
                <a:cs typeface="MS PGothic" charset="0"/>
              </a:rPr>
              <a:t>the</a:t>
            </a:r>
            <a:r>
              <a:rPr lang="tr-TR" sz="1000" dirty="0">
                <a:ea typeface="MS PGothic" charset="0"/>
                <a:cs typeface="MS PGothic" charset="0"/>
              </a:rPr>
              <a:t> </a:t>
            </a:r>
            <a:r>
              <a:rPr lang="tr-TR" sz="1000" dirty="0" err="1">
                <a:ea typeface="MS PGothic" charset="0"/>
                <a:cs typeface="MS PGothic" charset="0"/>
              </a:rPr>
              <a:t>water</a:t>
            </a:r>
            <a:r>
              <a:rPr lang="tr-TR" sz="1000" dirty="0">
                <a:ea typeface="MS PGothic" charset="0"/>
                <a:cs typeface="MS PGothic" charset="0"/>
              </a:rPr>
              <a:t> </a:t>
            </a:r>
            <a:r>
              <a:rPr lang="tr-TR" sz="1000" dirty="0" err="1">
                <a:ea typeface="MS PGothic" charset="0"/>
                <a:cs typeface="MS PGothic" charset="0"/>
              </a:rPr>
              <a:t>that</a:t>
            </a:r>
            <a:r>
              <a:rPr lang="tr-TR" sz="1000" dirty="0">
                <a:ea typeface="MS PGothic" charset="0"/>
                <a:cs typeface="MS PGothic" charset="0"/>
              </a:rPr>
              <a:t> it </a:t>
            </a:r>
            <a:r>
              <a:rPr lang="tr-TR" sz="1000" dirty="0" err="1">
                <a:ea typeface="MS PGothic" charset="0"/>
                <a:cs typeface="MS PGothic" charset="0"/>
              </a:rPr>
              <a:t>delivers</a:t>
            </a:r>
            <a:r>
              <a:rPr lang="tr-TR" sz="1000" dirty="0">
                <a:ea typeface="MS PGothic" charset="0"/>
                <a:cs typeface="MS PGothic" charset="0"/>
              </a:rPr>
              <a:t>. </a:t>
            </a:r>
            <a:r>
              <a:rPr lang="tr-TR" sz="1000" dirty="0" err="1">
                <a:ea typeface="MS PGothic" charset="0"/>
                <a:cs typeface="MS PGothic" charset="0"/>
              </a:rPr>
              <a:t>This</a:t>
            </a:r>
            <a:r>
              <a:rPr lang="tr-TR" sz="1000" dirty="0">
                <a:ea typeface="MS PGothic" charset="0"/>
                <a:cs typeface="MS PGothic" charset="0"/>
              </a:rPr>
              <a:t> is a </a:t>
            </a:r>
            <a:r>
              <a:rPr lang="tr-TR" sz="1000" dirty="0" err="1">
                <a:ea typeface="MS PGothic" charset="0"/>
                <a:cs typeface="MS PGothic" charset="0"/>
              </a:rPr>
              <a:t>high</a:t>
            </a:r>
            <a:r>
              <a:rPr lang="tr-TR" sz="1000" dirty="0">
                <a:ea typeface="MS PGothic" charset="0"/>
                <a:cs typeface="MS PGothic" charset="0"/>
              </a:rPr>
              <a:t>- </a:t>
            </a:r>
            <a:r>
              <a:rPr lang="tr-TR" sz="1000" dirty="0" err="1">
                <a:ea typeface="MS PGothic" charset="0"/>
                <a:cs typeface="MS PGothic" charset="0"/>
              </a:rPr>
              <a:t>volume</a:t>
            </a:r>
            <a:r>
              <a:rPr lang="tr-TR" sz="1000" dirty="0">
                <a:ea typeface="MS PGothic" charset="0"/>
                <a:cs typeface="MS PGothic" charset="0"/>
              </a:rPr>
              <a:t> </a:t>
            </a:r>
            <a:r>
              <a:rPr lang="tr-TR" sz="1000" dirty="0" err="1">
                <a:ea typeface="MS PGothic" charset="0"/>
                <a:cs typeface="MS PGothic" charset="0"/>
              </a:rPr>
              <a:t>business</a:t>
            </a:r>
            <a:r>
              <a:rPr lang="tr-TR" sz="1000" dirty="0">
                <a:ea typeface="MS PGothic" charset="0"/>
                <a:cs typeface="MS PGothic" charset="0"/>
              </a:rPr>
              <a:t>. </a:t>
            </a:r>
            <a:r>
              <a:rPr lang="tr-TR" sz="1000" dirty="0" err="1">
                <a:ea typeface="MS PGothic" charset="0"/>
                <a:cs typeface="MS PGothic" charset="0"/>
              </a:rPr>
              <a:t>Imagine</a:t>
            </a:r>
            <a:r>
              <a:rPr lang="tr-TR" sz="1000" dirty="0">
                <a:ea typeface="MS PGothic" charset="0"/>
                <a:cs typeface="MS PGothic" charset="0"/>
              </a:rPr>
              <a:t> </a:t>
            </a:r>
            <a:r>
              <a:rPr lang="tr-TR" sz="1000" dirty="0" err="1">
                <a:ea typeface="MS PGothic" charset="0"/>
                <a:cs typeface="MS PGothic" charset="0"/>
              </a:rPr>
              <a:t>what</a:t>
            </a:r>
            <a:r>
              <a:rPr lang="tr-TR" sz="1000" dirty="0">
                <a:ea typeface="MS PGothic" charset="0"/>
                <a:cs typeface="MS PGothic" charset="0"/>
              </a:rPr>
              <a:t> </a:t>
            </a:r>
            <a:r>
              <a:rPr lang="tr-TR" sz="1000" dirty="0" err="1">
                <a:ea typeface="MS PGothic" charset="0"/>
                <a:cs typeface="MS PGothic" charset="0"/>
              </a:rPr>
              <a:t>would</a:t>
            </a:r>
            <a:r>
              <a:rPr lang="tr-TR" sz="1000" dirty="0">
                <a:ea typeface="MS PGothic" charset="0"/>
                <a:cs typeface="MS PGothic" charset="0"/>
              </a:rPr>
              <a:t> </a:t>
            </a:r>
            <a:r>
              <a:rPr lang="tr-TR" sz="1000" dirty="0" err="1">
                <a:ea typeface="MS PGothic" charset="0"/>
                <a:cs typeface="MS PGothic" charset="0"/>
              </a:rPr>
              <a:t>happen</a:t>
            </a:r>
            <a:r>
              <a:rPr lang="tr-TR" sz="1000" dirty="0">
                <a:ea typeface="MS PGothic" charset="0"/>
                <a:cs typeface="MS PGothic" charset="0"/>
              </a:rPr>
              <a:t> </a:t>
            </a:r>
            <a:r>
              <a:rPr lang="tr-TR" sz="1000" dirty="0" err="1">
                <a:ea typeface="MS PGothic" charset="0"/>
                <a:cs typeface="MS PGothic" charset="0"/>
              </a:rPr>
              <a:t>if</a:t>
            </a:r>
            <a:r>
              <a:rPr lang="tr-TR" sz="1000" dirty="0">
                <a:ea typeface="MS PGothic" charset="0"/>
                <a:cs typeface="MS PGothic" charset="0"/>
              </a:rPr>
              <a:t> </a:t>
            </a:r>
            <a:r>
              <a:rPr lang="tr-TR" sz="1000" dirty="0" err="1">
                <a:ea typeface="MS PGothic" charset="0"/>
                <a:cs typeface="MS PGothic" charset="0"/>
              </a:rPr>
              <a:t>there</a:t>
            </a:r>
            <a:r>
              <a:rPr lang="tr-TR" sz="1000" dirty="0">
                <a:ea typeface="MS PGothic" charset="0"/>
                <a:cs typeface="MS PGothic" charset="0"/>
              </a:rPr>
              <a:t> </a:t>
            </a:r>
            <a:r>
              <a:rPr lang="tr-TR" sz="1000" dirty="0" err="1">
                <a:ea typeface="MS PGothic" charset="0"/>
                <a:cs typeface="MS PGothic" charset="0"/>
              </a:rPr>
              <a:t>were</a:t>
            </a:r>
            <a:r>
              <a:rPr lang="tr-TR" sz="1000" dirty="0">
                <a:ea typeface="MS PGothic" charset="0"/>
                <a:cs typeface="MS PGothic" charset="0"/>
              </a:rPr>
              <a:t> </a:t>
            </a:r>
            <a:r>
              <a:rPr lang="tr-TR" sz="1000" dirty="0" err="1">
                <a:ea typeface="MS PGothic" charset="0"/>
                <a:cs typeface="MS PGothic" charset="0"/>
              </a:rPr>
              <a:t>many</a:t>
            </a:r>
            <a:r>
              <a:rPr lang="tr-TR" sz="1000" dirty="0">
                <a:ea typeface="MS PGothic" charset="0"/>
                <a:cs typeface="MS PGothic" charset="0"/>
              </a:rPr>
              <a:t> </a:t>
            </a:r>
            <a:r>
              <a:rPr lang="tr-TR" sz="1000" dirty="0" err="1">
                <a:ea typeface="MS PGothic" charset="0"/>
                <a:cs typeface="MS PGothic" charset="0"/>
              </a:rPr>
              <a:t>water</a:t>
            </a:r>
            <a:r>
              <a:rPr lang="tr-TR" sz="1000" dirty="0">
                <a:ea typeface="MS PGothic" charset="0"/>
                <a:cs typeface="MS PGothic" charset="0"/>
              </a:rPr>
              <a:t> </a:t>
            </a:r>
            <a:r>
              <a:rPr lang="tr-TR" sz="1000" dirty="0" err="1">
                <a:ea typeface="MS PGothic" charset="0"/>
                <a:cs typeface="MS PGothic" charset="0"/>
              </a:rPr>
              <a:t>suppliers</a:t>
            </a:r>
            <a:r>
              <a:rPr lang="tr-TR" sz="1000" dirty="0">
                <a:ea typeface="MS PGothic" charset="0"/>
                <a:cs typeface="MS PGothic" charset="0"/>
              </a:rPr>
              <a:t>. </a:t>
            </a:r>
            <a:r>
              <a:rPr lang="tr-TR" sz="1000" dirty="0" err="1">
                <a:ea typeface="MS PGothic" charset="0"/>
                <a:cs typeface="MS PGothic" charset="0"/>
              </a:rPr>
              <a:t>Each</a:t>
            </a:r>
            <a:r>
              <a:rPr lang="tr-TR" sz="1000" dirty="0">
                <a:ea typeface="MS PGothic" charset="0"/>
                <a:cs typeface="MS PGothic" charset="0"/>
              </a:rPr>
              <a:t> </a:t>
            </a:r>
            <a:r>
              <a:rPr lang="tr-TR" sz="1000" dirty="0" err="1">
                <a:ea typeface="MS PGothic" charset="0"/>
                <a:cs typeface="MS PGothic" charset="0"/>
              </a:rPr>
              <a:t>company</a:t>
            </a:r>
            <a:r>
              <a:rPr lang="tr-TR" sz="1000" dirty="0">
                <a:ea typeface="MS PGothic" charset="0"/>
                <a:cs typeface="MS PGothic" charset="0"/>
              </a:rPr>
              <a:t> </a:t>
            </a:r>
            <a:r>
              <a:rPr lang="tr-TR" sz="1000" dirty="0" err="1">
                <a:ea typeface="MS PGothic" charset="0"/>
                <a:cs typeface="MS PGothic" charset="0"/>
              </a:rPr>
              <a:t>would</a:t>
            </a:r>
            <a:r>
              <a:rPr lang="tr-TR" sz="1000" dirty="0">
                <a:ea typeface="MS PGothic" charset="0"/>
                <a:cs typeface="MS PGothic" charset="0"/>
              </a:rPr>
              <a:t> </a:t>
            </a:r>
            <a:r>
              <a:rPr lang="tr-TR" sz="1000" dirty="0" err="1">
                <a:ea typeface="MS PGothic" charset="0"/>
                <a:cs typeface="MS PGothic" charset="0"/>
              </a:rPr>
              <a:t>need</a:t>
            </a:r>
            <a:r>
              <a:rPr lang="tr-TR" sz="1000" dirty="0">
                <a:ea typeface="MS PGothic" charset="0"/>
                <a:cs typeface="MS PGothic" charset="0"/>
              </a:rPr>
              <a:t> </a:t>
            </a:r>
            <a:r>
              <a:rPr lang="tr-TR" sz="1000" dirty="0" err="1">
                <a:ea typeface="MS PGothic" charset="0"/>
                <a:cs typeface="MS PGothic" charset="0"/>
              </a:rPr>
              <a:t>its</a:t>
            </a:r>
            <a:r>
              <a:rPr lang="tr-TR" sz="1000" dirty="0">
                <a:ea typeface="MS PGothic" charset="0"/>
                <a:cs typeface="MS PGothic" charset="0"/>
              </a:rPr>
              <a:t> </a:t>
            </a:r>
            <a:r>
              <a:rPr lang="tr-TR" sz="1000" dirty="0" err="1">
                <a:ea typeface="MS PGothic" charset="0"/>
                <a:cs typeface="MS PGothic" charset="0"/>
              </a:rPr>
              <a:t>own</a:t>
            </a:r>
            <a:r>
              <a:rPr lang="tr-TR" sz="1000" dirty="0">
                <a:ea typeface="MS PGothic" charset="0"/>
                <a:cs typeface="MS PGothic" charset="0"/>
              </a:rPr>
              <a:t> </a:t>
            </a:r>
            <a:r>
              <a:rPr lang="tr-TR" sz="1000" dirty="0" err="1">
                <a:ea typeface="MS PGothic" charset="0"/>
                <a:cs typeface="MS PGothic" charset="0"/>
              </a:rPr>
              <a:t>treatment</a:t>
            </a:r>
            <a:r>
              <a:rPr lang="tr-TR" sz="1000" dirty="0">
                <a:ea typeface="MS PGothic" charset="0"/>
                <a:cs typeface="MS PGothic" charset="0"/>
              </a:rPr>
              <a:t> </a:t>
            </a:r>
            <a:r>
              <a:rPr lang="tr-TR" sz="1000" dirty="0" err="1">
                <a:ea typeface="MS PGothic" charset="0"/>
                <a:cs typeface="MS PGothic" charset="0"/>
              </a:rPr>
              <a:t>plant</a:t>
            </a:r>
            <a:r>
              <a:rPr lang="tr-TR" sz="1000" dirty="0">
                <a:ea typeface="MS PGothic" charset="0"/>
                <a:cs typeface="MS PGothic" charset="0"/>
              </a:rPr>
              <a:t> </a:t>
            </a:r>
            <a:r>
              <a:rPr lang="tr-TR" sz="1000" dirty="0" err="1">
                <a:ea typeface="MS PGothic" charset="0"/>
                <a:cs typeface="MS PGothic" charset="0"/>
              </a:rPr>
              <a:t>and</a:t>
            </a:r>
            <a:r>
              <a:rPr lang="tr-TR" sz="1000" dirty="0">
                <a:ea typeface="MS PGothic" charset="0"/>
                <a:cs typeface="MS PGothic" charset="0"/>
              </a:rPr>
              <a:t> </a:t>
            </a:r>
            <a:r>
              <a:rPr lang="tr-TR" sz="1000" dirty="0" err="1">
                <a:ea typeface="MS PGothic" charset="0"/>
                <a:cs typeface="MS PGothic" charset="0"/>
              </a:rPr>
              <a:t>delivery</a:t>
            </a:r>
            <a:r>
              <a:rPr lang="tr-TR" sz="1000" dirty="0">
                <a:ea typeface="MS PGothic" charset="0"/>
                <a:cs typeface="MS PGothic" charset="0"/>
              </a:rPr>
              <a:t> </a:t>
            </a:r>
            <a:r>
              <a:rPr lang="tr-TR" sz="1000" dirty="0" err="1">
                <a:ea typeface="MS PGothic" charset="0"/>
                <a:cs typeface="MS PGothic" charset="0"/>
              </a:rPr>
              <a:t>infrastructure</a:t>
            </a:r>
            <a:r>
              <a:rPr lang="tr-TR" sz="1000" dirty="0">
                <a:ea typeface="MS PGothic" charset="0"/>
                <a:cs typeface="MS PGothic" charset="0"/>
              </a:rPr>
              <a:t>. But </a:t>
            </a:r>
            <a:r>
              <a:rPr lang="tr-TR" sz="1000" dirty="0" err="1">
                <a:ea typeface="MS PGothic" charset="0"/>
                <a:cs typeface="MS PGothic" charset="0"/>
              </a:rPr>
              <a:t>building</a:t>
            </a:r>
            <a:r>
              <a:rPr lang="tr-TR" sz="1000" dirty="0">
                <a:ea typeface="MS PGothic" charset="0"/>
                <a:cs typeface="MS PGothic" charset="0"/>
              </a:rPr>
              <a:t> a </a:t>
            </a:r>
            <a:r>
              <a:rPr lang="tr-TR" sz="1000" dirty="0" err="1">
                <a:ea typeface="MS PGothic" charset="0"/>
                <a:cs typeface="MS PGothic" charset="0"/>
              </a:rPr>
              <a:t>system</a:t>
            </a:r>
            <a:r>
              <a:rPr lang="tr-TR" sz="1000" dirty="0">
                <a:ea typeface="MS PGothic" charset="0"/>
                <a:cs typeface="MS PGothic" charset="0"/>
              </a:rPr>
              <a:t> of </a:t>
            </a:r>
            <a:r>
              <a:rPr lang="tr-TR" sz="1000" dirty="0" err="1">
                <a:ea typeface="MS PGothic" charset="0"/>
                <a:cs typeface="MS PGothic" charset="0"/>
              </a:rPr>
              <a:t>water</a:t>
            </a:r>
            <a:r>
              <a:rPr lang="tr-TR" sz="1000" dirty="0">
                <a:ea typeface="MS PGothic" charset="0"/>
                <a:cs typeface="MS PGothic" charset="0"/>
              </a:rPr>
              <a:t> </a:t>
            </a:r>
            <a:r>
              <a:rPr lang="tr-TR" sz="1000" dirty="0" err="1">
                <a:ea typeface="MS PGothic" charset="0"/>
                <a:cs typeface="MS PGothic" charset="0"/>
              </a:rPr>
              <a:t>pipes</a:t>
            </a:r>
            <a:r>
              <a:rPr lang="tr-TR" sz="1000" dirty="0">
                <a:ea typeface="MS PGothic" charset="0"/>
                <a:cs typeface="MS PGothic" charset="0"/>
              </a:rPr>
              <a:t> is </a:t>
            </a:r>
            <a:r>
              <a:rPr lang="tr-TR" sz="1000" dirty="0" err="1">
                <a:ea typeface="MS PGothic" charset="0"/>
                <a:cs typeface="MS PGothic" charset="0"/>
              </a:rPr>
              <a:t>expensive</a:t>
            </a:r>
            <a:r>
              <a:rPr lang="tr-TR" sz="1000" dirty="0">
                <a:ea typeface="MS PGothic" charset="0"/>
                <a:cs typeface="MS PGothic" charset="0"/>
              </a:rPr>
              <a:t> </a:t>
            </a:r>
            <a:r>
              <a:rPr lang="tr-TR" sz="1000" dirty="0" err="1">
                <a:ea typeface="MS PGothic" charset="0"/>
                <a:cs typeface="MS PGothic" charset="0"/>
              </a:rPr>
              <a:t>and</a:t>
            </a:r>
            <a:r>
              <a:rPr lang="tr-TR" sz="1000" dirty="0">
                <a:ea typeface="MS PGothic" charset="0"/>
                <a:cs typeface="MS PGothic" charset="0"/>
              </a:rPr>
              <a:t> time </a:t>
            </a:r>
            <a:r>
              <a:rPr lang="tr-TR" sz="1000" dirty="0" err="1">
                <a:ea typeface="MS PGothic" charset="0"/>
                <a:cs typeface="MS PGothic" charset="0"/>
              </a:rPr>
              <a:t>consuming</a:t>
            </a:r>
            <a:r>
              <a:rPr lang="tr-TR" sz="1000" dirty="0">
                <a:ea typeface="MS PGothic" charset="0"/>
                <a:cs typeface="MS PGothic" charset="0"/>
              </a:rPr>
              <a:t>. </a:t>
            </a:r>
            <a:r>
              <a:rPr lang="tr-TR" sz="1000" dirty="0" err="1">
                <a:ea typeface="MS PGothic" charset="0"/>
                <a:cs typeface="MS PGothic" charset="0"/>
              </a:rPr>
              <a:t>It</a:t>
            </a:r>
            <a:r>
              <a:rPr lang="tr-TR" sz="1000" dirty="0">
                <a:ea typeface="MS PGothic" charset="0"/>
                <a:cs typeface="MS PGothic" charset="0"/>
              </a:rPr>
              <a:t> is </a:t>
            </a:r>
            <a:r>
              <a:rPr lang="tr-TR" sz="1000" dirty="0" err="1">
                <a:ea typeface="MS PGothic" charset="0"/>
                <a:cs typeface="MS PGothic" charset="0"/>
              </a:rPr>
              <a:t>cheaper</a:t>
            </a:r>
            <a:r>
              <a:rPr lang="tr-TR" sz="1000" dirty="0">
                <a:ea typeface="MS PGothic" charset="0"/>
                <a:cs typeface="MS PGothic" charset="0"/>
              </a:rPr>
              <a:t> </a:t>
            </a:r>
            <a:r>
              <a:rPr lang="tr-TR" sz="1000" dirty="0" err="1">
                <a:ea typeface="MS PGothic" charset="0"/>
                <a:cs typeface="MS PGothic" charset="0"/>
              </a:rPr>
              <a:t>to</a:t>
            </a:r>
            <a:r>
              <a:rPr lang="tr-TR" sz="1000" dirty="0">
                <a:ea typeface="MS PGothic" charset="0"/>
                <a:cs typeface="MS PGothic" charset="0"/>
              </a:rPr>
              <a:t> </a:t>
            </a:r>
            <a:r>
              <a:rPr lang="tr-TR" sz="1000" dirty="0" err="1">
                <a:ea typeface="MS PGothic" charset="0"/>
                <a:cs typeface="MS PGothic" charset="0"/>
              </a:rPr>
              <a:t>have</a:t>
            </a:r>
            <a:r>
              <a:rPr lang="tr-TR" sz="1000" dirty="0">
                <a:ea typeface="MS PGothic" charset="0"/>
                <a:cs typeface="MS PGothic" charset="0"/>
              </a:rPr>
              <a:t> </a:t>
            </a:r>
            <a:r>
              <a:rPr lang="tr-TR" sz="1000" dirty="0" err="1">
                <a:ea typeface="MS PGothic" charset="0"/>
                <a:cs typeface="MS PGothic" charset="0"/>
              </a:rPr>
              <a:t>one</a:t>
            </a:r>
            <a:r>
              <a:rPr lang="tr-TR" sz="1000" dirty="0">
                <a:ea typeface="MS PGothic" charset="0"/>
                <a:cs typeface="MS PGothic" charset="0"/>
              </a:rPr>
              <a:t> </a:t>
            </a:r>
            <a:r>
              <a:rPr lang="tr-TR" sz="1000" dirty="0" err="1">
                <a:ea typeface="MS PGothic" charset="0"/>
                <a:cs typeface="MS PGothic" charset="0"/>
              </a:rPr>
              <a:t>larger</a:t>
            </a:r>
            <a:r>
              <a:rPr lang="tr-TR" sz="1000" dirty="0">
                <a:ea typeface="MS PGothic" charset="0"/>
                <a:cs typeface="MS PGothic" charset="0"/>
              </a:rPr>
              <a:t> </a:t>
            </a:r>
            <a:r>
              <a:rPr lang="tr-TR" sz="1000" dirty="0" err="1">
                <a:ea typeface="MS PGothic" charset="0"/>
                <a:cs typeface="MS PGothic" charset="0"/>
              </a:rPr>
              <a:t>company</a:t>
            </a:r>
            <a:r>
              <a:rPr lang="tr-TR" sz="1000" dirty="0">
                <a:ea typeface="MS PGothic" charset="0"/>
                <a:cs typeface="MS PGothic" charset="0"/>
              </a:rPr>
              <a:t> </a:t>
            </a:r>
            <a:r>
              <a:rPr lang="tr-TR" sz="1000" dirty="0" err="1">
                <a:ea typeface="MS PGothic" charset="0"/>
                <a:cs typeface="MS PGothic" charset="0"/>
              </a:rPr>
              <a:t>provide</a:t>
            </a:r>
            <a:r>
              <a:rPr lang="tr-TR" sz="1000" dirty="0">
                <a:ea typeface="MS PGothic" charset="0"/>
                <a:cs typeface="MS PGothic" charset="0"/>
              </a:rPr>
              <a:t> </a:t>
            </a:r>
            <a:r>
              <a:rPr lang="tr-TR" sz="1000" dirty="0" err="1">
                <a:ea typeface="MS PGothic" charset="0"/>
                <a:cs typeface="MS PGothic" charset="0"/>
              </a:rPr>
              <a:t>water</a:t>
            </a:r>
            <a:r>
              <a:rPr lang="tr-TR" sz="1000" dirty="0">
                <a:ea typeface="MS PGothic" charset="0"/>
                <a:cs typeface="MS PGothic" charset="0"/>
              </a:rPr>
              <a:t> </a:t>
            </a:r>
            <a:r>
              <a:rPr lang="tr-TR" sz="1000" dirty="0" err="1">
                <a:ea typeface="MS PGothic" charset="0"/>
                <a:cs typeface="MS PGothic" charset="0"/>
              </a:rPr>
              <a:t>for</a:t>
            </a:r>
            <a:r>
              <a:rPr lang="tr-TR" sz="1000" dirty="0">
                <a:ea typeface="MS PGothic" charset="0"/>
                <a:cs typeface="MS PGothic" charset="0"/>
              </a:rPr>
              <a:t> </a:t>
            </a:r>
            <a:r>
              <a:rPr lang="tr-TR" sz="1000" dirty="0" err="1">
                <a:ea typeface="MS PGothic" charset="0"/>
                <a:cs typeface="MS PGothic" charset="0"/>
              </a:rPr>
              <a:t>everyone</a:t>
            </a:r>
            <a:r>
              <a:rPr lang="tr-TR" sz="1000" dirty="0">
                <a:ea typeface="MS PGothic" charset="0"/>
                <a:cs typeface="MS PGothic" charset="0"/>
              </a:rPr>
              <a:t> in a </a:t>
            </a:r>
            <a:r>
              <a:rPr lang="tr-TR" sz="1000" dirty="0" err="1">
                <a:ea typeface="MS PGothic" charset="0"/>
                <a:cs typeface="MS PGothic" charset="0"/>
              </a:rPr>
              <a:t>local</a:t>
            </a:r>
            <a:r>
              <a:rPr lang="tr-TR" sz="1000" dirty="0">
                <a:ea typeface="MS PGothic" charset="0"/>
                <a:cs typeface="MS PGothic" charset="0"/>
              </a:rPr>
              <a:t> </a:t>
            </a:r>
            <a:r>
              <a:rPr lang="tr-TR" sz="1000" dirty="0" err="1">
                <a:ea typeface="MS PGothic" charset="0"/>
                <a:cs typeface="MS PGothic" charset="0"/>
              </a:rPr>
              <a:t>community</a:t>
            </a:r>
            <a:r>
              <a:rPr lang="tr-TR" sz="1000" dirty="0">
                <a:ea typeface="MS PGothic" charset="0"/>
                <a:cs typeface="MS PGothic" charset="0"/>
              </a:rPr>
              <a:t>.</a:t>
            </a:r>
          </a:p>
          <a:p>
            <a:pPr>
              <a:lnSpc>
                <a:spcPct val="90000"/>
              </a:lnSpc>
            </a:pPr>
            <a:endParaRPr lang="tr-TR" sz="1000" dirty="0">
              <a:ea typeface="MS PGothic" charset="0"/>
              <a:cs typeface="MS PGothic" charset="0"/>
            </a:endParaRPr>
          </a:p>
          <a:p>
            <a:pPr>
              <a:lnSpc>
                <a:spcPct val="90000"/>
              </a:lnSpc>
            </a:pPr>
            <a:r>
              <a:rPr lang="tr-TR" sz="1000" dirty="0" err="1">
                <a:ea typeface="MS PGothic" charset="0"/>
                <a:cs typeface="MS PGothic" charset="0"/>
              </a:rPr>
              <a:t>Diseconomies</a:t>
            </a:r>
            <a:r>
              <a:rPr lang="tr-TR" sz="1000" dirty="0">
                <a:ea typeface="MS PGothic" charset="0"/>
                <a:cs typeface="MS PGothic" charset="0"/>
              </a:rPr>
              <a:t> of </a:t>
            </a:r>
            <a:r>
              <a:rPr lang="tr-TR" sz="1000" dirty="0" err="1">
                <a:ea typeface="MS PGothic" charset="0"/>
                <a:cs typeface="MS PGothic" charset="0"/>
              </a:rPr>
              <a:t>scale</a:t>
            </a:r>
            <a:endParaRPr lang="tr-TR" sz="1000" dirty="0">
              <a:ea typeface="MS PGothic" charset="0"/>
              <a:cs typeface="MS PGothic" charset="0"/>
            </a:endParaRPr>
          </a:p>
          <a:p>
            <a:pPr>
              <a:lnSpc>
                <a:spcPct val="90000"/>
              </a:lnSpc>
            </a:pPr>
            <a:r>
              <a:rPr lang="tr-TR" sz="1000" dirty="0">
                <a:ea typeface="MS PGothic" charset="0"/>
                <a:cs typeface="MS PGothic" charset="0"/>
              </a:rPr>
              <a:t>As </a:t>
            </a:r>
            <a:r>
              <a:rPr lang="tr-TR" sz="1000" dirty="0" err="1">
                <a:ea typeface="MS PGothic" charset="0"/>
                <a:cs typeface="MS PGothic" charset="0"/>
              </a:rPr>
              <a:t>the</a:t>
            </a:r>
            <a:r>
              <a:rPr lang="tr-TR" sz="1000" dirty="0">
                <a:ea typeface="MS PGothic" charset="0"/>
                <a:cs typeface="MS PGothic" charset="0"/>
              </a:rPr>
              <a:t> </a:t>
            </a:r>
            <a:r>
              <a:rPr lang="tr-TR" sz="1000" dirty="0" err="1">
                <a:ea typeface="MS PGothic" charset="0"/>
                <a:cs typeface="MS PGothic" charset="0"/>
              </a:rPr>
              <a:t>scale</a:t>
            </a:r>
            <a:r>
              <a:rPr lang="tr-TR" sz="1000" dirty="0">
                <a:ea typeface="MS PGothic" charset="0"/>
                <a:cs typeface="MS PGothic" charset="0"/>
              </a:rPr>
              <a:t> of an </a:t>
            </a:r>
            <a:r>
              <a:rPr lang="tr-TR" sz="1000" dirty="0" err="1">
                <a:ea typeface="MS PGothic" charset="0"/>
                <a:cs typeface="MS PGothic" charset="0"/>
              </a:rPr>
              <a:t>enterprise</a:t>
            </a:r>
            <a:r>
              <a:rPr lang="tr-TR" sz="1000" dirty="0">
                <a:ea typeface="MS PGothic" charset="0"/>
                <a:cs typeface="MS PGothic" charset="0"/>
              </a:rPr>
              <a:t> </a:t>
            </a:r>
            <a:r>
              <a:rPr lang="tr-TR" sz="1000" dirty="0" err="1">
                <a:ea typeface="MS PGothic" charset="0"/>
                <a:cs typeface="MS PGothic" charset="0"/>
              </a:rPr>
              <a:t>grows</a:t>
            </a:r>
            <a:r>
              <a:rPr lang="tr-TR" sz="1000" dirty="0">
                <a:ea typeface="MS PGothic" charset="0"/>
                <a:cs typeface="MS PGothic" charset="0"/>
              </a:rPr>
              <a:t> </a:t>
            </a:r>
            <a:r>
              <a:rPr lang="tr-TR" sz="1000" dirty="0" err="1">
                <a:ea typeface="MS PGothic" charset="0"/>
                <a:cs typeface="MS PGothic" charset="0"/>
              </a:rPr>
              <a:t>larger</a:t>
            </a:r>
            <a:r>
              <a:rPr lang="tr-TR" sz="1000" dirty="0">
                <a:ea typeface="MS PGothic" charset="0"/>
                <a:cs typeface="MS PGothic" charset="0"/>
              </a:rPr>
              <a:t>, it </a:t>
            </a:r>
            <a:r>
              <a:rPr lang="tr-TR" sz="1000" dirty="0" err="1">
                <a:ea typeface="MS PGothic" charset="0"/>
                <a:cs typeface="MS PGothic" charset="0"/>
              </a:rPr>
              <a:t>might</a:t>
            </a:r>
            <a:r>
              <a:rPr lang="tr-TR" sz="1000" dirty="0">
                <a:ea typeface="MS PGothic" charset="0"/>
                <a:cs typeface="MS PGothic" charset="0"/>
              </a:rPr>
              <a:t> </a:t>
            </a:r>
            <a:r>
              <a:rPr lang="tr-TR" sz="1000" dirty="0" err="1">
                <a:ea typeface="MS PGothic" charset="0"/>
                <a:cs typeface="MS PGothic" charset="0"/>
              </a:rPr>
              <a:t>require</a:t>
            </a:r>
            <a:r>
              <a:rPr lang="tr-TR" sz="1000" dirty="0">
                <a:ea typeface="MS PGothic" charset="0"/>
                <a:cs typeface="MS PGothic" charset="0"/>
              </a:rPr>
              <a:t> </a:t>
            </a:r>
            <a:r>
              <a:rPr lang="tr-TR" sz="1000" dirty="0" err="1">
                <a:ea typeface="MS PGothic" charset="0"/>
                <a:cs typeface="MS PGothic" charset="0"/>
              </a:rPr>
              <a:t>more</a:t>
            </a:r>
            <a:r>
              <a:rPr lang="tr-TR" sz="1000" dirty="0">
                <a:ea typeface="MS PGothic" charset="0"/>
                <a:cs typeface="MS PGothic" charset="0"/>
              </a:rPr>
              <a:t> </a:t>
            </a:r>
            <a:r>
              <a:rPr lang="tr-TR" sz="1000" dirty="0" err="1">
                <a:ea typeface="MS PGothic" charset="0"/>
                <a:cs typeface="MS PGothic" charset="0"/>
              </a:rPr>
              <a:t>managers</a:t>
            </a:r>
            <a:r>
              <a:rPr lang="tr-TR" sz="1000" dirty="0">
                <a:ea typeface="MS PGothic" charset="0"/>
                <a:cs typeface="MS PGothic" charset="0"/>
              </a:rPr>
              <a:t>, </a:t>
            </a:r>
            <a:r>
              <a:rPr lang="tr-TR" sz="1000" dirty="0" err="1">
                <a:ea typeface="MS PGothic" charset="0"/>
                <a:cs typeface="MS PGothic" charset="0"/>
              </a:rPr>
              <a:t>highly</a:t>
            </a:r>
            <a:r>
              <a:rPr lang="tr-TR" sz="1000" dirty="0">
                <a:ea typeface="MS PGothic" charset="0"/>
                <a:cs typeface="MS PGothic" charset="0"/>
              </a:rPr>
              <a:t> </a:t>
            </a:r>
            <a:r>
              <a:rPr lang="tr-TR" sz="1000" dirty="0" err="1">
                <a:ea typeface="MS PGothic" charset="0"/>
                <a:cs typeface="MS PGothic" charset="0"/>
              </a:rPr>
              <a:t>specialized</a:t>
            </a:r>
            <a:r>
              <a:rPr lang="tr-TR" sz="1000" dirty="0">
                <a:ea typeface="MS PGothic" charset="0"/>
                <a:cs typeface="MS PGothic" charset="0"/>
              </a:rPr>
              <a:t> </a:t>
            </a:r>
            <a:r>
              <a:rPr lang="tr-TR" sz="1000" dirty="0" err="1">
                <a:ea typeface="MS PGothic" charset="0"/>
                <a:cs typeface="MS PGothic" charset="0"/>
              </a:rPr>
              <a:t>workers</a:t>
            </a:r>
            <a:r>
              <a:rPr lang="tr-TR" sz="1000" dirty="0">
                <a:ea typeface="MS PGothic" charset="0"/>
                <a:cs typeface="MS PGothic" charset="0"/>
              </a:rPr>
              <a:t>, </a:t>
            </a:r>
            <a:r>
              <a:rPr lang="tr-TR" sz="1000" dirty="0" err="1">
                <a:ea typeface="MS PGothic" charset="0"/>
                <a:cs typeface="MS PGothic" charset="0"/>
              </a:rPr>
              <a:t>and</a:t>
            </a:r>
            <a:r>
              <a:rPr lang="tr-TR" sz="1000" dirty="0">
                <a:ea typeface="MS PGothic" charset="0"/>
                <a:cs typeface="MS PGothic" charset="0"/>
              </a:rPr>
              <a:t> a </a:t>
            </a:r>
            <a:r>
              <a:rPr lang="tr-TR" sz="1000" dirty="0" err="1">
                <a:ea typeface="MS PGothic" charset="0"/>
                <a:cs typeface="MS PGothic" charset="0"/>
              </a:rPr>
              <a:t>coordination</a:t>
            </a:r>
            <a:r>
              <a:rPr lang="tr-TR" sz="1000" dirty="0">
                <a:ea typeface="MS PGothic" charset="0"/>
                <a:cs typeface="MS PGothic" charset="0"/>
              </a:rPr>
              <a:t> </a:t>
            </a:r>
            <a:r>
              <a:rPr lang="tr-TR" sz="1000" dirty="0" err="1">
                <a:ea typeface="MS PGothic" charset="0"/>
                <a:cs typeface="MS PGothic" charset="0"/>
              </a:rPr>
              <a:t>process</a:t>
            </a:r>
            <a:r>
              <a:rPr lang="tr-TR" sz="1000" dirty="0">
                <a:ea typeface="MS PGothic" charset="0"/>
                <a:cs typeface="MS PGothic" charset="0"/>
              </a:rPr>
              <a:t> </a:t>
            </a:r>
            <a:r>
              <a:rPr lang="tr-TR" sz="1000" dirty="0" err="1">
                <a:ea typeface="MS PGothic" charset="0"/>
                <a:cs typeface="MS PGothic" charset="0"/>
              </a:rPr>
              <a:t>to</a:t>
            </a:r>
            <a:r>
              <a:rPr lang="tr-TR" sz="1000" dirty="0">
                <a:ea typeface="MS PGothic" charset="0"/>
                <a:cs typeface="MS PGothic" charset="0"/>
              </a:rPr>
              <a:t> </a:t>
            </a:r>
            <a:r>
              <a:rPr lang="tr-TR" sz="1000" dirty="0" err="1">
                <a:ea typeface="MS PGothic" charset="0"/>
                <a:cs typeface="MS PGothic" charset="0"/>
              </a:rPr>
              <a:t>pull</a:t>
            </a:r>
            <a:r>
              <a:rPr lang="tr-TR" sz="1000" dirty="0">
                <a:ea typeface="MS PGothic" charset="0"/>
                <a:cs typeface="MS PGothic" charset="0"/>
              </a:rPr>
              <a:t> </a:t>
            </a:r>
            <a:r>
              <a:rPr lang="tr-TR" sz="1000" dirty="0" err="1">
                <a:ea typeface="MS PGothic" charset="0"/>
                <a:cs typeface="MS PGothic" charset="0"/>
              </a:rPr>
              <a:t>everything</a:t>
            </a:r>
            <a:r>
              <a:rPr lang="tr-TR" sz="1000" dirty="0">
                <a:ea typeface="MS PGothic" charset="0"/>
                <a:cs typeface="MS PGothic" charset="0"/>
              </a:rPr>
              <a:t> </a:t>
            </a:r>
            <a:r>
              <a:rPr lang="tr-TR" sz="1000" dirty="0" err="1">
                <a:ea typeface="MS PGothic" charset="0"/>
                <a:cs typeface="MS PGothic" charset="0"/>
              </a:rPr>
              <a:t>together</a:t>
            </a:r>
            <a:r>
              <a:rPr lang="tr-TR" sz="1000" dirty="0">
                <a:ea typeface="MS PGothic" charset="0"/>
                <a:cs typeface="MS PGothic" charset="0"/>
              </a:rPr>
              <a:t>. As </a:t>
            </a:r>
            <a:r>
              <a:rPr lang="tr-TR" sz="1000" dirty="0" err="1">
                <a:ea typeface="MS PGothic" charset="0"/>
                <a:cs typeface="MS PGothic" charset="0"/>
              </a:rPr>
              <a:t>the</a:t>
            </a:r>
            <a:r>
              <a:rPr lang="tr-TR" sz="1000" dirty="0">
                <a:ea typeface="MS PGothic" charset="0"/>
                <a:cs typeface="MS PGothic" charset="0"/>
              </a:rPr>
              <a:t> </a:t>
            </a:r>
            <a:r>
              <a:rPr lang="tr-TR" sz="1000" dirty="0" err="1">
                <a:ea typeface="MS PGothic" charset="0"/>
                <a:cs typeface="MS PGothic" charset="0"/>
              </a:rPr>
              <a:t>layers</a:t>
            </a:r>
            <a:r>
              <a:rPr lang="tr-TR" sz="1000" dirty="0">
                <a:ea typeface="MS PGothic" charset="0"/>
                <a:cs typeface="MS PGothic" charset="0"/>
              </a:rPr>
              <a:t> of </a:t>
            </a:r>
            <a:r>
              <a:rPr lang="tr-TR" sz="1000" dirty="0" err="1">
                <a:ea typeface="MS PGothic" charset="0"/>
                <a:cs typeface="MS PGothic" charset="0"/>
              </a:rPr>
              <a:t>management</a:t>
            </a:r>
            <a:r>
              <a:rPr lang="tr-TR" sz="1000" dirty="0">
                <a:ea typeface="MS PGothic" charset="0"/>
                <a:cs typeface="MS PGothic" charset="0"/>
              </a:rPr>
              <a:t> </a:t>
            </a:r>
            <a:r>
              <a:rPr lang="tr-TR" sz="1000" dirty="0" err="1">
                <a:ea typeface="MS PGothic" charset="0"/>
                <a:cs typeface="MS PGothic" charset="0"/>
              </a:rPr>
              <a:t>expand</a:t>
            </a:r>
            <a:r>
              <a:rPr lang="tr-TR" sz="1000" dirty="0">
                <a:ea typeface="MS PGothic" charset="0"/>
                <a:cs typeface="MS PGothic" charset="0"/>
              </a:rPr>
              <a:t>, </a:t>
            </a:r>
            <a:r>
              <a:rPr lang="tr-TR" sz="1000" dirty="0" err="1">
                <a:ea typeface="MS PGothic" charset="0"/>
                <a:cs typeface="MS PGothic" charset="0"/>
              </a:rPr>
              <a:t>the</a:t>
            </a:r>
            <a:r>
              <a:rPr lang="tr-TR" sz="1000" dirty="0">
                <a:ea typeface="MS PGothic" charset="0"/>
                <a:cs typeface="MS PGothic" charset="0"/>
              </a:rPr>
              <a:t> </a:t>
            </a:r>
            <a:r>
              <a:rPr lang="tr-TR" sz="1000" dirty="0" err="1">
                <a:ea typeface="MS PGothic" charset="0"/>
                <a:cs typeface="MS PGothic" charset="0"/>
              </a:rPr>
              <a:t>coordination</a:t>
            </a:r>
            <a:r>
              <a:rPr lang="tr-TR" sz="1000" dirty="0">
                <a:ea typeface="MS PGothic" charset="0"/>
                <a:cs typeface="MS PGothic" charset="0"/>
              </a:rPr>
              <a:t> </a:t>
            </a:r>
            <a:r>
              <a:rPr lang="tr-TR" sz="1000" dirty="0" err="1">
                <a:ea typeface="MS PGothic" charset="0"/>
                <a:cs typeface="MS PGothic" charset="0"/>
              </a:rPr>
              <a:t>process</a:t>
            </a:r>
            <a:r>
              <a:rPr lang="tr-TR" sz="1000" dirty="0">
                <a:ea typeface="MS PGothic" charset="0"/>
                <a:cs typeface="MS PGothic" charset="0"/>
              </a:rPr>
              <a:t> can break </a:t>
            </a:r>
            <a:r>
              <a:rPr lang="tr-TR" sz="1000" dirty="0" err="1">
                <a:ea typeface="MS PGothic" charset="0"/>
                <a:cs typeface="MS PGothic" charset="0"/>
              </a:rPr>
              <a:t>down</a:t>
            </a:r>
            <a:r>
              <a:rPr lang="tr-TR" sz="1000" dirty="0">
                <a:ea typeface="MS PGothic" charset="0"/>
                <a:cs typeface="MS PGothic" charset="0"/>
              </a:rPr>
              <a:t>. Financial </a:t>
            </a:r>
            <a:r>
              <a:rPr lang="tr-TR" sz="1000" dirty="0" err="1">
                <a:ea typeface="MS PGothic" charset="0"/>
                <a:cs typeface="MS PGothic" charset="0"/>
              </a:rPr>
              <a:t>institutions</a:t>
            </a:r>
            <a:r>
              <a:rPr lang="tr-TR" sz="1000" dirty="0">
                <a:ea typeface="MS PGothic" charset="0"/>
                <a:cs typeface="MS PGothic" charset="0"/>
              </a:rPr>
              <a:t> </a:t>
            </a:r>
            <a:r>
              <a:rPr lang="tr-TR" sz="1000" dirty="0" err="1">
                <a:ea typeface="MS PGothic" charset="0"/>
                <a:cs typeface="MS PGothic" charset="0"/>
              </a:rPr>
              <a:t>that</a:t>
            </a:r>
            <a:r>
              <a:rPr lang="tr-TR" sz="1000" dirty="0">
                <a:ea typeface="MS PGothic" charset="0"/>
                <a:cs typeface="MS PGothic" charset="0"/>
              </a:rPr>
              <a:t> do </a:t>
            </a:r>
            <a:r>
              <a:rPr lang="tr-TR" sz="1000" dirty="0" err="1">
                <a:ea typeface="MS PGothic" charset="0"/>
                <a:cs typeface="MS PGothic" charset="0"/>
              </a:rPr>
              <a:t>most</a:t>
            </a:r>
            <a:r>
              <a:rPr lang="tr-TR" sz="1000" dirty="0">
                <a:ea typeface="MS PGothic" charset="0"/>
                <a:cs typeface="MS PGothic" charset="0"/>
              </a:rPr>
              <a:t> of </a:t>
            </a:r>
            <a:r>
              <a:rPr lang="tr-TR" sz="1000" dirty="0" err="1">
                <a:ea typeface="MS PGothic" charset="0"/>
                <a:cs typeface="MS PGothic" charset="0"/>
              </a:rPr>
              <a:t>their</a:t>
            </a:r>
            <a:r>
              <a:rPr lang="tr-TR" sz="1000" dirty="0">
                <a:ea typeface="MS PGothic" charset="0"/>
                <a:cs typeface="MS PGothic" charset="0"/>
              </a:rPr>
              <a:t> </a:t>
            </a:r>
            <a:r>
              <a:rPr lang="tr-TR" sz="1000" dirty="0" err="1">
                <a:ea typeface="MS PGothic" charset="0"/>
                <a:cs typeface="MS PGothic" charset="0"/>
              </a:rPr>
              <a:t>business</a:t>
            </a:r>
            <a:r>
              <a:rPr lang="tr-TR" sz="1000" dirty="0">
                <a:ea typeface="MS PGothic" charset="0"/>
                <a:cs typeface="MS PGothic" charset="0"/>
              </a:rPr>
              <a:t> online </a:t>
            </a:r>
            <a:r>
              <a:rPr lang="tr-TR" sz="1000" dirty="0" err="1">
                <a:ea typeface="MS PGothic" charset="0"/>
                <a:cs typeface="MS PGothic" charset="0"/>
              </a:rPr>
              <a:t>have</a:t>
            </a:r>
            <a:r>
              <a:rPr lang="tr-TR" sz="1000" dirty="0">
                <a:ea typeface="MS PGothic" charset="0"/>
                <a:cs typeface="MS PGothic" charset="0"/>
              </a:rPr>
              <a:t> </a:t>
            </a:r>
            <a:r>
              <a:rPr lang="tr-TR" sz="1000" dirty="0" err="1">
                <a:ea typeface="MS PGothic" charset="0"/>
                <a:cs typeface="MS PGothic" charset="0"/>
              </a:rPr>
              <a:t>lower</a:t>
            </a:r>
            <a:r>
              <a:rPr lang="tr-TR" sz="1000" dirty="0">
                <a:ea typeface="MS PGothic" charset="0"/>
                <a:cs typeface="MS PGothic" charset="0"/>
              </a:rPr>
              <a:t> </a:t>
            </a:r>
            <a:r>
              <a:rPr lang="tr-TR" sz="1000" dirty="0" err="1">
                <a:ea typeface="MS PGothic" charset="0"/>
                <a:cs typeface="MS PGothic" charset="0"/>
              </a:rPr>
              <a:t>management</a:t>
            </a:r>
            <a:r>
              <a:rPr lang="tr-TR" sz="1000" dirty="0">
                <a:ea typeface="MS PGothic" charset="0"/>
                <a:cs typeface="MS PGothic" charset="0"/>
              </a:rPr>
              <a:t> </a:t>
            </a:r>
            <a:r>
              <a:rPr lang="tr-TR" sz="1000" dirty="0" err="1">
                <a:ea typeface="MS PGothic" charset="0"/>
                <a:cs typeface="MS PGothic" charset="0"/>
              </a:rPr>
              <a:t>costs</a:t>
            </a:r>
            <a:r>
              <a:rPr lang="tr-TR" sz="1000" dirty="0">
                <a:ea typeface="MS PGothic" charset="0"/>
                <a:cs typeface="MS PGothic" charset="0"/>
              </a:rPr>
              <a:t> </a:t>
            </a:r>
            <a:r>
              <a:rPr lang="tr-TR" sz="1000" dirty="0" err="1">
                <a:ea typeface="MS PGothic" charset="0"/>
                <a:cs typeface="MS PGothic" charset="0"/>
              </a:rPr>
              <a:t>and</a:t>
            </a:r>
            <a:r>
              <a:rPr lang="tr-TR" sz="1000" dirty="0">
                <a:ea typeface="MS PGothic" charset="0"/>
                <a:cs typeface="MS PGothic" charset="0"/>
              </a:rPr>
              <a:t> </a:t>
            </a:r>
            <a:r>
              <a:rPr lang="tr-TR" sz="1000" dirty="0" err="1">
                <a:ea typeface="MS PGothic" charset="0"/>
                <a:cs typeface="MS PGothic" charset="0"/>
              </a:rPr>
              <a:t>also</a:t>
            </a:r>
            <a:r>
              <a:rPr lang="tr-TR" sz="1000" dirty="0">
                <a:ea typeface="MS PGothic" charset="0"/>
                <a:cs typeface="MS PGothic" charset="0"/>
              </a:rPr>
              <a:t> </a:t>
            </a:r>
            <a:r>
              <a:rPr lang="tr-TR" sz="1000" dirty="0" err="1">
                <a:ea typeface="MS PGothic" charset="0"/>
                <a:cs typeface="MS PGothic" charset="0"/>
              </a:rPr>
              <a:t>benefit</a:t>
            </a:r>
            <a:r>
              <a:rPr lang="tr-TR" sz="1000" dirty="0">
                <a:ea typeface="MS PGothic" charset="0"/>
                <a:cs typeface="MS PGothic" charset="0"/>
              </a:rPr>
              <a:t> </a:t>
            </a:r>
            <a:r>
              <a:rPr lang="tr-TR" sz="1000" dirty="0" err="1">
                <a:ea typeface="MS PGothic" charset="0"/>
                <a:cs typeface="MS PGothic" charset="0"/>
              </a:rPr>
              <a:t>from</a:t>
            </a:r>
            <a:r>
              <a:rPr lang="tr-TR" sz="1000" dirty="0">
                <a:ea typeface="MS PGothic" charset="0"/>
                <a:cs typeface="MS PGothic" charset="0"/>
              </a:rPr>
              <a:t> not </a:t>
            </a:r>
            <a:r>
              <a:rPr lang="tr-TR" sz="1000" dirty="0" err="1">
                <a:ea typeface="MS PGothic" charset="0"/>
                <a:cs typeface="MS PGothic" charset="0"/>
              </a:rPr>
              <a:t>having</a:t>
            </a:r>
            <a:r>
              <a:rPr lang="tr-TR" sz="1000" dirty="0">
                <a:ea typeface="MS PGothic" charset="0"/>
                <a:cs typeface="MS PGothic" charset="0"/>
              </a:rPr>
              <a:t> </a:t>
            </a:r>
            <a:r>
              <a:rPr lang="tr-TR" sz="1000" dirty="0" err="1">
                <a:ea typeface="MS PGothic" charset="0"/>
                <a:cs typeface="MS PGothic" charset="0"/>
              </a:rPr>
              <a:t>to</a:t>
            </a:r>
            <a:r>
              <a:rPr lang="tr-TR" sz="1000" dirty="0">
                <a:ea typeface="MS PGothic" charset="0"/>
                <a:cs typeface="MS PGothic" charset="0"/>
              </a:rPr>
              <a:t> </a:t>
            </a:r>
            <a:r>
              <a:rPr lang="tr-TR" sz="1000" dirty="0" err="1">
                <a:ea typeface="MS PGothic" charset="0"/>
                <a:cs typeface="MS PGothic" charset="0"/>
              </a:rPr>
              <a:t>build</a:t>
            </a:r>
            <a:r>
              <a:rPr lang="tr-TR" sz="1000" dirty="0">
                <a:ea typeface="MS PGothic" charset="0"/>
                <a:cs typeface="MS PGothic" charset="0"/>
              </a:rPr>
              <a:t> </a:t>
            </a:r>
            <a:r>
              <a:rPr lang="tr-TR" sz="1000" dirty="0" err="1">
                <a:ea typeface="MS PGothic" charset="0"/>
                <a:cs typeface="MS PGothic" charset="0"/>
              </a:rPr>
              <a:t>expensive</a:t>
            </a:r>
            <a:r>
              <a:rPr lang="tr-TR" sz="1000" dirty="0">
                <a:ea typeface="MS PGothic" charset="0"/>
                <a:cs typeface="MS PGothic" charset="0"/>
              </a:rPr>
              <a:t> </a:t>
            </a:r>
            <a:r>
              <a:rPr lang="tr-TR" sz="1000" dirty="0" err="1">
                <a:ea typeface="MS PGothic" charset="0"/>
                <a:cs typeface="MS PGothic" charset="0"/>
              </a:rPr>
              <a:t>offices</a:t>
            </a:r>
            <a:r>
              <a:rPr lang="tr-TR" sz="1000" dirty="0">
                <a:ea typeface="MS PGothic" charset="0"/>
                <a:cs typeface="MS PGothic" charset="0"/>
              </a:rPr>
              <a:t>. </a:t>
            </a:r>
            <a:r>
              <a:rPr lang="tr-TR" sz="1000" dirty="0" err="1">
                <a:ea typeface="MS PGothic" charset="0"/>
                <a:cs typeface="MS PGothic" charset="0"/>
              </a:rPr>
              <a:t>The</a:t>
            </a:r>
            <a:r>
              <a:rPr lang="tr-TR" sz="1000" dirty="0">
                <a:ea typeface="MS PGothic" charset="0"/>
                <a:cs typeface="MS PGothic" charset="0"/>
              </a:rPr>
              <a:t> </a:t>
            </a:r>
            <a:r>
              <a:rPr lang="tr-TR" sz="1000" dirty="0" err="1">
                <a:ea typeface="MS PGothic" charset="0"/>
                <a:cs typeface="MS PGothic" charset="0"/>
              </a:rPr>
              <a:t>lower</a:t>
            </a:r>
            <a:r>
              <a:rPr lang="tr-TR" sz="1000" dirty="0">
                <a:ea typeface="MS PGothic" charset="0"/>
                <a:cs typeface="MS PGothic" charset="0"/>
              </a:rPr>
              <a:t> </a:t>
            </a:r>
            <a:r>
              <a:rPr lang="tr-TR" sz="1000" dirty="0" err="1">
                <a:ea typeface="MS PGothic" charset="0"/>
                <a:cs typeface="MS PGothic" charset="0"/>
              </a:rPr>
              <a:t>administrative</a:t>
            </a:r>
            <a:r>
              <a:rPr lang="tr-TR" sz="1000" dirty="0">
                <a:ea typeface="MS PGothic" charset="0"/>
                <a:cs typeface="MS PGothic" charset="0"/>
              </a:rPr>
              <a:t> </a:t>
            </a:r>
            <a:r>
              <a:rPr lang="tr-TR" sz="1000" dirty="0" err="1">
                <a:ea typeface="MS PGothic" charset="0"/>
                <a:cs typeface="MS PGothic" charset="0"/>
              </a:rPr>
              <a:t>costs</a:t>
            </a:r>
            <a:r>
              <a:rPr lang="tr-TR" sz="1000" dirty="0">
                <a:ea typeface="MS PGothic" charset="0"/>
                <a:cs typeface="MS PGothic" charset="0"/>
              </a:rPr>
              <a:t> of </a:t>
            </a:r>
            <a:r>
              <a:rPr lang="tr-TR" sz="1000" dirty="0" err="1">
                <a:ea typeface="MS PGothic" charset="0"/>
                <a:cs typeface="MS PGothic" charset="0"/>
              </a:rPr>
              <a:t>these</a:t>
            </a:r>
            <a:r>
              <a:rPr lang="tr-TR" sz="1000" dirty="0">
                <a:ea typeface="MS PGothic" charset="0"/>
                <a:cs typeface="MS PGothic" charset="0"/>
              </a:rPr>
              <a:t> </a:t>
            </a:r>
            <a:r>
              <a:rPr lang="tr-TR" sz="1000" dirty="0" err="1">
                <a:ea typeface="MS PGothic" charset="0"/>
                <a:cs typeface="MS PGothic" charset="0"/>
              </a:rPr>
              <a:t>smaller</a:t>
            </a:r>
            <a:r>
              <a:rPr lang="tr-TR" sz="1000" dirty="0">
                <a:ea typeface="MS PGothic" charset="0"/>
                <a:cs typeface="MS PGothic" charset="0"/>
              </a:rPr>
              <a:t> online </a:t>
            </a:r>
            <a:r>
              <a:rPr lang="tr-TR" sz="1000" dirty="0" err="1">
                <a:ea typeface="MS PGothic" charset="0"/>
                <a:cs typeface="MS PGothic" charset="0"/>
              </a:rPr>
              <a:t>banks</a:t>
            </a:r>
            <a:r>
              <a:rPr lang="tr-TR" sz="1000" dirty="0">
                <a:ea typeface="MS PGothic" charset="0"/>
                <a:cs typeface="MS PGothic" charset="0"/>
              </a:rPr>
              <a:t> </a:t>
            </a:r>
            <a:r>
              <a:rPr lang="tr-TR" sz="1000" dirty="0" err="1">
                <a:ea typeface="MS PGothic" charset="0"/>
                <a:cs typeface="MS PGothic" charset="0"/>
              </a:rPr>
              <a:t>make</a:t>
            </a:r>
            <a:r>
              <a:rPr lang="tr-TR" sz="1000" dirty="0">
                <a:ea typeface="MS PGothic" charset="0"/>
                <a:cs typeface="MS PGothic" charset="0"/>
              </a:rPr>
              <a:t> it </a:t>
            </a:r>
            <a:r>
              <a:rPr lang="tr-TR" sz="1000" dirty="0" err="1">
                <a:ea typeface="MS PGothic" charset="0"/>
                <a:cs typeface="MS PGothic" charset="0"/>
              </a:rPr>
              <a:t>possible</a:t>
            </a:r>
            <a:r>
              <a:rPr lang="tr-TR" sz="1000" dirty="0">
                <a:ea typeface="MS PGothic" charset="0"/>
                <a:cs typeface="MS PGothic" charset="0"/>
              </a:rPr>
              <a:t> </a:t>
            </a:r>
            <a:r>
              <a:rPr lang="tr-TR" sz="1000" dirty="0" err="1">
                <a:ea typeface="MS PGothic" charset="0"/>
                <a:cs typeface="MS PGothic" charset="0"/>
              </a:rPr>
              <a:t>for</a:t>
            </a:r>
            <a:r>
              <a:rPr lang="tr-TR" sz="1000" dirty="0">
                <a:ea typeface="MS PGothic" charset="0"/>
                <a:cs typeface="MS PGothic" charset="0"/>
              </a:rPr>
              <a:t> </a:t>
            </a:r>
            <a:r>
              <a:rPr lang="tr-TR" sz="1000" dirty="0" err="1">
                <a:ea typeface="MS PGothic" charset="0"/>
                <a:cs typeface="MS PGothic" charset="0"/>
              </a:rPr>
              <a:t>them</a:t>
            </a:r>
            <a:r>
              <a:rPr lang="tr-TR" sz="1000" dirty="0">
                <a:ea typeface="MS PGothic" charset="0"/>
                <a:cs typeface="MS PGothic" charset="0"/>
              </a:rPr>
              <a:t> </a:t>
            </a:r>
            <a:r>
              <a:rPr lang="tr-TR" sz="1000" dirty="0" err="1">
                <a:ea typeface="MS PGothic" charset="0"/>
                <a:cs typeface="MS PGothic" charset="0"/>
              </a:rPr>
              <a:t>to</a:t>
            </a:r>
            <a:r>
              <a:rPr lang="tr-TR" sz="1000" dirty="0">
                <a:ea typeface="MS PGothic" charset="0"/>
                <a:cs typeface="MS PGothic" charset="0"/>
              </a:rPr>
              <a:t> </a:t>
            </a:r>
            <a:r>
              <a:rPr lang="tr-TR" sz="1000" dirty="0" err="1">
                <a:ea typeface="MS PGothic" charset="0"/>
                <a:cs typeface="MS PGothic" charset="0"/>
              </a:rPr>
              <a:t>offer</a:t>
            </a:r>
            <a:r>
              <a:rPr lang="tr-TR" sz="1000" dirty="0">
                <a:ea typeface="MS PGothic" charset="0"/>
                <a:cs typeface="MS PGothic" charset="0"/>
              </a:rPr>
              <a:t> </a:t>
            </a:r>
            <a:r>
              <a:rPr lang="tr-TR" sz="1000" dirty="0" err="1">
                <a:ea typeface="MS PGothic" charset="0"/>
                <a:cs typeface="MS PGothic" charset="0"/>
              </a:rPr>
              <a:t>higher</a:t>
            </a:r>
            <a:r>
              <a:rPr lang="tr-TR" sz="1000" dirty="0">
                <a:ea typeface="MS PGothic" charset="0"/>
                <a:cs typeface="MS PGothic" charset="0"/>
              </a:rPr>
              <a:t> </a:t>
            </a:r>
            <a:r>
              <a:rPr lang="tr-TR" sz="1000" dirty="0" err="1">
                <a:ea typeface="MS PGothic" charset="0"/>
                <a:cs typeface="MS PGothic" charset="0"/>
              </a:rPr>
              <a:t>interest</a:t>
            </a:r>
            <a:r>
              <a:rPr lang="tr-TR" sz="1000" dirty="0">
                <a:ea typeface="MS PGothic" charset="0"/>
                <a:cs typeface="MS PGothic" charset="0"/>
              </a:rPr>
              <a:t> </a:t>
            </a:r>
            <a:r>
              <a:rPr lang="tr-TR" sz="1000" dirty="0" err="1">
                <a:ea typeface="MS PGothic" charset="0"/>
                <a:cs typeface="MS PGothic" charset="0"/>
              </a:rPr>
              <a:t>rates</a:t>
            </a:r>
            <a:r>
              <a:rPr lang="tr-TR" sz="1000" dirty="0">
                <a:ea typeface="MS PGothic" charset="0"/>
                <a:cs typeface="MS PGothic" charset="0"/>
              </a:rPr>
              <a:t> on </a:t>
            </a:r>
            <a:r>
              <a:rPr lang="tr-TR" sz="1000" dirty="0" err="1">
                <a:ea typeface="MS PGothic" charset="0"/>
                <a:cs typeface="MS PGothic" charset="0"/>
              </a:rPr>
              <a:t>savings</a:t>
            </a:r>
            <a:r>
              <a:rPr lang="tr-TR" sz="1000" dirty="0">
                <a:ea typeface="MS PGothic" charset="0"/>
                <a:cs typeface="MS PGothic" charset="0"/>
              </a:rPr>
              <a:t> </a:t>
            </a:r>
            <a:r>
              <a:rPr lang="tr-TR" sz="1000" dirty="0" err="1">
                <a:ea typeface="MS PGothic" charset="0"/>
                <a:cs typeface="MS PGothic" charset="0"/>
              </a:rPr>
              <a:t>accounts</a:t>
            </a:r>
            <a:r>
              <a:rPr lang="tr-TR" sz="1000" dirty="0">
                <a:ea typeface="MS PGothic" charset="0"/>
                <a:cs typeface="MS PGothic" charset="0"/>
              </a:rPr>
              <a:t> </a:t>
            </a:r>
            <a:r>
              <a:rPr lang="tr-TR" sz="1000" dirty="0" err="1">
                <a:ea typeface="MS PGothic" charset="0"/>
                <a:cs typeface="MS PGothic" charset="0"/>
              </a:rPr>
              <a:t>than</a:t>
            </a:r>
            <a:r>
              <a:rPr lang="tr-TR" sz="1000" dirty="0">
                <a:ea typeface="MS PGothic" charset="0"/>
                <a:cs typeface="MS PGothic" charset="0"/>
              </a:rPr>
              <a:t> </a:t>
            </a:r>
            <a:r>
              <a:rPr lang="tr-TR" sz="1000" dirty="0" err="1">
                <a:ea typeface="MS PGothic" charset="0"/>
                <a:cs typeface="MS PGothic" charset="0"/>
              </a:rPr>
              <a:t>traditional</a:t>
            </a:r>
            <a:r>
              <a:rPr lang="tr-TR" sz="1000" dirty="0">
                <a:ea typeface="MS PGothic" charset="0"/>
                <a:cs typeface="MS PGothic" charset="0"/>
              </a:rPr>
              <a:t> </a:t>
            </a:r>
            <a:r>
              <a:rPr lang="tr-TR" altLang="ja-JP" sz="1000" dirty="0">
                <a:ea typeface="MS PGothic" charset="0"/>
                <a:cs typeface="MS PGothic" charset="0"/>
              </a:rPr>
              <a:t>“</a:t>
            </a:r>
            <a:r>
              <a:rPr lang="tr-TR" altLang="ja-JP" sz="1000" dirty="0" err="1">
                <a:ea typeface="MS PGothic" charset="0"/>
                <a:cs typeface="MS PGothic" charset="0"/>
              </a:rPr>
              <a:t>brick</a:t>
            </a:r>
            <a:r>
              <a:rPr lang="tr-TR" altLang="ja-JP" sz="1000" dirty="0">
                <a:ea typeface="MS PGothic" charset="0"/>
                <a:cs typeface="MS PGothic" charset="0"/>
              </a:rPr>
              <a:t> </a:t>
            </a:r>
            <a:r>
              <a:rPr lang="tr-TR" altLang="ja-JP" sz="1000" dirty="0" err="1">
                <a:ea typeface="MS PGothic" charset="0"/>
                <a:cs typeface="MS PGothic" charset="0"/>
              </a:rPr>
              <a:t>and</a:t>
            </a:r>
            <a:r>
              <a:rPr lang="tr-TR" altLang="ja-JP" sz="1000" dirty="0">
                <a:ea typeface="MS PGothic" charset="0"/>
                <a:cs typeface="MS PGothic" charset="0"/>
              </a:rPr>
              <a:t> </a:t>
            </a:r>
            <a:r>
              <a:rPr lang="tr-TR" altLang="ja-JP" sz="1000" dirty="0" err="1">
                <a:ea typeface="MS PGothic" charset="0"/>
                <a:cs typeface="MS PGothic" charset="0"/>
              </a:rPr>
              <a:t>mortar</a:t>
            </a:r>
            <a:r>
              <a:rPr lang="tr-TR" altLang="ja-JP" sz="1000" dirty="0">
                <a:ea typeface="MS PGothic" charset="0"/>
                <a:cs typeface="MS PGothic" charset="0"/>
              </a:rPr>
              <a:t>” </a:t>
            </a:r>
            <a:r>
              <a:rPr lang="tr-TR" altLang="ja-JP" sz="1000" dirty="0" err="1">
                <a:ea typeface="MS PGothic" charset="0"/>
                <a:cs typeface="MS PGothic" charset="0"/>
              </a:rPr>
              <a:t>banks</a:t>
            </a:r>
            <a:r>
              <a:rPr lang="tr-TR" altLang="ja-JP" sz="1000" dirty="0">
                <a:ea typeface="MS PGothic" charset="0"/>
                <a:cs typeface="MS PGothic" charset="0"/>
              </a:rPr>
              <a:t>, </a:t>
            </a:r>
            <a:r>
              <a:rPr lang="tr-TR" altLang="ja-JP" sz="1000" dirty="0" err="1">
                <a:ea typeface="MS PGothic" charset="0"/>
                <a:cs typeface="MS PGothic" charset="0"/>
              </a:rPr>
              <a:t>which</a:t>
            </a:r>
            <a:r>
              <a:rPr lang="tr-TR" altLang="ja-JP" sz="1000" dirty="0">
                <a:ea typeface="MS PGothic" charset="0"/>
                <a:cs typeface="MS PGothic" charset="0"/>
              </a:rPr>
              <a:t> </a:t>
            </a:r>
            <a:r>
              <a:rPr lang="tr-TR" altLang="ja-JP" sz="1000" dirty="0" err="1">
                <a:ea typeface="MS PGothic" charset="0"/>
                <a:cs typeface="MS PGothic" charset="0"/>
              </a:rPr>
              <a:t>suffer</a:t>
            </a:r>
            <a:r>
              <a:rPr lang="tr-TR" altLang="ja-JP" sz="1000" dirty="0">
                <a:ea typeface="MS PGothic" charset="0"/>
                <a:cs typeface="MS PGothic" charset="0"/>
              </a:rPr>
              <a:t> </a:t>
            </a:r>
            <a:r>
              <a:rPr lang="tr-TR" altLang="ja-JP" sz="1000" dirty="0" err="1">
                <a:ea typeface="MS PGothic" charset="0"/>
                <a:cs typeface="MS PGothic" charset="0"/>
              </a:rPr>
              <a:t>from</a:t>
            </a:r>
            <a:r>
              <a:rPr lang="tr-TR" altLang="ja-JP" sz="1000" dirty="0">
                <a:ea typeface="MS PGothic" charset="0"/>
                <a:cs typeface="MS PGothic" charset="0"/>
              </a:rPr>
              <a:t> </a:t>
            </a:r>
            <a:r>
              <a:rPr lang="tr-TR" altLang="ja-JP" sz="1000" dirty="0" err="1">
                <a:ea typeface="MS PGothic" charset="0"/>
                <a:cs typeface="MS PGothic" charset="0"/>
              </a:rPr>
              <a:t>high</a:t>
            </a:r>
            <a:r>
              <a:rPr lang="tr-TR" altLang="ja-JP" sz="1000" dirty="0">
                <a:ea typeface="MS PGothic" charset="0"/>
                <a:cs typeface="MS PGothic" charset="0"/>
              </a:rPr>
              <a:t> </a:t>
            </a:r>
            <a:r>
              <a:rPr lang="tr-TR" altLang="ja-JP" sz="1000" dirty="0" err="1">
                <a:ea typeface="MS PGothic" charset="0"/>
                <a:cs typeface="MS PGothic" charset="0"/>
              </a:rPr>
              <a:t>management</a:t>
            </a:r>
            <a:r>
              <a:rPr lang="tr-TR" altLang="ja-JP" sz="1000" dirty="0">
                <a:ea typeface="MS PGothic" charset="0"/>
                <a:cs typeface="MS PGothic" charset="0"/>
              </a:rPr>
              <a:t> </a:t>
            </a:r>
            <a:r>
              <a:rPr lang="tr-TR" altLang="ja-JP" sz="1000" dirty="0" err="1">
                <a:ea typeface="MS PGothic" charset="0"/>
                <a:cs typeface="MS PGothic" charset="0"/>
              </a:rPr>
              <a:t>costs</a:t>
            </a:r>
            <a:r>
              <a:rPr lang="tr-TR" altLang="ja-JP" sz="1000" dirty="0">
                <a:ea typeface="MS PGothic" charset="0"/>
                <a:cs typeface="MS PGothic" charset="0"/>
              </a:rPr>
              <a:t>.</a:t>
            </a:r>
          </a:p>
          <a:p>
            <a:pPr>
              <a:lnSpc>
                <a:spcPct val="90000"/>
              </a:lnSpc>
            </a:pPr>
            <a:endParaRPr lang="tr-TR" sz="1000" dirty="0">
              <a:ea typeface="MS PGothic" charset="0"/>
              <a:cs typeface="MS PGothic" charset="0"/>
            </a:endParaRPr>
          </a:p>
          <a:p>
            <a:pPr>
              <a:lnSpc>
                <a:spcPct val="90000"/>
              </a:lnSpc>
            </a:pPr>
            <a:r>
              <a:rPr lang="tr-TR" sz="1000" dirty="0" err="1">
                <a:ea typeface="MS PGothic" charset="0"/>
                <a:cs typeface="MS PGothic" charset="0"/>
              </a:rPr>
              <a:t>Constant</a:t>
            </a:r>
            <a:r>
              <a:rPr lang="tr-TR" sz="1000" dirty="0">
                <a:ea typeface="MS PGothic" charset="0"/>
                <a:cs typeface="MS PGothic" charset="0"/>
              </a:rPr>
              <a:t> </a:t>
            </a:r>
            <a:r>
              <a:rPr lang="tr-TR" sz="1000" dirty="0" err="1">
                <a:ea typeface="MS PGothic" charset="0"/>
                <a:cs typeface="MS PGothic" charset="0"/>
              </a:rPr>
              <a:t>returns</a:t>
            </a:r>
            <a:r>
              <a:rPr lang="tr-TR" sz="1000" dirty="0">
                <a:ea typeface="MS PGothic" charset="0"/>
                <a:cs typeface="MS PGothic" charset="0"/>
              </a:rPr>
              <a:t> </a:t>
            </a:r>
            <a:r>
              <a:rPr lang="tr-TR" sz="1000" dirty="0" err="1">
                <a:ea typeface="MS PGothic" charset="0"/>
                <a:cs typeface="MS PGothic" charset="0"/>
              </a:rPr>
              <a:t>to</a:t>
            </a:r>
            <a:r>
              <a:rPr lang="tr-TR" sz="1000" dirty="0">
                <a:ea typeface="MS PGothic" charset="0"/>
                <a:cs typeface="MS PGothic" charset="0"/>
              </a:rPr>
              <a:t> </a:t>
            </a:r>
            <a:r>
              <a:rPr lang="tr-TR" sz="1000" dirty="0" err="1">
                <a:ea typeface="MS PGothic" charset="0"/>
                <a:cs typeface="MS PGothic" charset="0"/>
              </a:rPr>
              <a:t>scale</a:t>
            </a:r>
            <a:endParaRPr lang="tr-TR" sz="1000" dirty="0">
              <a:ea typeface="MS PGothic" charset="0"/>
              <a:cs typeface="MS PGothic" charset="0"/>
            </a:endParaRPr>
          </a:p>
          <a:p>
            <a:pPr>
              <a:lnSpc>
                <a:spcPct val="90000"/>
              </a:lnSpc>
            </a:pPr>
            <a:r>
              <a:rPr lang="tr-TR" sz="1000" dirty="0" err="1">
                <a:ea typeface="MS PGothic" charset="0"/>
                <a:cs typeface="MS PGothic" charset="0"/>
              </a:rPr>
              <a:t>Olive</a:t>
            </a:r>
            <a:r>
              <a:rPr lang="tr-TR" sz="1000" dirty="0">
                <a:ea typeface="MS PGothic" charset="0"/>
                <a:cs typeface="MS PGothic" charset="0"/>
              </a:rPr>
              <a:t> </a:t>
            </a:r>
            <a:r>
              <a:rPr lang="tr-TR" sz="1000" dirty="0" err="1">
                <a:ea typeface="MS PGothic" charset="0"/>
                <a:cs typeface="MS PGothic" charset="0"/>
              </a:rPr>
              <a:t>Garden</a:t>
            </a:r>
            <a:r>
              <a:rPr lang="tr-TR" sz="1000" dirty="0">
                <a:ea typeface="MS PGothic" charset="0"/>
                <a:cs typeface="MS PGothic" charset="0"/>
              </a:rPr>
              <a:t> </a:t>
            </a:r>
            <a:r>
              <a:rPr lang="tr-TR" sz="1000" dirty="0" err="1">
                <a:ea typeface="MS PGothic" charset="0"/>
                <a:cs typeface="MS PGothic" charset="0"/>
              </a:rPr>
              <a:t>competes</a:t>
            </a:r>
            <a:r>
              <a:rPr lang="tr-TR" sz="1000" dirty="0">
                <a:ea typeface="MS PGothic" charset="0"/>
                <a:cs typeface="MS PGothic" charset="0"/>
              </a:rPr>
              <a:t> </a:t>
            </a:r>
            <a:r>
              <a:rPr lang="tr-TR" sz="1000" dirty="0" err="1">
                <a:ea typeface="MS PGothic" charset="0"/>
                <a:cs typeface="MS PGothic" charset="0"/>
              </a:rPr>
              <a:t>with</a:t>
            </a:r>
            <a:r>
              <a:rPr lang="tr-TR" sz="1000" dirty="0">
                <a:ea typeface="MS PGothic" charset="0"/>
                <a:cs typeface="MS PGothic" charset="0"/>
              </a:rPr>
              <a:t> </a:t>
            </a:r>
            <a:r>
              <a:rPr lang="tr-TR" sz="1000" dirty="0" err="1">
                <a:ea typeface="MS PGothic" charset="0"/>
                <a:cs typeface="MS PGothic" charset="0"/>
              </a:rPr>
              <a:t>local</a:t>
            </a:r>
            <a:r>
              <a:rPr lang="tr-TR" sz="1000" dirty="0">
                <a:ea typeface="MS PGothic" charset="0"/>
                <a:cs typeface="MS PGothic" charset="0"/>
              </a:rPr>
              <a:t> </a:t>
            </a:r>
            <a:r>
              <a:rPr lang="tr-TR" sz="1000" dirty="0" err="1">
                <a:ea typeface="MS PGothic" charset="0"/>
                <a:cs typeface="MS PGothic" charset="0"/>
              </a:rPr>
              <a:t>Italian</a:t>
            </a:r>
            <a:r>
              <a:rPr lang="tr-TR" sz="1000" dirty="0">
                <a:ea typeface="MS PGothic" charset="0"/>
                <a:cs typeface="MS PGothic" charset="0"/>
              </a:rPr>
              <a:t> </a:t>
            </a:r>
            <a:r>
              <a:rPr lang="tr-TR" sz="1000" dirty="0" err="1">
                <a:ea typeface="MS PGothic" charset="0"/>
                <a:cs typeface="MS PGothic" charset="0"/>
              </a:rPr>
              <a:t>restaurants</a:t>
            </a:r>
            <a:r>
              <a:rPr lang="tr-TR" sz="1000" dirty="0">
                <a:ea typeface="MS PGothic" charset="0"/>
                <a:cs typeface="MS PGothic" charset="0"/>
              </a:rPr>
              <a:t>. </a:t>
            </a:r>
            <a:r>
              <a:rPr lang="tr-TR" sz="1000" dirty="0" err="1">
                <a:ea typeface="MS PGothic" charset="0"/>
                <a:cs typeface="MS PGothic" charset="0"/>
              </a:rPr>
              <a:t>In</a:t>
            </a:r>
            <a:r>
              <a:rPr lang="tr-TR" sz="1000" dirty="0">
                <a:ea typeface="MS PGothic" charset="0"/>
                <a:cs typeface="MS PGothic" charset="0"/>
              </a:rPr>
              <a:t> </a:t>
            </a:r>
            <a:r>
              <a:rPr lang="tr-TR" sz="1000" dirty="0" err="1">
                <a:ea typeface="MS PGothic" charset="0"/>
                <a:cs typeface="MS PGothic" charset="0"/>
              </a:rPr>
              <a:t>each</a:t>
            </a:r>
            <a:r>
              <a:rPr lang="tr-TR" sz="1000" dirty="0">
                <a:ea typeface="MS PGothic" charset="0"/>
                <a:cs typeface="MS PGothic" charset="0"/>
              </a:rPr>
              <a:t> </a:t>
            </a:r>
            <a:r>
              <a:rPr lang="tr-TR" sz="1000" dirty="0" err="1">
                <a:ea typeface="MS PGothic" charset="0"/>
                <a:cs typeface="MS PGothic" charset="0"/>
              </a:rPr>
              <a:t>case</a:t>
            </a:r>
            <a:r>
              <a:rPr lang="tr-TR" sz="1000" dirty="0">
                <a:ea typeface="MS PGothic" charset="0"/>
                <a:cs typeface="MS PGothic" charset="0"/>
              </a:rPr>
              <a:t>, </a:t>
            </a:r>
            <a:r>
              <a:rPr lang="tr-TR" sz="1000" dirty="0" err="1">
                <a:ea typeface="MS PGothic" charset="0"/>
                <a:cs typeface="MS PGothic" charset="0"/>
              </a:rPr>
              <a:t>the</a:t>
            </a:r>
            <a:r>
              <a:rPr lang="tr-TR" sz="1000" dirty="0">
                <a:ea typeface="MS PGothic" charset="0"/>
                <a:cs typeface="MS PGothic" charset="0"/>
              </a:rPr>
              <a:t> </a:t>
            </a:r>
            <a:r>
              <a:rPr lang="tr-TR" sz="1000" dirty="0" err="1">
                <a:ea typeface="MS PGothic" charset="0"/>
                <a:cs typeface="MS PGothic" charset="0"/>
              </a:rPr>
              <a:t>local</a:t>
            </a:r>
            <a:r>
              <a:rPr lang="tr-TR" sz="1000" dirty="0">
                <a:ea typeface="MS PGothic" charset="0"/>
                <a:cs typeface="MS PGothic" charset="0"/>
              </a:rPr>
              <a:t> </a:t>
            </a:r>
            <a:r>
              <a:rPr lang="tr-TR" sz="1000" dirty="0" err="1">
                <a:ea typeface="MS PGothic" charset="0"/>
                <a:cs typeface="MS PGothic" charset="0"/>
              </a:rPr>
              <a:t>costs</a:t>
            </a:r>
            <a:r>
              <a:rPr lang="tr-TR" sz="1000" dirty="0">
                <a:ea typeface="MS PGothic" charset="0"/>
                <a:cs typeface="MS PGothic" charset="0"/>
              </a:rPr>
              <a:t> </a:t>
            </a:r>
            <a:r>
              <a:rPr lang="tr-TR" sz="1000" dirty="0" err="1">
                <a:ea typeface="MS PGothic" charset="0"/>
                <a:cs typeface="MS PGothic" charset="0"/>
              </a:rPr>
              <a:t>to</a:t>
            </a:r>
            <a:r>
              <a:rPr lang="tr-TR" sz="1000" dirty="0">
                <a:ea typeface="MS PGothic" charset="0"/>
                <a:cs typeface="MS PGothic" charset="0"/>
              </a:rPr>
              <a:t> </a:t>
            </a:r>
            <a:r>
              <a:rPr lang="tr-TR" sz="1000" dirty="0" err="1">
                <a:ea typeface="MS PGothic" charset="0"/>
                <a:cs typeface="MS PGothic" charset="0"/>
              </a:rPr>
              <a:t>hire</a:t>
            </a:r>
            <a:r>
              <a:rPr lang="tr-TR" sz="1000" dirty="0">
                <a:ea typeface="MS PGothic" charset="0"/>
                <a:cs typeface="MS PGothic" charset="0"/>
              </a:rPr>
              <a:t> </a:t>
            </a:r>
            <a:r>
              <a:rPr lang="tr-TR" sz="1000" dirty="0" err="1">
                <a:ea typeface="MS PGothic" charset="0"/>
                <a:cs typeface="MS PGothic" charset="0"/>
              </a:rPr>
              <a:t>workers</a:t>
            </a:r>
            <a:r>
              <a:rPr lang="tr-TR" sz="1000" dirty="0">
                <a:ea typeface="MS PGothic" charset="0"/>
                <a:cs typeface="MS PGothic" charset="0"/>
              </a:rPr>
              <a:t> </a:t>
            </a:r>
            <a:r>
              <a:rPr lang="tr-TR" sz="1000" dirty="0" err="1">
                <a:ea typeface="MS PGothic" charset="0"/>
                <a:cs typeface="MS PGothic" charset="0"/>
              </a:rPr>
              <a:t>and</a:t>
            </a:r>
            <a:r>
              <a:rPr lang="tr-TR" sz="1000" dirty="0">
                <a:ea typeface="MS PGothic" charset="0"/>
                <a:cs typeface="MS PGothic" charset="0"/>
              </a:rPr>
              <a:t> </a:t>
            </a:r>
            <a:r>
              <a:rPr lang="tr-TR" sz="1000" dirty="0" err="1">
                <a:ea typeface="MS PGothic" charset="0"/>
                <a:cs typeface="MS PGothic" charset="0"/>
              </a:rPr>
              <a:t>build</a:t>
            </a:r>
            <a:r>
              <a:rPr lang="tr-TR" sz="1000" dirty="0">
                <a:ea typeface="MS PGothic" charset="0"/>
                <a:cs typeface="MS PGothic" charset="0"/>
              </a:rPr>
              <a:t> </a:t>
            </a:r>
            <a:r>
              <a:rPr lang="tr-TR" sz="1000" dirty="0" err="1">
                <a:ea typeface="MS PGothic" charset="0"/>
                <a:cs typeface="MS PGothic" charset="0"/>
              </a:rPr>
              <a:t>the</a:t>
            </a:r>
            <a:r>
              <a:rPr lang="tr-TR" sz="1000" dirty="0">
                <a:ea typeface="MS PGothic" charset="0"/>
                <a:cs typeface="MS PGothic" charset="0"/>
              </a:rPr>
              <a:t> </a:t>
            </a:r>
            <a:r>
              <a:rPr lang="tr-TR" sz="1000" dirty="0" err="1">
                <a:ea typeface="MS PGothic" charset="0"/>
                <a:cs typeface="MS PGothic" charset="0"/>
              </a:rPr>
              <a:t>restaurant</a:t>
            </a:r>
            <a:r>
              <a:rPr lang="tr-TR" sz="1000" dirty="0">
                <a:ea typeface="MS PGothic" charset="0"/>
                <a:cs typeface="MS PGothic" charset="0"/>
              </a:rPr>
              <a:t> </a:t>
            </a:r>
            <a:r>
              <a:rPr lang="tr-TR" sz="1000" dirty="0" err="1">
                <a:ea typeface="MS PGothic" charset="0"/>
                <a:cs typeface="MS PGothic" charset="0"/>
              </a:rPr>
              <a:t>are</a:t>
            </a:r>
            <a:r>
              <a:rPr lang="tr-TR" sz="1000" dirty="0">
                <a:ea typeface="MS PGothic" charset="0"/>
                <a:cs typeface="MS PGothic" charset="0"/>
              </a:rPr>
              <a:t> </a:t>
            </a:r>
            <a:r>
              <a:rPr lang="tr-TR" sz="1000" dirty="0" err="1">
                <a:ea typeface="MS PGothic" charset="0"/>
                <a:cs typeface="MS PGothic" charset="0"/>
              </a:rPr>
              <a:t>the</a:t>
            </a:r>
            <a:r>
              <a:rPr lang="tr-TR" sz="1000" dirty="0">
                <a:ea typeface="MS PGothic" charset="0"/>
                <a:cs typeface="MS PGothic" charset="0"/>
              </a:rPr>
              <a:t> </a:t>
            </a:r>
            <a:r>
              <a:rPr lang="tr-TR" sz="1000" dirty="0" err="1">
                <a:ea typeface="MS PGothic" charset="0"/>
                <a:cs typeface="MS PGothic" charset="0"/>
              </a:rPr>
              <a:t>same</a:t>
            </a:r>
            <a:r>
              <a:rPr lang="tr-TR" sz="1000" dirty="0">
                <a:ea typeface="MS PGothic" charset="0"/>
                <a:cs typeface="MS PGothic" charset="0"/>
              </a:rPr>
              <a:t>. </a:t>
            </a:r>
            <a:r>
              <a:rPr lang="tr-TR" sz="1000" dirty="0" err="1">
                <a:ea typeface="MS PGothic" charset="0"/>
                <a:cs typeface="MS PGothic" charset="0"/>
              </a:rPr>
              <a:t>Olive</a:t>
            </a:r>
            <a:r>
              <a:rPr lang="tr-TR" sz="1000" dirty="0">
                <a:ea typeface="MS PGothic" charset="0"/>
                <a:cs typeface="MS PGothic" charset="0"/>
              </a:rPr>
              <a:t> </a:t>
            </a:r>
            <a:r>
              <a:rPr lang="tr-TR" sz="1000" dirty="0" err="1">
                <a:ea typeface="MS PGothic" charset="0"/>
                <a:cs typeface="MS PGothic" charset="0"/>
              </a:rPr>
              <a:t>Garden</a:t>
            </a:r>
            <a:r>
              <a:rPr lang="tr-TR" sz="1000" dirty="0">
                <a:ea typeface="MS PGothic" charset="0"/>
                <a:cs typeface="MS PGothic" charset="0"/>
              </a:rPr>
              <a:t> </a:t>
            </a:r>
            <a:r>
              <a:rPr lang="tr-TR" sz="1000" dirty="0" err="1">
                <a:ea typeface="MS PGothic" charset="0"/>
                <a:cs typeface="MS PGothic" charset="0"/>
              </a:rPr>
              <a:t>does</a:t>
            </a:r>
            <a:r>
              <a:rPr lang="tr-TR" sz="1000" dirty="0">
                <a:ea typeface="MS PGothic" charset="0"/>
                <a:cs typeface="MS PGothic" charset="0"/>
              </a:rPr>
              <a:t> </a:t>
            </a:r>
            <a:r>
              <a:rPr lang="tr-TR" sz="1000" dirty="0" err="1">
                <a:ea typeface="MS PGothic" charset="0"/>
                <a:cs typeface="MS PGothic" charset="0"/>
              </a:rPr>
              <a:t>have</a:t>
            </a:r>
            <a:r>
              <a:rPr lang="tr-TR" sz="1000" dirty="0">
                <a:ea typeface="MS PGothic" charset="0"/>
                <a:cs typeface="MS PGothic" charset="0"/>
              </a:rPr>
              <a:t> a </a:t>
            </a:r>
            <a:r>
              <a:rPr lang="tr-TR" sz="1000" dirty="0" err="1">
                <a:ea typeface="MS PGothic" charset="0"/>
                <a:cs typeface="MS PGothic" charset="0"/>
              </a:rPr>
              <a:t>few</a:t>
            </a:r>
            <a:r>
              <a:rPr lang="tr-TR" sz="1000" dirty="0">
                <a:ea typeface="MS PGothic" charset="0"/>
                <a:cs typeface="MS PGothic" charset="0"/>
              </a:rPr>
              <a:t> </a:t>
            </a:r>
            <a:r>
              <a:rPr lang="tr-TR" sz="1000" dirty="0" err="1">
                <a:ea typeface="MS PGothic" charset="0"/>
                <a:cs typeface="MS PGothic" charset="0"/>
              </a:rPr>
              <a:t>advantages</a:t>
            </a:r>
            <a:r>
              <a:rPr lang="tr-TR" sz="1000" dirty="0">
                <a:ea typeface="MS PGothic" charset="0"/>
                <a:cs typeface="MS PGothic" charset="0"/>
              </a:rPr>
              <a:t>; </a:t>
            </a:r>
            <a:r>
              <a:rPr lang="tr-TR" sz="1000" dirty="0" err="1">
                <a:ea typeface="MS PGothic" charset="0"/>
                <a:cs typeface="MS PGothic" charset="0"/>
              </a:rPr>
              <a:t>for</a:t>
            </a:r>
            <a:r>
              <a:rPr lang="tr-TR" sz="1000" dirty="0">
                <a:ea typeface="MS PGothic" charset="0"/>
                <a:cs typeface="MS PGothic" charset="0"/>
              </a:rPr>
              <a:t> </a:t>
            </a:r>
            <a:r>
              <a:rPr lang="tr-TR" sz="1000" dirty="0" err="1">
                <a:ea typeface="MS PGothic" charset="0"/>
                <a:cs typeface="MS PGothic" charset="0"/>
              </a:rPr>
              <a:t>example</a:t>
            </a:r>
            <a:r>
              <a:rPr lang="tr-TR" sz="1000" dirty="0">
                <a:ea typeface="MS PGothic" charset="0"/>
                <a:cs typeface="MS PGothic" charset="0"/>
              </a:rPr>
              <a:t>, it can </a:t>
            </a:r>
            <a:r>
              <a:rPr lang="tr-TR" sz="1000" dirty="0" err="1">
                <a:ea typeface="MS PGothic" charset="0"/>
                <a:cs typeface="MS PGothic" charset="0"/>
              </a:rPr>
              <a:t>afford</a:t>
            </a:r>
            <a:r>
              <a:rPr lang="tr-TR" sz="1000" dirty="0">
                <a:ea typeface="MS PGothic" charset="0"/>
                <a:cs typeface="MS PGothic" charset="0"/>
              </a:rPr>
              <a:t> </a:t>
            </a:r>
            <a:r>
              <a:rPr lang="tr-TR" sz="1000" dirty="0" err="1">
                <a:ea typeface="MS PGothic" charset="0"/>
                <a:cs typeface="MS PGothic" charset="0"/>
              </a:rPr>
              <a:t>to</a:t>
            </a:r>
            <a:r>
              <a:rPr lang="tr-TR" sz="1000" dirty="0">
                <a:ea typeface="MS PGothic" charset="0"/>
                <a:cs typeface="MS PGothic" charset="0"/>
              </a:rPr>
              <a:t> </a:t>
            </a:r>
            <a:r>
              <a:rPr lang="tr-TR" sz="1000" dirty="0" err="1">
                <a:ea typeface="MS PGothic" charset="0"/>
                <a:cs typeface="MS PGothic" charset="0"/>
              </a:rPr>
              <a:t>advertise</a:t>
            </a:r>
            <a:r>
              <a:rPr lang="tr-TR" sz="1000" dirty="0">
                <a:ea typeface="MS PGothic" charset="0"/>
                <a:cs typeface="MS PGothic" charset="0"/>
              </a:rPr>
              <a:t> on </a:t>
            </a:r>
            <a:r>
              <a:rPr lang="tr-TR" sz="1000" dirty="0" err="1">
                <a:ea typeface="MS PGothic" charset="0"/>
                <a:cs typeface="MS PGothic" charset="0"/>
              </a:rPr>
              <a:t>national</a:t>
            </a:r>
            <a:r>
              <a:rPr lang="tr-TR" sz="1000" dirty="0">
                <a:ea typeface="MS PGothic" charset="0"/>
                <a:cs typeface="MS PGothic" charset="0"/>
              </a:rPr>
              <a:t> </a:t>
            </a:r>
            <a:r>
              <a:rPr lang="tr-TR" sz="1000" dirty="0" err="1">
                <a:ea typeface="MS PGothic" charset="0"/>
                <a:cs typeface="MS PGothic" charset="0"/>
              </a:rPr>
              <a:t>television</a:t>
            </a:r>
            <a:r>
              <a:rPr lang="tr-TR" sz="1000" dirty="0">
                <a:ea typeface="MS PGothic" charset="0"/>
                <a:cs typeface="MS PGothic" charset="0"/>
              </a:rPr>
              <a:t>, </a:t>
            </a:r>
            <a:r>
              <a:rPr lang="tr-TR" sz="1000" dirty="0" err="1">
                <a:ea typeface="MS PGothic" charset="0"/>
                <a:cs typeface="MS PGothic" charset="0"/>
              </a:rPr>
              <a:t>and</a:t>
            </a:r>
            <a:r>
              <a:rPr lang="tr-TR" sz="1000" dirty="0">
                <a:ea typeface="MS PGothic" charset="0"/>
                <a:cs typeface="MS PGothic" charset="0"/>
              </a:rPr>
              <a:t> buy </a:t>
            </a:r>
            <a:r>
              <a:rPr lang="tr-TR" sz="1000" dirty="0" err="1">
                <a:ea typeface="MS PGothic" charset="0"/>
                <a:cs typeface="MS PGothic" charset="0"/>
              </a:rPr>
              <a:t>food</a:t>
            </a:r>
            <a:r>
              <a:rPr lang="tr-TR" sz="1000" dirty="0">
                <a:ea typeface="MS PGothic" charset="0"/>
                <a:cs typeface="MS PGothic" charset="0"/>
              </a:rPr>
              <a:t> in </a:t>
            </a:r>
            <a:r>
              <a:rPr lang="tr-TR" sz="1000" dirty="0" err="1">
                <a:ea typeface="MS PGothic" charset="0"/>
                <a:cs typeface="MS PGothic" charset="0"/>
              </a:rPr>
              <a:t>bulk</a:t>
            </a:r>
            <a:r>
              <a:rPr lang="tr-TR" sz="1000" dirty="0">
                <a:ea typeface="MS PGothic" charset="0"/>
                <a:cs typeface="MS PGothic" charset="0"/>
              </a:rPr>
              <a:t>. But </a:t>
            </a:r>
            <a:r>
              <a:rPr lang="tr-TR" sz="1000" dirty="0" err="1">
                <a:ea typeface="MS PGothic" charset="0"/>
                <a:cs typeface="MS PGothic" charset="0"/>
              </a:rPr>
              <a:t>Olive</a:t>
            </a:r>
            <a:r>
              <a:rPr lang="tr-TR" sz="1000" dirty="0">
                <a:ea typeface="MS PGothic" charset="0"/>
                <a:cs typeface="MS PGothic" charset="0"/>
              </a:rPr>
              <a:t> </a:t>
            </a:r>
            <a:r>
              <a:rPr lang="tr-TR" sz="1000" dirty="0" err="1">
                <a:ea typeface="MS PGothic" charset="0"/>
                <a:cs typeface="MS PGothic" charset="0"/>
              </a:rPr>
              <a:t>Garden</a:t>
            </a:r>
            <a:r>
              <a:rPr lang="tr-TR" sz="1000" dirty="0">
                <a:ea typeface="MS PGothic" charset="0"/>
                <a:cs typeface="MS PGothic" charset="0"/>
              </a:rPr>
              <a:t> </a:t>
            </a:r>
            <a:r>
              <a:rPr lang="tr-TR" sz="1000" dirty="0" err="1">
                <a:ea typeface="MS PGothic" charset="0"/>
                <a:cs typeface="MS PGothic" charset="0"/>
              </a:rPr>
              <a:t>also</a:t>
            </a:r>
            <a:r>
              <a:rPr lang="tr-TR" sz="1000" dirty="0">
                <a:ea typeface="MS PGothic" charset="0"/>
                <a:cs typeface="MS PGothic" charset="0"/>
              </a:rPr>
              <a:t> has </a:t>
            </a:r>
            <a:r>
              <a:rPr lang="tr-TR" sz="1000" dirty="0" err="1">
                <a:ea typeface="MS PGothic" charset="0"/>
                <a:cs typeface="MS PGothic" charset="0"/>
              </a:rPr>
              <a:t>more</a:t>
            </a:r>
            <a:r>
              <a:rPr lang="tr-TR" sz="1000" dirty="0">
                <a:ea typeface="MS PGothic" charset="0"/>
                <a:cs typeface="MS PGothic" charset="0"/>
              </a:rPr>
              <a:t> </a:t>
            </a:r>
            <a:r>
              <a:rPr lang="tr-TR" sz="1000" dirty="0" err="1">
                <a:ea typeface="MS PGothic" charset="0"/>
                <a:cs typeface="MS PGothic" charset="0"/>
              </a:rPr>
              <a:t>overhead</a:t>
            </a:r>
            <a:r>
              <a:rPr lang="tr-TR" sz="1000" dirty="0">
                <a:ea typeface="MS PGothic" charset="0"/>
                <a:cs typeface="MS PGothic" charset="0"/>
              </a:rPr>
              <a:t> </a:t>
            </a:r>
            <a:r>
              <a:rPr lang="tr-TR" sz="1000" dirty="0" err="1">
                <a:ea typeface="MS PGothic" charset="0"/>
                <a:cs typeface="MS PGothic" charset="0"/>
              </a:rPr>
              <a:t>costs</a:t>
            </a:r>
            <a:r>
              <a:rPr lang="tr-TR" sz="1000" dirty="0">
                <a:ea typeface="MS PGothic" charset="0"/>
                <a:cs typeface="MS PGothic" charset="0"/>
              </a:rPr>
              <a:t> </a:t>
            </a:r>
            <a:r>
              <a:rPr lang="tr-TR" sz="1000" dirty="0" err="1">
                <a:ea typeface="MS PGothic" charset="0"/>
                <a:cs typeface="MS PGothic" charset="0"/>
              </a:rPr>
              <a:t>for</a:t>
            </a:r>
            <a:r>
              <a:rPr lang="tr-TR" sz="1000" dirty="0">
                <a:ea typeface="MS PGothic" charset="0"/>
                <a:cs typeface="MS PGothic" charset="0"/>
              </a:rPr>
              <a:t> </a:t>
            </a:r>
            <a:r>
              <a:rPr lang="tr-TR" sz="1000" dirty="0" err="1">
                <a:ea typeface="MS PGothic" charset="0"/>
                <a:cs typeface="MS PGothic" charset="0"/>
              </a:rPr>
              <a:t>its</a:t>
            </a:r>
            <a:r>
              <a:rPr lang="tr-TR" sz="1000" dirty="0">
                <a:ea typeface="MS PGothic" charset="0"/>
                <a:cs typeface="MS PGothic" charset="0"/>
              </a:rPr>
              <a:t> </a:t>
            </a:r>
            <a:r>
              <a:rPr lang="tr-TR" sz="1000" dirty="0" err="1">
                <a:ea typeface="MS PGothic" charset="0"/>
                <a:cs typeface="MS PGothic" charset="0"/>
              </a:rPr>
              <a:t>many</a:t>
            </a:r>
            <a:r>
              <a:rPr lang="tr-TR" sz="1000" dirty="0">
                <a:ea typeface="MS PGothic" charset="0"/>
                <a:cs typeface="MS PGothic" charset="0"/>
              </a:rPr>
              <a:t> </a:t>
            </a:r>
            <a:r>
              <a:rPr lang="tr-TR" sz="1000" dirty="0" err="1">
                <a:ea typeface="MS PGothic" charset="0"/>
                <a:cs typeface="MS PGothic" charset="0"/>
              </a:rPr>
              <a:t>layers</a:t>
            </a:r>
            <a:r>
              <a:rPr lang="tr-TR" sz="1000" dirty="0">
                <a:ea typeface="MS PGothic" charset="0"/>
                <a:cs typeface="MS PGothic" charset="0"/>
              </a:rPr>
              <a:t> of </a:t>
            </a:r>
            <a:r>
              <a:rPr lang="tr-TR" sz="1000" dirty="0" err="1">
                <a:ea typeface="MS PGothic" charset="0"/>
                <a:cs typeface="MS PGothic" charset="0"/>
              </a:rPr>
              <a:t>management</a:t>
            </a:r>
            <a:r>
              <a:rPr lang="tr-TR" sz="1000" dirty="0">
                <a:ea typeface="MS PGothic" charset="0"/>
                <a:cs typeface="MS PGothic" charset="0"/>
              </a:rPr>
              <a:t>. </a:t>
            </a:r>
            <a:r>
              <a:rPr lang="tr-TR" sz="1000" dirty="0" err="1">
                <a:ea typeface="MS PGothic" charset="0"/>
                <a:cs typeface="MS PGothic" charset="0"/>
              </a:rPr>
              <a:t>Constant</a:t>
            </a:r>
            <a:r>
              <a:rPr lang="tr-TR" sz="1000" dirty="0">
                <a:ea typeface="MS PGothic" charset="0"/>
                <a:cs typeface="MS PGothic" charset="0"/>
              </a:rPr>
              <a:t> </a:t>
            </a:r>
            <a:r>
              <a:rPr lang="tr-TR" sz="1000" dirty="0" err="1">
                <a:ea typeface="MS PGothic" charset="0"/>
                <a:cs typeface="MS PGothic" charset="0"/>
              </a:rPr>
              <a:t>returns</a:t>
            </a:r>
            <a:r>
              <a:rPr lang="tr-TR" sz="1000" dirty="0">
                <a:ea typeface="MS PGothic" charset="0"/>
                <a:cs typeface="MS PGothic" charset="0"/>
              </a:rPr>
              <a:t> </a:t>
            </a:r>
            <a:r>
              <a:rPr lang="tr-TR" sz="1000" dirty="0" err="1">
                <a:ea typeface="MS PGothic" charset="0"/>
                <a:cs typeface="MS PGothic" charset="0"/>
              </a:rPr>
              <a:t>to</a:t>
            </a:r>
            <a:r>
              <a:rPr lang="tr-TR" sz="1000" dirty="0">
                <a:ea typeface="MS PGothic" charset="0"/>
                <a:cs typeface="MS PGothic" charset="0"/>
              </a:rPr>
              <a:t> </a:t>
            </a:r>
            <a:r>
              <a:rPr lang="tr-TR" sz="1000" dirty="0" err="1">
                <a:ea typeface="MS PGothic" charset="0"/>
                <a:cs typeface="MS PGothic" charset="0"/>
              </a:rPr>
              <a:t>scale</a:t>
            </a:r>
            <a:r>
              <a:rPr lang="tr-TR" sz="1000" dirty="0">
                <a:ea typeface="MS PGothic" charset="0"/>
                <a:cs typeface="MS PGothic" charset="0"/>
              </a:rPr>
              <a:t> in </a:t>
            </a:r>
            <a:r>
              <a:rPr lang="tr-TR" sz="1000" dirty="0" err="1">
                <a:ea typeface="MS PGothic" charset="0"/>
                <a:cs typeface="MS PGothic" charset="0"/>
              </a:rPr>
              <a:t>the</a:t>
            </a:r>
            <a:r>
              <a:rPr lang="tr-TR" sz="1000" dirty="0">
                <a:ea typeface="MS PGothic" charset="0"/>
                <a:cs typeface="MS PGothic" charset="0"/>
              </a:rPr>
              <a:t> </a:t>
            </a:r>
            <a:r>
              <a:rPr lang="tr-TR" sz="1000" dirty="0" err="1">
                <a:ea typeface="MS PGothic" charset="0"/>
                <a:cs typeface="MS PGothic" charset="0"/>
              </a:rPr>
              <a:t>bigger</a:t>
            </a:r>
            <a:r>
              <a:rPr lang="tr-TR" sz="1000" dirty="0">
                <a:ea typeface="MS PGothic" charset="0"/>
                <a:cs typeface="MS PGothic" charset="0"/>
              </a:rPr>
              <a:t> </a:t>
            </a:r>
            <a:r>
              <a:rPr lang="tr-TR" sz="1000" dirty="0" err="1">
                <a:ea typeface="MS PGothic" charset="0"/>
                <a:cs typeface="MS PGothic" charset="0"/>
              </a:rPr>
              <a:t>chain</a:t>
            </a:r>
            <a:r>
              <a:rPr lang="tr-TR" sz="1000" dirty="0">
                <a:ea typeface="MS PGothic" charset="0"/>
                <a:cs typeface="MS PGothic" charset="0"/>
              </a:rPr>
              <a:t> </a:t>
            </a:r>
            <a:r>
              <a:rPr lang="tr-TR" sz="1000" dirty="0" err="1">
                <a:ea typeface="MS PGothic" charset="0"/>
                <a:cs typeface="MS PGothic" charset="0"/>
              </a:rPr>
              <a:t>means</a:t>
            </a:r>
            <a:r>
              <a:rPr lang="tr-TR" sz="1000" dirty="0">
                <a:ea typeface="MS PGothic" charset="0"/>
                <a:cs typeface="MS PGothic" charset="0"/>
              </a:rPr>
              <a:t> </a:t>
            </a:r>
            <a:r>
              <a:rPr lang="tr-TR" sz="1000" dirty="0" err="1">
                <a:ea typeface="MS PGothic" charset="0"/>
                <a:cs typeface="MS PGothic" charset="0"/>
              </a:rPr>
              <a:t>that</a:t>
            </a:r>
            <a:r>
              <a:rPr lang="tr-TR" sz="1000" dirty="0">
                <a:ea typeface="MS PGothic" charset="0"/>
                <a:cs typeface="MS PGothic" charset="0"/>
              </a:rPr>
              <a:t> a </a:t>
            </a:r>
            <a:r>
              <a:rPr lang="tr-TR" sz="1000" dirty="0" err="1">
                <a:ea typeface="MS PGothic" charset="0"/>
                <a:cs typeface="MS PGothic" charset="0"/>
              </a:rPr>
              <a:t>small</a:t>
            </a:r>
            <a:r>
              <a:rPr lang="tr-TR" sz="1000" dirty="0">
                <a:ea typeface="MS PGothic" charset="0"/>
                <a:cs typeface="MS PGothic" charset="0"/>
              </a:rPr>
              <a:t> </a:t>
            </a:r>
            <a:r>
              <a:rPr lang="tr-TR" sz="1000" dirty="0" err="1">
                <a:ea typeface="MS PGothic" charset="0"/>
                <a:cs typeface="MS PGothic" charset="0"/>
              </a:rPr>
              <a:t>local</a:t>
            </a:r>
            <a:r>
              <a:rPr lang="tr-TR" sz="1000" dirty="0">
                <a:ea typeface="MS PGothic" charset="0"/>
                <a:cs typeface="MS PGothic" charset="0"/>
              </a:rPr>
              <a:t> </a:t>
            </a:r>
            <a:r>
              <a:rPr lang="tr-TR" sz="1000" dirty="0" err="1">
                <a:ea typeface="MS PGothic" charset="0"/>
                <a:cs typeface="MS PGothic" charset="0"/>
              </a:rPr>
              <a:t>Italian</a:t>
            </a:r>
            <a:r>
              <a:rPr lang="tr-TR" sz="1000" dirty="0">
                <a:ea typeface="MS PGothic" charset="0"/>
                <a:cs typeface="MS PGothic" charset="0"/>
              </a:rPr>
              <a:t> </a:t>
            </a:r>
            <a:r>
              <a:rPr lang="tr-TR" sz="1000" dirty="0" err="1">
                <a:ea typeface="MS PGothic" charset="0"/>
                <a:cs typeface="MS PGothic" charset="0"/>
              </a:rPr>
              <a:t>restaurant</a:t>
            </a:r>
            <a:r>
              <a:rPr lang="tr-TR" sz="1000" dirty="0">
                <a:ea typeface="MS PGothic" charset="0"/>
                <a:cs typeface="MS PGothic" charset="0"/>
              </a:rPr>
              <a:t> </a:t>
            </a:r>
            <a:r>
              <a:rPr lang="tr-TR" sz="1000" dirty="0" err="1">
                <a:ea typeface="MS PGothic" charset="0"/>
                <a:cs typeface="MS PGothic" charset="0"/>
              </a:rPr>
              <a:t>will</a:t>
            </a:r>
            <a:r>
              <a:rPr lang="tr-TR" sz="1000" dirty="0">
                <a:ea typeface="MS PGothic" charset="0"/>
                <a:cs typeface="MS PGothic" charset="0"/>
              </a:rPr>
              <a:t> </a:t>
            </a:r>
            <a:r>
              <a:rPr lang="tr-TR" sz="1000" dirty="0" err="1">
                <a:ea typeface="MS PGothic" charset="0"/>
                <a:cs typeface="MS PGothic" charset="0"/>
              </a:rPr>
              <a:t>have</a:t>
            </a:r>
            <a:r>
              <a:rPr lang="tr-TR" sz="1000" dirty="0">
                <a:ea typeface="MS PGothic" charset="0"/>
                <a:cs typeface="MS PGothic" charset="0"/>
              </a:rPr>
              <a:t> </a:t>
            </a:r>
            <a:r>
              <a:rPr lang="tr-TR" sz="1000" dirty="0" err="1">
                <a:ea typeface="MS PGothic" charset="0"/>
                <a:cs typeface="MS PGothic" charset="0"/>
              </a:rPr>
              <a:t>approximately</a:t>
            </a:r>
            <a:r>
              <a:rPr lang="tr-TR" sz="1000" dirty="0">
                <a:ea typeface="MS PGothic" charset="0"/>
                <a:cs typeface="MS PGothic" charset="0"/>
              </a:rPr>
              <a:t> </a:t>
            </a:r>
            <a:r>
              <a:rPr lang="tr-TR" sz="1000" dirty="0" err="1">
                <a:ea typeface="MS PGothic" charset="0"/>
                <a:cs typeface="MS PGothic" charset="0"/>
              </a:rPr>
              <a:t>the</a:t>
            </a:r>
            <a:r>
              <a:rPr lang="tr-TR" sz="1000" dirty="0">
                <a:ea typeface="MS PGothic" charset="0"/>
                <a:cs typeface="MS PGothic" charset="0"/>
              </a:rPr>
              <a:t> </a:t>
            </a:r>
            <a:r>
              <a:rPr lang="tr-TR" sz="1000" dirty="0" err="1">
                <a:ea typeface="MS PGothic" charset="0"/>
                <a:cs typeface="MS PGothic" charset="0"/>
              </a:rPr>
              <a:t>same</a:t>
            </a:r>
            <a:r>
              <a:rPr lang="tr-TR" sz="1000" dirty="0">
                <a:ea typeface="MS PGothic" charset="0"/>
                <a:cs typeface="MS PGothic" charset="0"/>
              </a:rPr>
              <a:t> </a:t>
            </a:r>
            <a:r>
              <a:rPr lang="tr-TR" sz="1000" dirty="0" err="1">
                <a:ea typeface="MS PGothic" charset="0"/>
                <a:cs typeface="MS PGothic" charset="0"/>
              </a:rPr>
              <a:t>menu</a:t>
            </a:r>
            <a:r>
              <a:rPr lang="tr-TR" sz="1000" dirty="0">
                <a:ea typeface="MS PGothic" charset="0"/>
                <a:cs typeface="MS PGothic" charset="0"/>
              </a:rPr>
              <a:t> </a:t>
            </a:r>
            <a:r>
              <a:rPr lang="tr-TR" sz="1000" dirty="0" err="1">
                <a:ea typeface="MS PGothic" charset="0"/>
                <a:cs typeface="MS PGothic" charset="0"/>
              </a:rPr>
              <a:t>costs</a:t>
            </a:r>
            <a:r>
              <a:rPr lang="tr-TR" sz="1000" dirty="0">
                <a:ea typeface="MS PGothic" charset="0"/>
                <a:cs typeface="MS PGothic" charset="0"/>
              </a:rPr>
              <a:t> as </a:t>
            </a:r>
            <a:r>
              <a:rPr lang="tr-TR" sz="1000" dirty="0" err="1">
                <a:ea typeface="MS PGothic" charset="0"/>
                <a:cs typeface="MS PGothic" charset="0"/>
              </a:rPr>
              <a:t>its</a:t>
            </a:r>
            <a:r>
              <a:rPr lang="tr-TR" sz="1000" dirty="0">
                <a:ea typeface="MS PGothic" charset="0"/>
                <a:cs typeface="MS PGothic" charset="0"/>
              </a:rPr>
              <a:t> </a:t>
            </a:r>
            <a:r>
              <a:rPr lang="tr-TR" sz="1000" dirty="0" err="1">
                <a:ea typeface="MS PGothic" charset="0"/>
                <a:cs typeface="MS PGothic" charset="0"/>
              </a:rPr>
              <a:t>bigger</a:t>
            </a:r>
            <a:r>
              <a:rPr lang="tr-TR" sz="1000" dirty="0">
                <a:ea typeface="MS PGothic" charset="0"/>
                <a:cs typeface="MS PGothic" charset="0"/>
              </a:rPr>
              <a:t> </a:t>
            </a:r>
            <a:r>
              <a:rPr lang="tr-TR" sz="1000" dirty="0" err="1">
                <a:ea typeface="MS PGothic" charset="0"/>
                <a:cs typeface="MS PGothic" charset="0"/>
              </a:rPr>
              <a:t>rivals</a:t>
            </a:r>
            <a:r>
              <a:rPr lang="tr-TR" sz="1000" dirty="0">
                <a:ea typeface="MS PGothic" charset="0"/>
                <a:cs typeface="MS PGothic" charset="0"/>
              </a:rPr>
              <a:t>.</a:t>
            </a: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46082"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tr-TR" altLang="en-US" dirty="0" err="1"/>
              <a:t>In</a:t>
            </a:r>
            <a:r>
              <a:rPr lang="tr-TR" altLang="en-US" dirty="0"/>
              <a:t> </a:t>
            </a:r>
            <a:r>
              <a:rPr lang="tr-TR" altLang="en-US" dirty="0" err="1"/>
              <a:t>one</a:t>
            </a:r>
            <a:r>
              <a:rPr lang="tr-TR" altLang="en-US" dirty="0"/>
              <a:t> </a:t>
            </a:r>
            <a:r>
              <a:rPr lang="tr-TR" altLang="en-US" dirty="0" err="1"/>
              <a:t>sentence</a:t>
            </a:r>
            <a:r>
              <a:rPr lang="tr-TR" altLang="en-US" dirty="0"/>
              <a:t>:</a:t>
            </a:r>
          </a:p>
          <a:p>
            <a:r>
              <a:rPr lang="tr-TR" altLang="en-US" dirty="0"/>
              <a:t>A </a:t>
            </a:r>
            <a:r>
              <a:rPr lang="tr-TR" altLang="en-US" dirty="0" err="1"/>
              <a:t>monopolist</a:t>
            </a:r>
            <a:r>
              <a:rPr lang="tr-TR" altLang="en-US" dirty="0"/>
              <a:t> </a:t>
            </a:r>
            <a:r>
              <a:rPr lang="tr-TR" altLang="en-US" dirty="0" err="1"/>
              <a:t>produces</a:t>
            </a:r>
            <a:r>
              <a:rPr lang="tr-TR" altLang="en-US" dirty="0"/>
              <a:t> </a:t>
            </a:r>
            <a:r>
              <a:rPr lang="tr-TR" altLang="en-US" dirty="0" err="1"/>
              <a:t>less</a:t>
            </a:r>
            <a:r>
              <a:rPr lang="tr-TR" altLang="en-US" dirty="0"/>
              <a:t> </a:t>
            </a:r>
            <a:r>
              <a:rPr lang="tr-TR" altLang="en-US" dirty="0" err="1"/>
              <a:t>output</a:t>
            </a:r>
            <a:r>
              <a:rPr lang="tr-TR" altLang="en-US" dirty="0"/>
              <a:t> </a:t>
            </a:r>
            <a:r>
              <a:rPr lang="tr-TR" altLang="en-US" dirty="0" err="1"/>
              <a:t>and</a:t>
            </a:r>
            <a:r>
              <a:rPr lang="tr-TR" altLang="en-US" dirty="0"/>
              <a:t> </a:t>
            </a:r>
            <a:r>
              <a:rPr lang="tr-TR" altLang="en-US" dirty="0" err="1"/>
              <a:t>charges</a:t>
            </a:r>
            <a:r>
              <a:rPr lang="tr-TR" altLang="en-US" dirty="0"/>
              <a:t> a </a:t>
            </a:r>
            <a:r>
              <a:rPr lang="tr-TR" altLang="en-US" dirty="0" err="1"/>
              <a:t>higher</a:t>
            </a:r>
            <a:r>
              <a:rPr lang="tr-TR" altLang="en-US" dirty="0"/>
              <a:t> </a:t>
            </a:r>
            <a:r>
              <a:rPr lang="tr-TR" altLang="en-US" dirty="0" err="1"/>
              <a:t>price</a:t>
            </a:r>
            <a:r>
              <a:rPr lang="tr-TR" altLang="en-US" dirty="0"/>
              <a:t> </a:t>
            </a:r>
            <a:r>
              <a:rPr lang="tr-TR" altLang="en-US" dirty="0" err="1"/>
              <a:t>than</a:t>
            </a:r>
            <a:r>
              <a:rPr lang="tr-TR" altLang="en-US" dirty="0"/>
              <a:t> </a:t>
            </a:r>
            <a:r>
              <a:rPr lang="tr-TR" altLang="en-US" dirty="0" err="1"/>
              <a:t>competitive</a:t>
            </a:r>
            <a:r>
              <a:rPr lang="tr-TR" altLang="en-US" dirty="0"/>
              <a:t> </a:t>
            </a:r>
            <a:r>
              <a:rPr lang="tr-TR" altLang="en-US" dirty="0" err="1"/>
              <a:t>markets</a:t>
            </a:r>
            <a:r>
              <a:rPr lang="tr-TR" altLang="en-US" dirty="0"/>
              <a:t>.</a:t>
            </a:r>
          </a:p>
        </p:txBody>
      </p:sp>
    </p:spTree>
    <p:extLst>
      <p:ext uri="{BB962C8B-B14F-4D97-AF65-F5344CB8AC3E}">
        <p14:creationId xmlns:p14="http://schemas.microsoft.com/office/powerpoint/2010/main" val="16912353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Slide Image Placeholder 1"/>
          <p:cNvSpPr>
            <a:spLocks noGrp="1" noRot="1" noChangeAspect="1" noTextEdit="1"/>
          </p:cNvSpPr>
          <p:nvPr>
            <p:ph type="sldImg"/>
          </p:nvPr>
        </p:nvSpPr>
        <p:spPr bwMode="auto">
          <a:noFill/>
          <a:ln>
            <a:solidFill>
              <a:srgbClr val="000000"/>
            </a:solidFill>
            <a:miter lim="800000"/>
            <a:headEnd/>
            <a:tailEnd/>
          </a:ln>
        </p:spPr>
      </p:sp>
      <p:sp>
        <p:nvSpPr>
          <p:cNvPr id="84995" name="Notes Placeholder 2"/>
          <p:cNvSpPr>
            <a:spLocks noGrp="1"/>
          </p:cNvSpPr>
          <p:nvPr>
            <p:ph type="body" idx="1"/>
          </p:nvPr>
        </p:nvSpPr>
        <p:spPr bwMode="auto">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b="1" i="1" dirty="0"/>
              <a:t>"Economics in the Media" Slide</a:t>
            </a:r>
          </a:p>
          <a:p>
            <a:endParaRPr lang="en-US" b="1" i="1" dirty="0"/>
          </a:p>
          <a:p>
            <a:r>
              <a:rPr lang="en-US" b="1" i="1" dirty="0"/>
              <a:t>Lecture tip: </a:t>
            </a:r>
          </a:p>
          <a:p>
            <a:r>
              <a:rPr lang="en-US" i="1" dirty="0"/>
              <a:t>The clip mentioned on the slide can be found in the Interactive Instructor's Guide. Access the direct link by clicking the icon in the PowerPoint above. </a:t>
            </a:r>
          </a:p>
          <a:p>
            <a:endParaRPr lang="en-US" i="1" dirty="0"/>
          </a:p>
          <a:p>
            <a:r>
              <a:rPr lang="en-US" dirty="0"/>
              <a:t>The key concepts covered in this clip are:</a:t>
            </a:r>
          </a:p>
          <a:p>
            <a:pPr marL="171450" indent="-171450">
              <a:buFont typeface="Arial" charset="0"/>
              <a:buChar char="•"/>
            </a:pPr>
            <a:r>
              <a:rPr lang="en-US" dirty="0"/>
              <a:t>Monopoly</a:t>
            </a:r>
          </a:p>
          <a:p>
            <a:pPr marL="171450" indent="-171450">
              <a:buFont typeface="Arial" charset="0"/>
              <a:buChar char="•"/>
            </a:pPr>
            <a:r>
              <a:rPr lang="en-US" dirty="0"/>
              <a:t>Competition</a:t>
            </a:r>
          </a:p>
          <a:p>
            <a:pPr marL="171450" indent="-171450">
              <a:buFont typeface="Arial" charset="0"/>
              <a:buChar char="•"/>
            </a:pPr>
            <a:r>
              <a:rPr lang="en-US" dirty="0"/>
              <a:t>Substitutes</a:t>
            </a:r>
          </a:p>
        </p:txBody>
      </p:sp>
    </p:spTree>
    <p:extLst>
      <p:ext uri="{BB962C8B-B14F-4D97-AF65-F5344CB8AC3E}">
        <p14:creationId xmlns:p14="http://schemas.microsoft.com/office/powerpoint/2010/main" val="65545651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68610"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tr-TR" altLang="en-US" dirty="0" err="1"/>
              <a:t>The</a:t>
            </a:r>
            <a:r>
              <a:rPr lang="tr-TR" altLang="en-US" dirty="0"/>
              <a:t> </a:t>
            </a:r>
            <a:r>
              <a:rPr lang="tr-TR" altLang="en-US" dirty="0" err="1"/>
              <a:t>government</a:t>
            </a:r>
            <a:r>
              <a:rPr lang="tr-TR" altLang="en-US" dirty="0"/>
              <a:t> </a:t>
            </a:r>
            <a:r>
              <a:rPr lang="tr-TR" altLang="en-US" dirty="0" err="1"/>
              <a:t>may</a:t>
            </a:r>
            <a:r>
              <a:rPr lang="tr-TR" altLang="en-US" dirty="0"/>
              <a:t> </a:t>
            </a:r>
            <a:r>
              <a:rPr lang="tr-TR" altLang="en-US" dirty="0" err="1"/>
              <a:t>want</a:t>
            </a:r>
            <a:r>
              <a:rPr lang="tr-TR" altLang="en-US" dirty="0"/>
              <a:t> </a:t>
            </a:r>
            <a:r>
              <a:rPr lang="tr-TR" altLang="en-US" dirty="0" err="1"/>
              <a:t>to</a:t>
            </a:r>
            <a:r>
              <a:rPr lang="tr-TR" altLang="en-US" dirty="0"/>
              <a:t> </a:t>
            </a:r>
            <a:r>
              <a:rPr lang="tr-TR" altLang="en-US" dirty="0" err="1"/>
              <a:t>leave</a:t>
            </a:r>
            <a:r>
              <a:rPr lang="tr-TR" altLang="en-US" dirty="0"/>
              <a:t> a </a:t>
            </a:r>
            <a:r>
              <a:rPr lang="tr-TR" altLang="en-US" dirty="0" err="1"/>
              <a:t>monopoly</a:t>
            </a:r>
            <a:r>
              <a:rPr lang="tr-TR" altLang="en-US" dirty="0"/>
              <a:t> </a:t>
            </a:r>
            <a:r>
              <a:rPr lang="tr-TR" altLang="en-US" dirty="0" err="1"/>
              <a:t>alone</a:t>
            </a:r>
            <a:r>
              <a:rPr lang="tr-TR" altLang="en-US" dirty="0"/>
              <a:t> </a:t>
            </a:r>
            <a:r>
              <a:rPr lang="tr-TR" altLang="en-US" dirty="0" err="1"/>
              <a:t>if</a:t>
            </a:r>
            <a:r>
              <a:rPr lang="tr-TR" altLang="en-US" dirty="0"/>
              <a:t> </a:t>
            </a:r>
            <a:r>
              <a:rPr lang="tr-TR" altLang="en-US" dirty="0" err="1"/>
              <a:t>the</a:t>
            </a:r>
            <a:r>
              <a:rPr lang="tr-TR" altLang="en-US" dirty="0"/>
              <a:t> </a:t>
            </a:r>
            <a:r>
              <a:rPr lang="tr-TR" altLang="en-US" dirty="0" err="1"/>
              <a:t>costs</a:t>
            </a:r>
            <a:r>
              <a:rPr lang="tr-TR" altLang="en-US" dirty="0"/>
              <a:t> of </a:t>
            </a:r>
            <a:r>
              <a:rPr lang="tr-TR" altLang="en-US" dirty="0" err="1"/>
              <a:t>intervention</a:t>
            </a:r>
            <a:r>
              <a:rPr lang="tr-TR" altLang="en-US" dirty="0"/>
              <a:t> </a:t>
            </a:r>
            <a:r>
              <a:rPr lang="tr-TR" altLang="en-US" dirty="0" err="1"/>
              <a:t>are</a:t>
            </a:r>
            <a:r>
              <a:rPr lang="tr-TR" altLang="en-US" dirty="0"/>
              <a:t> </a:t>
            </a:r>
            <a:r>
              <a:rPr lang="tr-TR" altLang="en-US" dirty="0" err="1"/>
              <a:t>greater</a:t>
            </a:r>
            <a:r>
              <a:rPr lang="tr-TR" altLang="en-US" dirty="0"/>
              <a:t> </a:t>
            </a:r>
            <a:r>
              <a:rPr lang="tr-TR" altLang="en-US" dirty="0" err="1"/>
              <a:t>than</a:t>
            </a:r>
            <a:r>
              <a:rPr lang="tr-TR" altLang="en-US" dirty="0"/>
              <a:t> </a:t>
            </a:r>
            <a:r>
              <a:rPr lang="tr-TR" altLang="en-US" dirty="0" err="1"/>
              <a:t>the</a:t>
            </a:r>
            <a:r>
              <a:rPr lang="tr-TR" altLang="en-US" dirty="0"/>
              <a:t> </a:t>
            </a:r>
            <a:r>
              <a:rPr lang="tr-TR" altLang="en-US" dirty="0" err="1"/>
              <a:t>benefits</a:t>
            </a:r>
            <a:r>
              <a:rPr lang="tr-TR" altLang="en-US" dirty="0"/>
              <a:t> of </a:t>
            </a:r>
            <a:r>
              <a:rPr lang="tr-TR" altLang="en-US" dirty="0" err="1"/>
              <a:t>intervention</a:t>
            </a:r>
            <a:r>
              <a:rPr lang="tr-TR" altLang="en-US" dirty="0"/>
              <a:t>.</a:t>
            </a:r>
          </a:p>
        </p:txBody>
      </p:sp>
    </p:spTree>
    <p:extLst>
      <p:ext uri="{BB962C8B-B14F-4D97-AF65-F5344CB8AC3E}">
        <p14:creationId xmlns:p14="http://schemas.microsoft.com/office/powerpoint/2010/main" val="206109023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50178"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a:lnSpc>
                <a:spcPct val="90000"/>
              </a:lnSpc>
            </a:pPr>
            <a:r>
              <a:rPr lang="tr-TR" dirty="0">
                <a:ea typeface="MS PGothic" charset="0"/>
                <a:cs typeface="MS PGothic" charset="0"/>
              </a:rPr>
              <a:t>1982:</a:t>
            </a:r>
          </a:p>
          <a:p>
            <a:pPr>
              <a:lnSpc>
                <a:spcPct val="90000"/>
              </a:lnSpc>
            </a:pPr>
            <a:r>
              <a:rPr lang="tr-TR" dirty="0">
                <a:ea typeface="MS PGothic" charset="0"/>
                <a:cs typeface="MS PGothic" charset="0"/>
              </a:rPr>
              <a:t>AT&amp;T </a:t>
            </a:r>
            <a:r>
              <a:rPr lang="tr-TR" dirty="0" err="1">
                <a:ea typeface="MS PGothic" charset="0"/>
                <a:cs typeface="MS PGothic" charset="0"/>
              </a:rPr>
              <a:t>was</a:t>
            </a:r>
            <a:r>
              <a:rPr lang="tr-TR" dirty="0">
                <a:ea typeface="MS PGothic" charset="0"/>
                <a:cs typeface="MS PGothic" charset="0"/>
              </a:rPr>
              <a:t> </a:t>
            </a:r>
            <a:r>
              <a:rPr lang="tr-TR" dirty="0" err="1">
                <a:ea typeface="MS PGothic" charset="0"/>
                <a:cs typeface="MS PGothic" charset="0"/>
              </a:rPr>
              <a:t>split</a:t>
            </a:r>
            <a:r>
              <a:rPr lang="tr-TR" dirty="0">
                <a:ea typeface="MS PGothic" charset="0"/>
                <a:cs typeface="MS PGothic" charset="0"/>
              </a:rPr>
              <a:t> </a:t>
            </a:r>
            <a:r>
              <a:rPr lang="tr-TR" dirty="0" err="1">
                <a:ea typeface="MS PGothic" charset="0"/>
                <a:cs typeface="MS PGothic" charset="0"/>
              </a:rPr>
              <a:t>up</a:t>
            </a:r>
            <a:r>
              <a:rPr lang="tr-TR" dirty="0">
                <a:ea typeface="MS PGothic" charset="0"/>
                <a:cs typeface="MS PGothic" charset="0"/>
              </a:rPr>
              <a:t> </a:t>
            </a:r>
            <a:r>
              <a:rPr lang="tr-TR" dirty="0" err="1">
                <a:ea typeface="MS PGothic" charset="0"/>
                <a:cs typeface="MS PGothic" charset="0"/>
              </a:rPr>
              <a:t>into</a:t>
            </a:r>
            <a:r>
              <a:rPr lang="tr-TR" dirty="0">
                <a:ea typeface="MS PGothic" charset="0"/>
                <a:cs typeface="MS PGothic" charset="0"/>
              </a:rPr>
              <a:t> </a:t>
            </a:r>
            <a:r>
              <a:rPr lang="tr-TR" dirty="0" err="1">
                <a:ea typeface="MS PGothic" charset="0"/>
                <a:cs typeface="MS PGothic" charset="0"/>
              </a:rPr>
              <a:t>eight</a:t>
            </a:r>
            <a:r>
              <a:rPr lang="tr-TR" dirty="0">
                <a:ea typeface="MS PGothic" charset="0"/>
                <a:cs typeface="MS PGothic" charset="0"/>
              </a:rPr>
              <a:t> </a:t>
            </a:r>
            <a:r>
              <a:rPr lang="tr-TR" dirty="0" err="1">
                <a:ea typeface="MS PGothic" charset="0"/>
                <a:cs typeface="MS PGothic" charset="0"/>
              </a:rPr>
              <a:t>smaller</a:t>
            </a:r>
            <a:r>
              <a:rPr lang="tr-TR" dirty="0">
                <a:ea typeface="MS PGothic" charset="0"/>
                <a:cs typeface="MS PGothic" charset="0"/>
              </a:rPr>
              <a:t> </a:t>
            </a:r>
            <a:r>
              <a:rPr lang="tr-TR" dirty="0" err="1">
                <a:ea typeface="MS PGothic" charset="0"/>
                <a:cs typeface="MS PGothic" charset="0"/>
              </a:rPr>
              <a:t>companies</a:t>
            </a:r>
            <a:r>
              <a:rPr lang="tr-TR" dirty="0">
                <a:ea typeface="MS PGothic" charset="0"/>
                <a:cs typeface="MS PGothic" charset="0"/>
              </a:rPr>
              <a:t> </a:t>
            </a:r>
            <a:r>
              <a:rPr lang="tr-TR" dirty="0" err="1">
                <a:ea typeface="MS PGothic" charset="0"/>
                <a:cs typeface="MS PGothic" charset="0"/>
              </a:rPr>
              <a:t>after</a:t>
            </a:r>
            <a:r>
              <a:rPr lang="tr-TR" dirty="0">
                <a:ea typeface="MS PGothic" charset="0"/>
                <a:cs typeface="MS PGothic" charset="0"/>
              </a:rPr>
              <a:t> </a:t>
            </a:r>
            <a:r>
              <a:rPr lang="tr-TR" dirty="0" err="1">
                <a:ea typeface="MS PGothic" charset="0"/>
                <a:cs typeface="MS PGothic" charset="0"/>
              </a:rPr>
              <a:t>spending</a:t>
            </a:r>
            <a:r>
              <a:rPr lang="tr-TR" dirty="0">
                <a:ea typeface="MS PGothic" charset="0"/>
                <a:cs typeface="MS PGothic" charset="0"/>
              </a:rPr>
              <a:t> </a:t>
            </a:r>
            <a:r>
              <a:rPr lang="tr-TR" dirty="0" err="1">
                <a:ea typeface="MS PGothic" charset="0"/>
                <a:cs typeface="MS PGothic" charset="0"/>
              </a:rPr>
              <a:t>over</a:t>
            </a:r>
            <a:r>
              <a:rPr lang="tr-TR" dirty="0">
                <a:ea typeface="MS PGothic" charset="0"/>
                <a:cs typeface="MS PGothic" charset="0"/>
              </a:rPr>
              <a:t> $300 </a:t>
            </a:r>
            <a:r>
              <a:rPr lang="tr-TR" dirty="0" err="1">
                <a:ea typeface="MS PGothic" charset="0"/>
                <a:cs typeface="MS PGothic" charset="0"/>
              </a:rPr>
              <a:t>million</a:t>
            </a:r>
            <a:r>
              <a:rPr lang="tr-TR" dirty="0">
                <a:ea typeface="MS PGothic" charset="0"/>
                <a:cs typeface="MS PGothic" charset="0"/>
              </a:rPr>
              <a:t> </a:t>
            </a:r>
            <a:r>
              <a:rPr lang="tr-TR" dirty="0" err="1">
                <a:ea typeface="MS PGothic" charset="0"/>
                <a:cs typeface="MS PGothic" charset="0"/>
              </a:rPr>
              <a:t>defending</a:t>
            </a:r>
            <a:r>
              <a:rPr lang="tr-TR" dirty="0">
                <a:ea typeface="MS PGothic" charset="0"/>
                <a:cs typeface="MS PGothic" charset="0"/>
              </a:rPr>
              <a:t> </a:t>
            </a:r>
            <a:r>
              <a:rPr lang="tr-TR" dirty="0" err="1">
                <a:ea typeface="MS PGothic" charset="0"/>
                <a:cs typeface="MS PGothic" charset="0"/>
              </a:rPr>
              <a:t>itself</a:t>
            </a:r>
            <a:r>
              <a:rPr lang="tr-TR" dirty="0">
                <a:ea typeface="MS PGothic" charset="0"/>
                <a:cs typeface="MS PGothic" charset="0"/>
              </a:rPr>
              <a:t> </a:t>
            </a:r>
            <a:r>
              <a:rPr lang="tr-TR" dirty="0" err="1">
                <a:ea typeface="MS PGothic" charset="0"/>
                <a:cs typeface="MS PGothic" charset="0"/>
              </a:rPr>
              <a:t>from</a:t>
            </a:r>
            <a:r>
              <a:rPr lang="tr-TR" dirty="0">
                <a:ea typeface="MS PGothic" charset="0"/>
                <a:cs typeface="MS PGothic" charset="0"/>
              </a:rPr>
              <a:t> </a:t>
            </a:r>
            <a:r>
              <a:rPr lang="tr-TR" dirty="0" err="1">
                <a:ea typeface="MS PGothic" charset="0"/>
                <a:cs typeface="MS PGothic" charset="0"/>
              </a:rPr>
              <a:t>lawsuits</a:t>
            </a:r>
            <a:r>
              <a:rPr lang="tr-TR" dirty="0">
                <a:ea typeface="MS PGothic" charset="0"/>
                <a:cs typeface="MS PGothic" charset="0"/>
              </a:rPr>
              <a:t> </a:t>
            </a:r>
            <a:r>
              <a:rPr lang="tr-TR" dirty="0" err="1">
                <a:ea typeface="MS PGothic" charset="0"/>
                <a:cs typeface="MS PGothic" charset="0"/>
              </a:rPr>
              <a:t>and</a:t>
            </a:r>
            <a:r>
              <a:rPr lang="tr-TR" dirty="0">
                <a:ea typeface="MS PGothic" charset="0"/>
                <a:cs typeface="MS PGothic" charset="0"/>
              </a:rPr>
              <a:t> </a:t>
            </a:r>
            <a:r>
              <a:rPr lang="tr-TR" dirty="0" err="1">
                <a:ea typeface="MS PGothic" charset="0"/>
                <a:cs typeface="MS PGothic" charset="0"/>
              </a:rPr>
              <a:t>antitrust</a:t>
            </a:r>
            <a:r>
              <a:rPr lang="tr-TR" dirty="0">
                <a:ea typeface="MS PGothic" charset="0"/>
                <a:cs typeface="MS PGothic" charset="0"/>
              </a:rPr>
              <a:t> </a:t>
            </a:r>
            <a:r>
              <a:rPr lang="tr-TR" dirty="0" err="1">
                <a:ea typeface="MS PGothic" charset="0"/>
                <a:cs typeface="MS PGothic" charset="0"/>
              </a:rPr>
              <a:t>legislation</a:t>
            </a:r>
            <a:r>
              <a:rPr lang="tr-TR" dirty="0">
                <a:ea typeface="MS PGothic" charset="0"/>
                <a:cs typeface="MS PGothic" charset="0"/>
              </a:rPr>
              <a:t>.</a:t>
            </a:r>
          </a:p>
          <a:p>
            <a:pPr>
              <a:lnSpc>
                <a:spcPct val="90000"/>
              </a:lnSpc>
            </a:pPr>
            <a:endParaRPr lang="tr-TR" dirty="0">
              <a:ea typeface="MS PGothic" charset="0"/>
              <a:cs typeface="MS PGothic" charset="0"/>
            </a:endParaRPr>
          </a:p>
          <a:p>
            <a:pPr>
              <a:lnSpc>
                <a:spcPct val="90000"/>
              </a:lnSpc>
            </a:pPr>
            <a:r>
              <a:rPr lang="tr-TR" dirty="0">
                <a:ea typeface="MS PGothic" charset="0"/>
                <a:cs typeface="MS PGothic" charset="0"/>
              </a:rPr>
              <a:t>1911:</a:t>
            </a:r>
          </a:p>
          <a:p>
            <a:pPr>
              <a:lnSpc>
                <a:spcPct val="90000"/>
              </a:lnSpc>
            </a:pPr>
            <a:r>
              <a:rPr lang="tr-TR" dirty="0" err="1">
                <a:ea typeface="MS PGothic" charset="0"/>
                <a:cs typeface="MS PGothic" charset="0"/>
              </a:rPr>
              <a:t>Standard</a:t>
            </a:r>
            <a:r>
              <a:rPr lang="tr-TR" dirty="0">
                <a:ea typeface="MS PGothic" charset="0"/>
                <a:cs typeface="MS PGothic" charset="0"/>
              </a:rPr>
              <a:t> </a:t>
            </a:r>
            <a:r>
              <a:rPr lang="tr-TR" dirty="0" err="1">
                <a:ea typeface="MS PGothic" charset="0"/>
                <a:cs typeface="MS PGothic" charset="0"/>
              </a:rPr>
              <a:t>Oil</a:t>
            </a:r>
            <a:r>
              <a:rPr lang="tr-TR" dirty="0">
                <a:ea typeface="MS PGothic" charset="0"/>
                <a:cs typeface="MS PGothic" charset="0"/>
              </a:rPr>
              <a:t> </a:t>
            </a:r>
            <a:r>
              <a:rPr lang="tr-TR" dirty="0" err="1">
                <a:ea typeface="MS PGothic" charset="0"/>
                <a:cs typeface="MS PGothic" charset="0"/>
              </a:rPr>
              <a:t>controlled</a:t>
            </a:r>
            <a:r>
              <a:rPr lang="tr-TR" dirty="0">
                <a:ea typeface="MS PGothic" charset="0"/>
                <a:cs typeface="MS PGothic" charset="0"/>
              </a:rPr>
              <a:t> 91% of </a:t>
            </a:r>
            <a:r>
              <a:rPr lang="tr-TR" dirty="0" err="1">
                <a:ea typeface="MS PGothic" charset="0"/>
                <a:cs typeface="MS PGothic" charset="0"/>
              </a:rPr>
              <a:t>production</a:t>
            </a:r>
            <a:r>
              <a:rPr lang="tr-TR" dirty="0">
                <a:ea typeface="MS PGothic" charset="0"/>
                <a:cs typeface="MS PGothic" charset="0"/>
              </a:rPr>
              <a:t> </a:t>
            </a:r>
            <a:r>
              <a:rPr lang="tr-TR" dirty="0" err="1">
                <a:ea typeface="MS PGothic" charset="0"/>
                <a:cs typeface="MS PGothic" charset="0"/>
              </a:rPr>
              <a:t>and</a:t>
            </a:r>
            <a:r>
              <a:rPr lang="tr-TR" dirty="0">
                <a:ea typeface="MS PGothic" charset="0"/>
                <a:cs typeface="MS PGothic" charset="0"/>
              </a:rPr>
              <a:t> 85% of final </a:t>
            </a:r>
            <a:r>
              <a:rPr lang="tr-TR" dirty="0" err="1">
                <a:ea typeface="MS PGothic" charset="0"/>
                <a:cs typeface="MS PGothic" charset="0"/>
              </a:rPr>
              <a:t>sales</a:t>
            </a:r>
            <a:r>
              <a:rPr lang="tr-TR" dirty="0">
                <a:ea typeface="MS PGothic" charset="0"/>
                <a:cs typeface="MS PGothic" charset="0"/>
              </a:rPr>
              <a:t> of </a:t>
            </a:r>
            <a:r>
              <a:rPr lang="tr-TR" dirty="0" err="1">
                <a:ea typeface="MS PGothic" charset="0"/>
                <a:cs typeface="MS PGothic" charset="0"/>
              </a:rPr>
              <a:t>oil</a:t>
            </a:r>
            <a:r>
              <a:rPr lang="tr-TR" dirty="0">
                <a:ea typeface="MS PGothic" charset="0"/>
                <a:cs typeface="MS PGothic" charset="0"/>
              </a:rPr>
              <a:t> in </a:t>
            </a:r>
            <a:r>
              <a:rPr lang="tr-TR" dirty="0" err="1">
                <a:ea typeface="MS PGothic" charset="0"/>
                <a:cs typeface="MS PGothic" charset="0"/>
              </a:rPr>
              <a:t>the</a:t>
            </a:r>
            <a:r>
              <a:rPr lang="tr-TR" dirty="0">
                <a:ea typeface="MS PGothic" charset="0"/>
                <a:cs typeface="MS PGothic" charset="0"/>
              </a:rPr>
              <a:t> United </a:t>
            </a:r>
            <a:r>
              <a:rPr lang="tr-TR" dirty="0" err="1">
                <a:ea typeface="MS PGothic" charset="0"/>
                <a:cs typeface="MS PGothic" charset="0"/>
              </a:rPr>
              <a:t>States</a:t>
            </a:r>
            <a:r>
              <a:rPr lang="tr-TR" dirty="0">
                <a:ea typeface="MS PGothic" charset="0"/>
                <a:cs typeface="MS PGothic" charset="0"/>
              </a:rPr>
              <a:t> in 1904.  </a:t>
            </a:r>
            <a:r>
              <a:rPr lang="tr-TR" dirty="0" err="1">
                <a:ea typeface="MS PGothic" charset="0"/>
                <a:cs typeface="MS PGothic" charset="0"/>
              </a:rPr>
              <a:t>In</a:t>
            </a:r>
            <a:r>
              <a:rPr lang="tr-TR" dirty="0">
                <a:ea typeface="MS PGothic" charset="0"/>
                <a:cs typeface="MS PGothic" charset="0"/>
              </a:rPr>
              <a:t> 1909, </a:t>
            </a:r>
            <a:r>
              <a:rPr lang="tr-TR" dirty="0" err="1">
                <a:ea typeface="MS PGothic" charset="0"/>
                <a:cs typeface="MS PGothic" charset="0"/>
              </a:rPr>
              <a:t>the</a:t>
            </a:r>
            <a:r>
              <a:rPr lang="tr-TR" dirty="0">
                <a:ea typeface="MS PGothic" charset="0"/>
                <a:cs typeface="MS PGothic" charset="0"/>
              </a:rPr>
              <a:t> </a:t>
            </a:r>
            <a:r>
              <a:rPr lang="tr-TR" dirty="0" err="1">
                <a:ea typeface="MS PGothic" charset="0"/>
                <a:cs typeface="MS PGothic" charset="0"/>
              </a:rPr>
              <a:t>Department</a:t>
            </a:r>
            <a:r>
              <a:rPr lang="tr-TR" dirty="0">
                <a:ea typeface="MS PGothic" charset="0"/>
                <a:cs typeface="MS PGothic" charset="0"/>
              </a:rPr>
              <a:t> of </a:t>
            </a:r>
            <a:r>
              <a:rPr lang="tr-TR" dirty="0" err="1">
                <a:ea typeface="MS PGothic" charset="0"/>
                <a:cs typeface="MS PGothic" charset="0"/>
              </a:rPr>
              <a:t>Justice</a:t>
            </a:r>
            <a:r>
              <a:rPr lang="tr-TR" dirty="0">
                <a:ea typeface="MS PGothic" charset="0"/>
                <a:cs typeface="MS PGothic" charset="0"/>
              </a:rPr>
              <a:t> </a:t>
            </a:r>
            <a:r>
              <a:rPr lang="tr-TR" dirty="0" err="1">
                <a:ea typeface="MS PGothic" charset="0"/>
                <a:cs typeface="MS PGothic" charset="0"/>
              </a:rPr>
              <a:t>sued</a:t>
            </a:r>
            <a:r>
              <a:rPr lang="tr-TR" dirty="0">
                <a:ea typeface="MS PGothic" charset="0"/>
                <a:cs typeface="MS PGothic" charset="0"/>
              </a:rPr>
              <a:t> </a:t>
            </a:r>
            <a:r>
              <a:rPr lang="tr-TR" dirty="0" err="1">
                <a:ea typeface="MS PGothic" charset="0"/>
                <a:cs typeface="MS PGothic" charset="0"/>
              </a:rPr>
              <a:t>the</a:t>
            </a:r>
            <a:r>
              <a:rPr lang="tr-TR" dirty="0">
                <a:ea typeface="MS PGothic" charset="0"/>
                <a:cs typeface="MS PGothic" charset="0"/>
              </a:rPr>
              <a:t> </a:t>
            </a:r>
            <a:r>
              <a:rPr lang="tr-TR" dirty="0" err="1">
                <a:ea typeface="MS PGothic" charset="0"/>
                <a:cs typeface="MS PGothic" charset="0"/>
              </a:rPr>
              <a:t>company</a:t>
            </a:r>
            <a:r>
              <a:rPr lang="tr-TR" dirty="0">
                <a:ea typeface="MS PGothic" charset="0"/>
                <a:cs typeface="MS PGothic" charset="0"/>
              </a:rPr>
              <a:t> </a:t>
            </a:r>
            <a:r>
              <a:rPr lang="tr-TR" dirty="0" err="1">
                <a:ea typeface="MS PGothic" charset="0"/>
                <a:cs typeface="MS PGothic" charset="0"/>
              </a:rPr>
              <a:t>for</a:t>
            </a:r>
            <a:r>
              <a:rPr lang="tr-TR" dirty="0">
                <a:ea typeface="MS PGothic" charset="0"/>
                <a:cs typeface="MS PGothic" charset="0"/>
              </a:rPr>
              <a:t> </a:t>
            </a:r>
            <a:r>
              <a:rPr lang="tr-TR" dirty="0" err="1">
                <a:ea typeface="MS PGothic" charset="0"/>
                <a:cs typeface="MS PGothic" charset="0"/>
              </a:rPr>
              <a:t>violating</a:t>
            </a:r>
            <a:r>
              <a:rPr lang="tr-TR" dirty="0">
                <a:ea typeface="MS PGothic" charset="0"/>
                <a:cs typeface="MS PGothic" charset="0"/>
              </a:rPr>
              <a:t> </a:t>
            </a:r>
            <a:r>
              <a:rPr lang="tr-TR" dirty="0" err="1">
                <a:ea typeface="MS PGothic" charset="0"/>
                <a:cs typeface="MS PGothic" charset="0"/>
              </a:rPr>
              <a:t>the</a:t>
            </a:r>
            <a:r>
              <a:rPr lang="tr-TR" dirty="0">
                <a:ea typeface="MS PGothic" charset="0"/>
                <a:cs typeface="MS PGothic" charset="0"/>
              </a:rPr>
              <a:t> </a:t>
            </a:r>
            <a:r>
              <a:rPr lang="tr-TR" dirty="0" err="1">
                <a:ea typeface="MS PGothic" charset="0"/>
                <a:cs typeface="MS PGothic" charset="0"/>
              </a:rPr>
              <a:t>Sherman</a:t>
            </a:r>
            <a:r>
              <a:rPr lang="tr-TR" dirty="0">
                <a:ea typeface="MS PGothic" charset="0"/>
                <a:cs typeface="MS PGothic" charset="0"/>
              </a:rPr>
              <a:t> </a:t>
            </a:r>
            <a:r>
              <a:rPr lang="tr-TR" dirty="0" err="1">
                <a:ea typeface="MS PGothic" charset="0"/>
                <a:cs typeface="MS PGothic" charset="0"/>
              </a:rPr>
              <a:t>Act</a:t>
            </a:r>
            <a:r>
              <a:rPr lang="tr-TR" dirty="0">
                <a:ea typeface="MS PGothic" charset="0"/>
                <a:cs typeface="MS PGothic" charset="0"/>
              </a:rPr>
              <a:t>.  </a:t>
            </a:r>
            <a:r>
              <a:rPr lang="tr-TR" dirty="0" err="1">
                <a:ea typeface="MS PGothic" charset="0"/>
                <a:cs typeface="MS PGothic" charset="0"/>
              </a:rPr>
              <a:t>In</a:t>
            </a:r>
            <a:r>
              <a:rPr lang="tr-TR" dirty="0">
                <a:ea typeface="MS PGothic" charset="0"/>
                <a:cs typeface="MS PGothic" charset="0"/>
              </a:rPr>
              <a:t> 1911, </a:t>
            </a:r>
            <a:r>
              <a:rPr lang="tr-TR" dirty="0" err="1">
                <a:ea typeface="MS PGothic" charset="0"/>
                <a:cs typeface="MS PGothic" charset="0"/>
              </a:rPr>
              <a:t>the</a:t>
            </a:r>
            <a:r>
              <a:rPr lang="tr-TR" dirty="0">
                <a:ea typeface="MS PGothic" charset="0"/>
                <a:cs typeface="MS PGothic" charset="0"/>
              </a:rPr>
              <a:t> </a:t>
            </a:r>
            <a:r>
              <a:rPr lang="tr-TR" dirty="0" err="1">
                <a:ea typeface="MS PGothic" charset="0"/>
                <a:cs typeface="MS PGothic" charset="0"/>
              </a:rPr>
              <a:t>company</a:t>
            </a:r>
            <a:r>
              <a:rPr lang="tr-TR" dirty="0">
                <a:ea typeface="MS PGothic" charset="0"/>
                <a:cs typeface="MS PGothic" charset="0"/>
              </a:rPr>
              <a:t> </a:t>
            </a:r>
            <a:r>
              <a:rPr lang="tr-TR" dirty="0" err="1">
                <a:ea typeface="MS PGothic" charset="0"/>
                <a:cs typeface="MS PGothic" charset="0"/>
              </a:rPr>
              <a:t>was</a:t>
            </a:r>
            <a:r>
              <a:rPr lang="tr-TR" dirty="0">
                <a:ea typeface="MS PGothic" charset="0"/>
                <a:cs typeface="MS PGothic" charset="0"/>
              </a:rPr>
              <a:t> </a:t>
            </a:r>
            <a:r>
              <a:rPr lang="tr-TR" dirty="0" err="1">
                <a:ea typeface="MS PGothic" charset="0"/>
                <a:cs typeface="MS PGothic" charset="0"/>
              </a:rPr>
              <a:t>forced</a:t>
            </a:r>
            <a:r>
              <a:rPr lang="tr-TR" dirty="0">
                <a:ea typeface="MS PGothic" charset="0"/>
                <a:cs typeface="MS PGothic" charset="0"/>
              </a:rPr>
              <a:t> </a:t>
            </a:r>
            <a:r>
              <a:rPr lang="tr-TR" dirty="0" err="1">
                <a:ea typeface="MS PGothic" charset="0"/>
                <a:cs typeface="MS PGothic" charset="0"/>
              </a:rPr>
              <a:t>to</a:t>
            </a:r>
            <a:r>
              <a:rPr lang="tr-TR" dirty="0">
                <a:ea typeface="MS PGothic" charset="0"/>
                <a:cs typeface="MS PGothic" charset="0"/>
              </a:rPr>
              <a:t> break </a:t>
            </a:r>
            <a:r>
              <a:rPr lang="tr-TR" dirty="0" err="1">
                <a:ea typeface="MS PGothic" charset="0"/>
                <a:cs typeface="MS PGothic" charset="0"/>
              </a:rPr>
              <a:t>up</a:t>
            </a:r>
            <a:r>
              <a:rPr lang="tr-TR" dirty="0">
                <a:ea typeface="MS PGothic" charset="0"/>
                <a:cs typeface="MS PGothic" charset="0"/>
              </a:rPr>
              <a:t> </a:t>
            </a:r>
            <a:r>
              <a:rPr lang="tr-TR" dirty="0" err="1">
                <a:ea typeface="MS PGothic" charset="0"/>
                <a:cs typeface="MS PGothic" charset="0"/>
              </a:rPr>
              <a:t>into</a:t>
            </a:r>
            <a:r>
              <a:rPr lang="tr-TR" dirty="0">
                <a:ea typeface="MS PGothic" charset="0"/>
                <a:cs typeface="MS PGothic" charset="0"/>
              </a:rPr>
              <a:t> 34 </a:t>
            </a:r>
            <a:r>
              <a:rPr lang="tr-TR" dirty="0" err="1">
                <a:ea typeface="MS PGothic" charset="0"/>
                <a:cs typeface="MS PGothic" charset="0"/>
              </a:rPr>
              <a:t>independent</a:t>
            </a:r>
            <a:r>
              <a:rPr lang="tr-TR" dirty="0">
                <a:ea typeface="MS PGothic" charset="0"/>
                <a:cs typeface="MS PGothic" charset="0"/>
              </a:rPr>
              <a:t> </a:t>
            </a:r>
            <a:r>
              <a:rPr lang="tr-TR" dirty="0" err="1">
                <a:ea typeface="MS PGothic" charset="0"/>
                <a:cs typeface="MS PGothic" charset="0"/>
              </a:rPr>
              <a:t>companies</a:t>
            </a:r>
            <a:r>
              <a:rPr lang="tr-TR" dirty="0">
                <a:ea typeface="MS PGothic" charset="0"/>
                <a:cs typeface="MS PGothic" charset="0"/>
              </a:rPr>
              <a:t> </a:t>
            </a:r>
            <a:r>
              <a:rPr lang="tr-TR" dirty="0" err="1">
                <a:ea typeface="MS PGothic" charset="0"/>
                <a:cs typeface="MS PGothic" charset="0"/>
              </a:rPr>
              <a:t>with</a:t>
            </a:r>
            <a:r>
              <a:rPr lang="tr-TR" dirty="0">
                <a:ea typeface="MS PGothic" charset="0"/>
                <a:cs typeface="MS PGothic" charset="0"/>
              </a:rPr>
              <a:t> </a:t>
            </a:r>
            <a:r>
              <a:rPr lang="tr-TR" dirty="0" err="1">
                <a:ea typeface="MS PGothic" charset="0"/>
                <a:cs typeface="MS PGothic" charset="0"/>
              </a:rPr>
              <a:t>different</a:t>
            </a:r>
            <a:r>
              <a:rPr lang="tr-TR" dirty="0">
                <a:ea typeface="MS PGothic" charset="0"/>
                <a:cs typeface="MS PGothic" charset="0"/>
              </a:rPr>
              <a:t> </a:t>
            </a:r>
            <a:r>
              <a:rPr lang="tr-TR" dirty="0" err="1">
                <a:ea typeface="MS PGothic" charset="0"/>
                <a:cs typeface="MS PGothic" charset="0"/>
              </a:rPr>
              <a:t>boards</a:t>
            </a:r>
            <a:r>
              <a:rPr lang="tr-TR" dirty="0">
                <a:ea typeface="MS PGothic" charset="0"/>
                <a:cs typeface="MS PGothic" charset="0"/>
              </a:rPr>
              <a:t> of </a:t>
            </a:r>
            <a:r>
              <a:rPr lang="tr-TR" dirty="0" err="1">
                <a:ea typeface="MS PGothic" charset="0"/>
                <a:cs typeface="MS PGothic" charset="0"/>
              </a:rPr>
              <a:t>directors</a:t>
            </a:r>
            <a:r>
              <a:rPr lang="tr-TR" dirty="0">
                <a:ea typeface="MS PGothic" charset="0"/>
                <a:cs typeface="MS PGothic" charset="0"/>
              </a:rPr>
              <a:t>.  </a:t>
            </a:r>
            <a:r>
              <a:rPr lang="tr-TR" dirty="0" err="1">
                <a:ea typeface="MS PGothic" charset="0"/>
                <a:cs typeface="MS PGothic" charset="0"/>
              </a:rPr>
              <a:t>The</a:t>
            </a:r>
            <a:r>
              <a:rPr lang="tr-TR" dirty="0">
                <a:ea typeface="MS PGothic" charset="0"/>
                <a:cs typeface="MS PGothic" charset="0"/>
              </a:rPr>
              <a:t> </a:t>
            </a:r>
            <a:r>
              <a:rPr lang="tr-TR" dirty="0" err="1">
                <a:ea typeface="MS PGothic" charset="0"/>
                <a:cs typeface="MS PGothic" charset="0"/>
              </a:rPr>
              <a:t>biggest</a:t>
            </a:r>
            <a:r>
              <a:rPr lang="tr-TR" dirty="0">
                <a:ea typeface="MS PGothic" charset="0"/>
                <a:cs typeface="MS PGothic" charset="0"/>
              </a:rPr>
              <a:t> </a:t>
            </a:r>
            <a:r>
              <a:rPr lang="tr-TR" dirty="0" err="1">
                <a:ea typeface="MS PGothic" charset="0"/>
                <a:cs typeface="MS PGothic" charset="0"/>
              </a:rPr>
              <a:t>two</a:t>
            </a:r>
            <a:r>
              <a:rPr lang="tr-TR" dirty="0">
                <a:ea typeface="MS PGothic" charset="0"/>
                <a:cs typeface="MS PGothic" charset="0"/>
              </a:rPr>
              <a:t> </a:t>
            </a:r>
            <a:r>
              <a:rPr lang="tr-TR" dirty="0" err="1">
                <a:ea typeface="MS PGothic" charset="0"/>
                <a:cs typeface="MS PGothic" charset="0"/>
              </a:rPr>
              <a:t>companies</a:t>
            </a:r>
            <a:r>
              <a:rPr lang="tr-TR" dirty="0">
                <a:ea typeface="MS PGothic" charset="0"/>
                <a:cs typeface="MS PGothic" charset="0"/>
              </a:rPr>
              <a:t> </a:t>
            </a:r>
            <a:r>
              <a:rPr lang="tr-TR" dirty="0" err="1">
                <a:ea typeface="MS PGothic" charset="0"/>
                <a:cs typeface="MS PGothic" charset="0"/>
              </a:rPr>
              <a:t>were</a:t>
            </a:r>
            <a:r>
              <a:rPr lang="tr-TR" dirty="0">
                <a:ea typeface="MS PGothic" charset="0"/>
                <a:cs typeface="MS PGothic" charset="0"/>
              </a:rPr>
              <a:t> </a:t>
            </a:r>
            <a:r>
              <a:rPr lang="tr-TR" dirty="0" err="1">
                <a:ea typeface="MS PGothic" charset="0"/>
                <a:cs typeface="MS PGothic" charset="0"/>
              </a:rPr>
              <a:t>Exxon</a:t>
            </a:r>
            <a:r>
              <a:rPr lang="tr-TR" dirty="0">
                <a:ea typeface="MS PGothic" charset="0"/>
                <a:cs typeface="MS PGothic" charset="0"/>
              </a:rPr>
              <a:t> </a:t>
            </a:r>
            <a:r>
              <a:rPr lang="tr-TR" dirty="0" err="1">
                <a:ea typeface="MS PGothic" charset="0"/>
                <a:cs typeface="MS PGothic" charset="0"/>
              </a:rPr>
              <a:t>and</a:t>
            </a:r>
            <a:r>
              <a:rPr lang="tr-TR" dirty="0">
                <a:ea typeface="MS PGothic" charset="0"/>
                <a:cs typeface="MS PGothic" charset="0"/>
              </a:rPr>
              <a:t> Mobil.</a:t>
            </a:r>
          </a:p>
          <a:p>
            <a:pPr>
              <a:lnSpc>
                <a:spcPct val="90000"/>
              </a:lnSpc>
            </a:pPr>
            <a:endParaRPr lang="tr-TR" dirty="0">
              <a:ea typeface="MS PGothic" charset="0"/>
              <a:cs typeface="MS PGothic" charset="0"/>
            </a:endParaRPr>
          </a:p>
          <a:p>
            <a:pPr>
              <a:lnSpc>
                <a:spcPct val="90000"/>
              </a:lnSpc>
            </a:pPr>
            <a:r>
              <a:rPr lang="tr-TR" dirty="0" err="1">
                <a:ea typeface="MS PGothic" charset="0"/>
                <a:cs typeface="MS PGothic" charset="0"/>
              </a:rPr>
              <a:t>Reducing</a:t>
            </a:r>
            <a:r>
              <a:rPr lang="tr-TR" dirty="0">
                <a:ea typeface="MS PGothic" charset="0"/>
                <a:cs typeface="MS PGothic" charset="0"/>
              </a:rPr>
              <a:t> </a:t>
            </a:r>
            <a:r>
              <a:rPr lang="tr-TR" dirty="0" err="1">
                <a:ea typeface="MS PGothic" charset="0"/>
                <a:cs typeface="MS PGothic" charset="0"/>
              </a:rPr>
              <a:t>trade</a:t>
            </a:r>
            <a:r>
              <a:rPr lang="tr-TR" dirty="0">
                <a:ea typeface="MS PGothic" charset="0"/>
                <a:cs typeface="MS PGothic" charset="0"/>
              </a:rPr>
              <a:t> </a:t>
            </a:r>
            <a:r>
              <a:rPr lang="tr-TR" dirty="0" err="1">
                <a:ea typeface="MS PGothic" charset="0"/>
                <a:cs typeface="MS PGothic" charset="0"/>
              </a:rPr>
              <a:t>barriers</a:t>
            </a:r>
            <a:r>
              <a:rPr lang="tr-TR" dirty="0">
                <a:ea typeface="MS PGothic" charset="0"/>
                <a:cs typeface="MS PGothic" charset="0"/>
              </a:rPr>
              <a:t>:</a:t>
            </a:r>
          </a:p>
          <a:p>
            <a:pPr>
              <a:lnSpc>
                <a:spcPct val="90000"/>
              </a:lnSpc>
            </a:pPr>
            <a:endParaRPr lang="tr-TR" dirty="0">
              <a:ea typeface="MS PGothic" charset="0"/>
              <a:cs typeface="MS PGothic" charset="0"/>
            </a:endParaRPr>
          </a:p>
          <a:p>
            <a:pPr>
              <a:lnSpc>
                <a:spcPct val="90000"/>
              </a:lnSpc>
            </a:pPr>
            <a:r>
              <a:rPr lang="tr-TR" dirty="0" err="1">
                <a:ea typeface="MS PGothic" charset="0"/>
                <a:cs typeface="MS PGothic" charset="0"/>
              </a:rPr>
              <a:t>Text</a:t>
            </a:r>
            <a:r>
              <a:rPr lang="tr-TR" dirty="0">
                <a:ea typeface="MS PGothic" charset="0"/>
                <a:cs typeface="MS PGothic" charset="0"/>
              </a:rPr>
              <a:t>:  </a:t>
            </a:r>
            <a:r>
              <a:rPr lang="tr-TR" dirty="0" err="1">
                <a:ea typeface="MS PGothic" charset="0"/>
                <a:cs typeface="MS PGothic" charset="0"/>
              </a:rPr>
              <a:t>The</a:t>
            </a:r>
            <a:r>
              <a:rPr lang="tr-TR" dirty="0">
                <a:ea typeface="MS PGothic" charset="0"/>
                <a:cs typeface="MS PGothic" charset="0"/>
              </a:rPr>
              <a:t> </a:t>
            </a:r>
            <a:r>
              <a:rPr lang="tr-TR" dirty="0" err="1">
                <a:ea typeface="MS PGothic" charset="0"/>
                <a:cs typeface="MS PGothic" charset="0"/>
              </a:rPr>
              <a:t>Constitution</a:t>
            </a:r>
            <a:r>
              <a:rPr lang="tr-TR" dirty="0">
                <a:ea typeface="MS PGothic" charset="0"/>
                <a:cs typeface="MS PGothic" charset="0"/>
              </a:rPr>
              <a:t> </a:t>
            </a:r>
            <a:r>
              <a:rPr lang="tr-TR" dirty="0" err="1">
                <a:ea typeface="MS PGothic" charset="0"/>
                <a:cs typeface="MS PGothic" charset="0"/>
              </a:rPr>
              <a:t>reads</a:t>
            </a:r>
            <a:r>
              <a:rPr lang="tr-TR" dirty="0">
                <a:ea typeface="MS PGothic" charset="0"/>
                <a:cs typeface="MS PGothic" charset="0"/>
              </a:rPr>
              <a:t>, </a:t>
            </a:r>
            <a:r>
              <a:rPr lang="tr-TR" altLang="ja-JP" dirty="0">
                <a:ea typeface="MS PGothic" charset="0"/>
                <a:cs typeface="MS PGothic" charset="0"/>
              </a:rPr>
              <a:t>“No </a:t>
            </a:r>
            <a:r>
              <a:rPr lang="tr-TR" altLang="ja-JP" dirty="0" err="1">
                <a:ea typeface="MS PGothic" charset="0"/>
                <a:cs typeface="MS PGothic" charset="0"/>
              </a:rPr>
              <a:t>State</a:t>
            </a:r>
            <a:r>
              <a:rPr lang="tr-TR" altLang="ja-JP" dirty="0">
                <a:ea typeface="MS PGothic" charset="0"/>
                <a:cs typeface="MS PGothic" charset="0"/>
              </a:rPr>
              <a:t> </a:t>
            </a:r>
            <a:r>
              <a:rPr lang="tr-TR" altLang="ja-JP" dirty="0" err="1">
                <a:ea typeface="MS PGothic" charset="0"/>
                <a:cs typeface="MS PGothic" charset="0"/>
              </a:rPr>
              <a:t>shall</a:t>
            </a:r>
            <a:r>
              <a:rPr lang="tr-TR" altLang="ja-JP" dirty="0">
                <a:ea typeface="MS PGothic" charset="0"/>
                <a:cs typeface="MS PGothic" charset="0"/>
              </a:rPr>
              <a:t>, </a:t>
            </a:r>
            <a:r>
              <a:rPr lang="tr-TR" altLang="ja-JP" dirty="0" err="1">
                <a:ea typeface="MS PGothic" charset="0"/>
                <a:cs typeface="MS PGothic" charset="0"/>
              </a:rPr>
              <a:t>without</a:t>
            </a:r>
            <a:r>
              <a:rPr lang="tr-TR" altLang="ja-JP" dirty="0">
                <a:ea typeface="MS PGothic" charset="0"/>
                <a:cs typeface="MS PGothic" charset="0"/>
              </a:rPr>
              <a:t> </a:t>
            </a:r>
            <a:r>
              <a:rPr lang="tr-TR" altLang="ja-JP" dirty="0" err="1">
                <a:ea typeface="MS PGothic" charset="0"/>
                <a:cs typeface="MS PGothic" charset="0"/>
              </a:rPr>
              <a:t>the</a:t>
            </a:r>
            <a:r>
              <a:rPr lang="tr-TR" altLang="ja-JP" dirty="0">
                <a:ea typeface="MS PGothic" charset="0"/>
                <a:cs typeface="MS PGothic" charset="0"/>
              </a:rPr>
              <a:t> </a:t>
            </a:r>
            <a:r>
              <a:rPr lang="tr-TR" altLang="ja-JP" dirty="0" err="1">
                <a:ea typeface="MS PGothic" charset="0"/>
                <a:cs typeface="MS PGothic" charset="0"/>
              </a:rPr>
              <a:t>consent</a:t>
            </a:r>
            <a:r>
              <a:rPr lang="tr-TR" altLang="ja-JP" dirty="0">
                <a:ea typeface="MS PGothic" charset="0"/>
                <a:cs typeface="MS PGothic" charset="0"/>
              </a:rPr>
              <a:t> of </a:t>
            </a:r>
            <a:r>
              <a:rPr lang="tr-TR" altLang="ja-JP" dirty="0" err="1">
                <a:ea typeface="MS PGothic" charset="0"/>
                <a:cs typeface="MS PGothic" charset="0"/>
              </a:rPr>
              <a:t>Congress</a:t>
            </a:r>
            <a:r>
              <a:rPr lang="tr-TR" altLang="ja-JP" dirty="0">
                <a:ea typeface="MS PGothic" charset="0"/>
                <a:cs typeface="MS PGothic" charset="0"/>
              </a:rPr>
              <a:t>, </a:t>
            </a:r>
            <a:r>
              <a:rPr lang="tr-TR" altLang="ja-JP" dirty="0" err="1">
                <a:ea typeface="MS PGothic" charset="0"/>
                <a:cs typeface="MS PGothic" charset="0"/>
              </a:rPr>
              <a:t>lay</a:t>
            </a:r>
            <a:r>
              <a:rPr lang="tr-TR" altLang="ja-JP" dirty="0">
                <a:ea typeface="MS PGothic" charset="0"/>
                <a:cs typeface="MS PGothic" charset="0"/>
              </a:rPr>
              <a:t> </a:t>
            </a:r>
            <a:r>
              <a:rPr lang="tr-TR" altLang="ja-JP" dirty="0" err="1">
                <a:ea typeface="MS PGothic" charset="0"/>
                <a:cs typeface="MS PGothic" charset="0"/>
              </a:rPr>
              <a:t>any</a:t>
            </a:r>
            <a:r>
              <a:rPr lang="tr-TR" altLang="ja-JP" dirty="0">
                <a:ea typeface="MS PGothic" charset="0"/>
                <a:cs typeface="MS PGothic" charset="0"/>
              </a:rPr>
              <a:t> </a:t>
            </a:r>
            <a:r>
              <a:rPr lang="tr-TR" altLang="ja-JP" dirty="0" err="1">
                <a:ea typeface="MS PGothic" charset="0"/>
                <a:cs typeface="MS PGothic" charset="0"/>
              </a:rPr>
              <a:t>imposts</a:t>
            </a:r>
            <a:r>
              <a:rPr lang="tr-TR" altLang="ja-JP" dirty="0">
                <a:ea typeface="MS PGothic" charset="0"/>
                <a:cs typeface="MS PGothic" charset="0"/>
              </a:rPr>
              <a:t> </a:t>
            </a:r>
            <a:r>
              <a:rPr lang="tr-TR" altLang="ja-JP" dirty="0" err="1">
                <a:ea typeface="MS PGothic" charset="0"/>
                <a:cs typeface="MS PGothic" charset="0"/>
              </a:rPr>
              <a:t>or</a:t>
            </a:r>
            <a:r>
              <a:rPr lang="tr-TR" altLang="ja-JP" dirty="0">
                <a:ea typeface="MS PGothic" charset="0"/>
                <a:cs typeface="MS PGothic" charset="0"/>
              </a:rPr>
              <a:t> </a:t>
            </a:r>
            <a:r>
              <a:rPr lang="tr-TR" altLang="ja-JP" dirty="0" err="1">
                <a:ea typeface="MS PGothic" charset="0"/>
                <a:cs typeface="MS PGothic" charset="0"/>
              </a:rPr>
              <a:t>duties</a:t>
            </a:r>
            <a:r>
              <a:rPr lang="tr-TR" altLang="ja-JP" dirty="0">
                <a:ea typeface="MS PGothic" charset="0"/>
                <a:cs typeface="MS PGothic" charset="0"/>
              </a:rPr>
              <a:t> on </a:t>
            </a:r>
            <a:r>
              <a:rPr lang="tr-TR" altLang="ja-JP" dirty="0" err="1">
                <a:ea typeface="MS PGothic" charset="0"/>
                <a:cs typeface="MS PGothic" charset="0"/>
              </a:rPr>
              <a:t>imports</a:t>
            </a:r>
            <a:r>
              <a:rPr lang="tr-TR" altLang="ja-JP" dirty="0">
                <a:ea typeface="MS PGothic" charset="0"/>
                <a:cs typeface="MS PGothic" charset="0"/>
              </a:rPr>
              <a:t> </a:t>
            </a:r>
            <a:r>
              <a:rPr lang="tr-TR" altLang="ja-JP" dirty="0" err="1">
                <a:ea typeface="MS PGothic" charset="0"/>
                <a:cs typeface="MS PGothic" charset="0"/>
              </a:rPr>
              <a:t>or</a:t>
            </a:r>
            <a:r>
              <a:rPr lang="tr-TR" altLang="ja-JP" dirty="0">
                <a:ea typeface="MS PGothic" charset="0"/>
                <a:cs typeface="MS PGothic" charset="0"/>
              </a:rPr>
              <a:t> </a:t>
            </a:r>
            <a:r>
              <a:rPr lang="tr-TR" altLang="ja-JP" dirty="0" err="1">
                <a:ea typeface="MS PGothic" charset="0"/>
                <a:cs typeface="MS PGothic" charset="0"/>
              </a:rPr>
              <a:t>exports</a:t>
            </a:r>
            <a:r>
              <a:rPr lang="tr-TR" altLang="ja-JP" dirty="0">
                <a:ea typeface="MS PGothic" charset="0"/>
                <a:cs typeface="MS PGothic" charset="0"/>
              </a:rPr>
              <a:t>.” </a:t>
            </a:r>
            <a:r>
              <a:rPr lang="tr-TR" altLang="ja-JP" dirty="0" err="1">
                <a:ea typeface="MS PGothic" charset="0"/>
                <a:cs typeface="MS PGothic" charset="0"/>
              </a:rPr>
              <a:t>Rarely</a:t>
            </a:r>
            <a:r>
              <a:rPr lang="tr-TR" altLang="ja-JP" dirty="0">
                <a:ea typeface="MS PGothic" charset="0"/>
                <a:cs typeface="MS PGothic" charset="0"/>
              </a:rPr>
              <a:t> </a:t>
            </a:r>
            <a:r>
              <a:rPr lang="tr-TR" altLang="ja-JP" dirty="0" err="1">
                <a:ea typeface="MS PGothic" charset="0"/>
                <a:cs typeface="MS PGothic" charset="0"/>
              </a:rPr>
              <a:t>have</a:t>
            </a:r>
            <a:r>
              <a:rPr lang="tr-TR" altLang="ja-JP" dirty="0">
                <a:ea typeface="MS PGothic" charset="0"/>
                <a:cs typeface="MS PGothic" charset="0"/>
              </a:rPr>
              <a:t> </a:t>
            </a:r>
            <a:r>
              <a:rPr lang="tr-TR" altLang="ja-JP" dirty="0" err="1">
                <a:ea typeface="MS PGothic" charset="0"/>
                <a:cs typeface="MS PGothic" charset="0"/>
              </a:rPr>
              <a:t>so</a:t>
            </a:r>
            <a:r>
              <a:rPr lang="tr-TR" altLang="ja-JP" dirty="0">
                <a:ea typeface="MS PGothic" charset="0"/>
                <a:cs typeface="MS PGothic" charset="0"/>
              </a:rPr>
              <a:t> </a:t>
            </a:r>
            <a:r>
              <a:rPr lang="tr-TR" altLang="ja-JP" dirty="0" err="1">
                <a:ea typeface="MS PGothic" charset="0"/>
                <a:cs typeface="MS PGothic" charset="0"/>
              </a:rPr>
              <a:t>few</a:t>
            </a:r>
            <a:r>
              <a:rPr lang="tr-TR" altLang="ja-JP" dirty="0">
                <a:ea typeface="MS PGothic" charset="0"/>
                <a:cs typeface="MS PGothic" charset="0"/>
              </a:rPr>
              <a:t> </a:t>
            </a:r>
            <a:r>
              <a:rPr lang="tr-TR" altLang="ja-JP" dirty="0" err="1">
                <a:ea typeface="MS PGothic" charset="0"/>
                <a:cs typeface="MS PGothic" charset="0"/>
              </a:rPr>
              <a:t>words</a:t>
            </a:r>
            <a:r>
              <a:rPr lang="tr-TR" altLang="ja-JP" dirty="0">
                <a:ea typeface="MS PGothic" charset="0"/>
                <a:cs typeface="MS PGothic" charset="0"/>
              </a:rPr>
              <a:t> </a:t>
            </a:r>
            <a:r>
              <a:rPr lang="tr-TR" altLang="ja-JP" dirty="0" err="1">
                <a:ea typeface="MS PGothic" charset="0"/>
                <a:cs typeface="MS PGothic" charset="0"/>
              </a:rPr>
              <a:t>been</a:t>
            </a:r>
            <a:r>
              <a:rPr lang="tr-TR" altLang="ja-JP" dirty="0">
                <a:ea typeface="MS PGothic" charset="0"/>
                <a:cs typeface="MS PGothic" charset="0"/>
              </a:rPr>
              <a:t> </a:t>
            </a:r>
            <a:r>
              <a:rPr lang="tr-TR" altLang="ja-JP" dirty="0" err="1">
                <a:ea typeface="MS PGothic" charset="0"/>
                <a:cs typeface="MS PGothic" charset="0"/>
              </a:rPr>
              <a:t>more</a:t>
            </a:r>
            <a:r>
              <a:rPr lang="tr-TR" altLang="ja-JP" dirty="0">
                <a:ea typeface="MS PGothic" charset="0"/>
                <a:cs typeface="MS PGothic" charset="0"/>
              </a:rPr>
              <a:t> </a:t>
            </a:r>
            <a:r>
              <a:rPr lang="tr-TR" altLang="ja-JP" dirty="0" err="1">
                <a:ea typeface="MS PGothic" charset="0"/>
                <a:cs typeface="MS PGothic" charset="0"/>
              </a:rPr>
              <a:t>profound</a:t>
            </a:r>
            <a:r>
              <a:rPr lang="tr-TR" altLang="ja-JP" dirty="0">
                <a:ea typeface="MS PGothic" charset="0"/>
                <a:cs typeface="MS PGothic" charset="0"/>
              </a:rPr>
              <a:t>. </a:t>
            </a:r>
            <a:r>
              <a:rPr lang="tr-TR" altLang="ja-JP" dirty="0" err="1">
                <a:ea typeface="MS PGothic" charset="0"/>
                <a:cs typeface="MS PGothic" charset="0"/>
              </a:rPr>
              <a:t>With</a:t>
            </a:r>
            <a:r>
              <a:rPr lang="tr-TR" altLang="ja-JP" dirty="0">
                <a:ea typeface="MS PGothic" charset="0"/>
                <a:cs typeface="MS PGothic" charset="0"/>
              </a:rPr>
              <a:t> </a:t>
            </a:r>
            <a:r>
              <a:rPr lang="tr-TR" altLang="ja-JP" dirty="0" err="1">
                <a:ea typeface="MS PGothic" charset="0"/>
                <a:cs typeface="MS PGothic" charset="0"/>
              </a:rPr>
              <a:t>this</a:t>
            </a:r>
            <a:r>
              <a:rPr lang="tr-TR" altLang="ja-JP" dirty="0">
                <a:ea typeface="MS PGothic" charset="0"/>
                <a:cs typeface="MS PGothic" charset="0"/>
              </a:rPr>
              <a:t> </a:t>
            </a:r>
            <a:r>
              <a:rPr lang="tr-TR" altLang="ja-JP" dirty="0" err="1">
                <a:ea typeface="MS PGothic" charset="0"/>
                <a:cs typeface="MS PGothic" charset="0"/>
              </a:rPr>
              <a:t>simple</a:t>
            </a:r>
            <a:r>
              <a:rPr lang="tr-TR" altLang="ja-JP" dirty="0">
                <a:ea typeface="MS PGothic" charset="0"/>
                <a:cs typeface="MS PGothic" charset="0"/>
              </a:rPr>
              <a:t> </a:t>
            </a:r>
            <a:r>
              <a:rPr lang="tr-TR" altLang="ja-JP" dirty="0" err="1">
                <a:ea typeface="MS PGothic" charset="0"/>
                <a:cs typeface="MS PGothic" charset="0"/>
              </a:rPr>
              <a:t>law</a:t>
            </a:r>
            <a:r>
              <a:rPr lang="tr-TR" altLang="ja-JP" dirty="0">
                <a:ea typeface="MS PGothic" charset="0"/>
                <a:cs typeface="MS PGothic" charset="0"/>
              </a:rPr>
              <a:t> in </a:t>
            </a:r>
            <a:r>
              <a:rPr lang="tr-TR" altLang="ja-JP" dirty="0" err="1">
                <a:ea typeface="MS PGothic" charset="0"/>
                <a:cs typeface="MS PGothic" charset="0"/>
              </a:rPr>
              <a:t>place</a:t>
            </a:r>
            <a:r>
              <a:rPr lang="tr-TR" altLang="ja-JP" dirty="0">
                <a:ea typeface="MS PGothic" charset="0"/>
                <a:cs typeface="MS PGothic" charset="0"/>
              </a:rPr>
              <a:t>, </a:t>
            </a:r>
            <a:r>
              <a:rPr lang="tr-TR" altLang="ja-JP" dirty="0" err="1">
                <a:ea typeface="MS PGothic" charset="0"/>
                <a:cs typeface="MS PGothic" charset="0"/>
              </a:rPr>
              <a:t>states</a:t>
            </a:r>
            <a:r>
              <a:rPr lang="tr-TR" altLang="ja-JP" dirty="0">
                <a:ea typeface="MS PGothic" charset="0"/>
                <a:cs typeface="MS PGothic" charset="0"/>
              </a:rPr>
              <a:t> </a:t>
            </a:r>
            <a:r>
              <a:rPr lang="tr-TR" altLang="ja-JP" dirty="0" err="1">
                <a:ea typeface="MS PGothic" charset="0"/>
                <a:cs typeface="MS PGothic" charset="0"/>
              </a:rPr>
              <a:t>must</a:t>
            </a:r>
            <a:r>
              <a:rPr lang="tr-TR" altLang="ja-JP" dirty="0">
                <a:ea typeface="MS PGothic" charset="0"/>
                <a:cs typeface="MS PGothic" charset="0"/>
              </a:rPr>
              <a:t> </a:t>
            </a:r>
            <a:r>
              <a:rPr lang="tr-TR" altLang="ja-JP" dirty="0" err="1">
                <a:ea typeface="MS PGothic" charset="0"/>
                <a:cs typeface="MS PGothic" charset="0"/>
              </a:rPr>
              <a:t>compete</a:t>
            </a:r>
            <a:r>
              <a:rPr lang="tr-TR" altLang="ja-JP" dirty="0">
                <a:ea typeface="MS PGothic" charset="0"/>
                <a:cs typeface="MS PGothic" charset="0"/>
              </a:rPr>
              <a:t> on </a:t>
            </a:r>
            <a:r>
              <a:rPr lang="tr-TR" altLang="ja-JP" dirty="0" err="1">
                <a:ea typeface="MS PGothic" charset="0"/>
                <a:cs typeface="MS PGothic" charset="0"/>
              </a:rPr>
              <a:t>equal</a:t>
            </a:r>
            <a:r>
              <a:rPr lang="tr-TR" altLang="ja-JP" dirty="0">
                <a:ea typeface="MS PGothic" charset="0"/>
                <a:cs typeface="MS PGothic" charset="0"/>
              </a:rPr>
              <a:t> </a:t>
            </a:r>
            <a:r>
              <a:rPr lang="tr-TR" altLang="ja-JP" dirty="0" err="1">
                <a:ea typeface="MS PGothic" charset="0"/>
                <a:cs typeface="MS PGothic" charset="0"/>
              </a:rPr>
              <a:t>terms</a:t>
            </a:r>
            <a:r>
              <a:rPr lang="tr-TR" altLang="ja-JP" dirty="0">
                <a:ea typeface="MS PGothic" charset="0"/>
                <a:cs typeface="MS PGothic" charset="0"/>
              </a:rPr>
              <a:t>.</a:t>
            </a:r>
          </a:p>
          <a:p>
            <a:pPr>
              <a:lnSpc>
                <a:spcPct val="90000"/>
              </a:lnSpc>
            </a:pPr>
            <a:endParaRPr lang="tr-TR" dirty="0">
              <a:ea typeface="MS PGothic" charset="0"/>
              <a:cs typeface="MS PGothic" charset="0"/>
            </a:endParaRPr>
          </a:p>
          <a:p>
            <a:pPr>
              <a:lnSpc>
                <a:spcPct val="90000"/>
              </a:lnSpc>
            </a:pPr>
            <a:r>
              <a:rPr lang="tr-TR" dirty="0" err="1">
                <a:ea typeface="MS PGothic" charset="0"/>
                <a:cs typeface="MS PGothic" charset="0"/>
              </a:rPr>
              <a:t>In</a:t>
            </a:r>
            <a:r>
              <a:rPr lang="tr-TR" dirty="0">
                <a:ea typeface="MS PGothic" charset="0"/>
                <a:cs typeface="MS PGothic" charset="0"/>
              </a:rPr>
              <a:t> </a:t>
            </a:r>
            <a:r>
              <a:rPr lang="tr-TR" dirty="0" err="1">
                <a:ea typeface="MS PGothic" charset="0"/>
                <a:cs typeface="MS PGothic" charset="0"/>
              </a:rPr>
              <a:t>addition</a:t>
            </a:r>
            <a:r>
              <a:rPr lang="tr-TR" dirty="0">
                <a:ea typeface="MS PGothic" charset="0"/>
                <a:cs typeface="MS PGothic" charset="0"/>
              </a:rPr>
              <a:t>, </a:t>
            </a:r>
            <a:r>
              <a:rPr lang="tr-TR" dirty="0" err="1">
                <a:ea typeface="MS PGothic" charset="0"/>
                <a:cs typeface="MS PGothic" charset="0"/>
              </a:rPr>
              <a:t>if</a:t>
            </a:r>
            <a:r>
              <a:rPr lang="tr-TR" dirty="0">
                <a:ea typeface="MS PGothic" charset="0"/>
                <a:cs typeface="MS PGothic" charset="0"/>
              </a:rPr>
              <a:t> </a:t>
            </a:r>
            <a:r>
              <a:rPr lang="tr-TR" dirty="0" err="1">
                <a:ea typeface="MS PGothic" charset="0"/>
                <a:cs typeface="MS PGothic" charset="0"/>
              </a:rPr>
              <a:t>we</a:t>
            </a:r>
            <a:r>
              <a:rPr lang="tr-TR" dirty="0">
                <a:ea typeface="MS PGothic" charset="0"/>
                <a:cs typeface="MS PGothic" charset="0"/>
              </a:rPr>
              <a:t> </a:t>
            </a:r>
            <a:r>
              <a:rPr lang="tr-TR" dirty="0" err="1">
                <a:ea typeface="MS PGothic" charset="0"/>
                <a:cs typeface="MS PGothic" charset="0"/>
              </a:rPr>
              <a:t>eliminate</a:t>
            </a:r>
            <a:r>
              <a:rPr lang="tr-TR" dirty="0">
                <a:ea typeface="MS PGothic" charset="0"/>
                <a:cs typeface="MS PGothic" charset="0"/>
              </a:rPr>
              <a:t> </a:t>
            </a:r>
            <a:r>
              <a:rPr lang="tr-TR" dirty="0" err="1">
                <a:ea typeface="MS PGothic" charset="0"/>
                <a:cs typeface="MS PGothic" charset="0"/>
              </a:rPr>
              <a:t>trade</a:t>
            </a:r>
            <a:r>
              <a:rPr lang="tr-TR" dirty="0">
                <a:ea typeface="MS PGothic" charset="0"/>
                <a:cs typeface="MS PGothic" charset="0"/>
              </a:rPr>
              <a:t> </a:t>
            </a:r>
            <a:r>
              <a:rPr lang="tr-TR" dirty="0" err="1">
                <a:ea typeface="MS PGothic" charset="0"/>
                <a:cs typeface="MS PGothic" charset="0"/>
              </a:rPr>
              <a:t>quotas</a:t>
            </a:r>
            <a:r>
              <a:rPr lang="tr-TR" dirty="0">
                <a:ea typeface="MS PGothic" charset="0"/>
                <a:cs typeface="MS PGothic" charset="0"/>
              </a:rPr>
              <a:t> </a:t>
            </a:r>
            <a:r>
              <a:rPr lang="tr-TR" dirty="0" err="1">
                <a:ea typeface="MS PGothic" charset="0"/>
                <a:cs typeface="MS PGothic" charset="0"/>
              </a:rPr>
              <a:t>and</a:t>
            </a:r>
            <a:r>
              <a:rPr lang="tr-TR" dirty="0">
                <a:ea typeface="MS PGothic" charset="0"/>
                <a:cs typeface="MS PGothic" charset="0"/>
              </a:rPr>
              <a:t> </a:t>
            </a:r>
            <a:r>
              <a:rPr lang="tr-TR" dirty="0" err="1">
                <a:ea typeface="MS PGothic" charset="0"/>
                <a:cs typeface="MS PGothic" charset="0"/>
              </a:rPr>
              <a:t>tariffs</a:t>
            </a:r>
            <a:r>
              <a:rPr lang="tr-TR" dirty="0">
                <a:ea typeface="MS PGothic" charset="0"/>
                <a:cs typeface="MS PGothic" charset="0"/>
              </a:rPr>
              <a:t>, </a:t>
            </a:r>
            <a:r>
              <a:rPr lang="tr-TR" dirty="0" err="1">
                <a:ea typeface="MS PGothic" charset="0"/>
                <a:cs typeface="MS PGothic" charset="0"/>
              </a:rPr>
              <a:t>international</a:t>
            </a:r>
            <a:r>
              <a:rPr lang="tr-TR" dirty="0">
                <a:ea typeface="MS PGothic" charset="0"/>
                <a:cs typeface="MS PGothic" charset="0"/>
              </a:rPr>
              <a:t> </a:t>
            </a:r>
            <a:r>
              <a:rPr lang="tr-TR" dirty="0" err="1">
                <a:ea typeface="MS PGothic" charset="0"/>
                <a:cs typeface="MS PGothic" charset="0"/>
              </a:rPr>
              <a:t>firms</a:t>
            </a:r>
            <a:r>
              <a:rPr lang="tr-TR" dirty="0">
                <a:ea typeface="MS PGothic" charset="0"/>
                <a:cs typeface="MS PGothic" charset="0"/>
              </a:rPr>
              <a:t> </a:t>
            </a:r>
            <a:r>
              <a:rPr lang="tr-TR" dirty="0" err="1">
                <a:ea typeface="MS PGothic" charset="0"/>
                <a:cs typeface="MS PGothic" charset="0"/>
              </a:rPr>
              <a:t>may</a:t>
            </a:r>
            <a:r>
              <a:rPr lang="tr-TR" dirty="0">
                <a:ea typeface="MS PGothic" charset="0"/>
                <a:cs typeface="MS PGothic" charset="0"/>
              </a:rPr>
              <a:t> </a:t>
            </a:r>
            <a:r>
              <a:rPr lang="tr-TR" dirty="0" err="1">
                <a:ea typeface="MS PGothic" charset="0"/>
                <a:cs typeface="MS PGothic" charset="0"/>
              </a:rPr>
              <a:t>force</a:t>
            </a:r>
            <a:r>
              <a:rPr lang="tr-TR" dirty="0">
                <a:ea typeface="MS PGothic" charset="0"/>
                <a:cs typeface="MS PGothic" charset="0"/>
              </a:rPr>
              <a:t> </a:t>
            </a:r>
            <a:r>
              <a:rPr lang="tr-TR" dirty="0" err="1">
                <a:ea typeface="MS PGothic" charset="0"/>
                <a:cs typeface="MS PGothic" charset="0"/>
              </a:rPr>
              <a:t>domestic</a:t>
            </a:r>
            <a:r>
              <a:rPr lang="tr-TR" dirty="0">
                <a:ea typeface="MS PGothic" charset="0"/>
                <a:cs typeface="MS PGothic" charset="0"/>
              </a:rPr>
              <a:t> </a:t>
            </a:r>
            <a:r>
              <a:rPr lang="tr-TR" dirty="0" err="1">
                <a:ea typeface="MS PGothic" charset="0"/>
                <a:cs typeface="MS PGothic" charset="0"/>
              </a:rPr>
              <a:t>producers</a:t>
            </a:r>
            <a:r>
              <a:rPr lang="tr-TR" dirty="0">
                <a:ea typeface="MS PGothic" charset="0"/>
                <a:cs typeface="MS PGothic" charset="0"/>
              </a:rPr>
              <a:t> </a:t>
            </a:r>
            <a:r>
              <a:rPr lang="tr-TR" dirty="0" err="1">
                <a:ea typeface="MS PGothic" charset="0"/>
                <a:cs typeface="MS PGothic" charset="0"/>
              </a:rPr>
              <a:t>to</a:t>
            </a:r>
            <a:r>
              <a:rPr lang="tr-TR" dirty="0">
                <a:ea typeface="MS PGothic" charset="0"/>
                <a:cs typeface="MS PGothic" charset="0"/>
              </a:rPr>
              <a:t> </a:t>
            </a:r>
            <a:r>
              <a:rPr lang="tr-TR" dirty="0" err="1">
                <a:ea typeface="MS PGothic" charset="0"/>
                <a:cs typeface="MS PGothic" charset="0"/>
              </a:rPr>
              <a:t>become</a:t>
            </a:r>
            <a:r>
              <a:rPr lang="tr-TR" dirty="0">
                <a:ea typeface="MS PGothic" charset="0"/>
                <a:cs typeface="MS PGothic" charset="0"/>
              </a:rPr>
              <a:t> </a:t>
            </a:r>
            <a:r>
              <a:rPr lang="tr-TR" dirty="0" err="1">
                <a:ea typeface="MS PGothic" charset="0"/>
                <a:cs typeface="MS PGothic" charset="0"/>
              </a:rPr>
              <a:t>more</a:t>
            </a:r>
            <a:r>
              <a:rPr lang="tr-TR" dirty="0">
                <a:ea typeface="MS PGothic" charset="0"/>
                <a:cs typeface="MS PGothic" charset="0"/>
              </a:rPr>
              <a:t> </a:t>
            </a:r>
            <a:r>
              <a:rPr lang="tr-TR" dirty="0" err="1">
                <a:ea typeface="MS PGothic" charset="0"/>
                <a:cs typeface="MS PGothic" charset="0"/>
              </a:rPr>
              <a:t>competitive</a:t>
            </a:r>
            <a:r>
              <a:rPr lang="tr-TR" dirty="0">
                <a:ea typeface="MS PGothic" charset="0"/>
                <a:cs typeface="MS PGothic" charset="0"/>
              </a:rPr>
              <a:t>, </a:t>
            </a:r>
            <a:r>
              <a:rPr lang="tr-TR" dirty="0" err="1">
                <a:ea typeface="MS PGothic" charset="0"/>
                <a:cs typeface="MS PGothic" charset="0"/>
              </a:rPr>
              <a:t>which</a:t>
            </a:r>
            <a:r>
              <a:rPr lang="tr-TR" dirty="0">
                <a:ea typeface="MS PGothic" charset="0"/>
                <a:cs typeface="MS PGothic" charset="0"/>
              </a:rPr>
              <a:t> </a:t>
            </a:r>
            <a:r>
              <a:rPr lang="tr-TR" dirty="0" err="1">
                <a:ea typeface="MS PGothic" charset="0"/>
                <a:cs typeface="MS PGothic" charset="0"/>
              </a:rPr>
              <a:t>will</a:t>
            </a:r>
            <a:r>
              <a:rPr lang="tr-TR" dirty="0">
                <a:ea typeface="MS PGothic" charset="0"/>
                <a:cs typeface="MS PGothic" charset="0"/>
              </a:rPr>
              <a:t> </a:t>
            </a:r>
            <a:r>
              <a:rPr lang="tr-TR" dirty="0" err="1">
                <a:ea typeface="MS PGothic" charset="0"/>
                <a:cs typeface="MS PGothic" charset="0"/>
              </a:rPr>
              <a:t>reduce</a:t>
            </a:r>
            <a:r>
              <a:rPr lang="tr-TR" dirty="0">
                <a:ea typeface="MS PGothic" charset="0"/>
                <a:cs typeface="MS PGothic" charset="0"/>
              </a:rPr>
              <a:t> </a:t>
            </a:r>
            <a:r>
              <a:rPr lang="tr-TR" dirty="0" err="1">
                <a:ea typeface="MS PGothic" charset="0"/>
                <a:cs typeface="MS PGothic" charset="0"/>
              </a:rPr>
              <a:t>monopoly</a:t>
            </a:r>
            <a:r>
              <a:rPr lang="tr-TR" dirty="0">
                <a:ea typeface="MS PGothic" charset="0"/>
                <a:cs typeface="MS PGothic" charset="0"/>
              </a:rPr>
              <a:t> </a:t>
            </a:r>
            <a:r>
              <a:rPr lang="tr-TR" dirty="0" err="1">
                <a:ea typeface="MS PGothic" charset="0"/>
                <a:cs typeface="MS PGothic" charset="0"/>
              </a:rPr>
              <a:t>power</a:t>
            </a:r>
            <a:r>
              <a:rPr lang="tr-TR" dirty="0">
                <a:ea typeface="MS PGothic" charset="0"/>
                <a:cs typeface="MS PGothic" charset="0"/>
              </a:rPr>
              <a:t>.</a:t>
            </a: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54274"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tr-TR" dirty="0" err="1">
                <a:ea typeface="MS PGothic" charset="0"/>
                <a:cs typeface="MS PGothic" charset="0"/>
              </a:rPr>
              <a:t>Breakup</a:t>
            </a:r>
            <a:r>
              <a:rPr lang="tr-TR" dirty="0">
                <a:ea typeface="MS PGothic" charset="0"/>
                <a:cs typeface="MS PGothic" charset="0"/>
              </a:rPr>
              <a:t> of a </a:t>
            </a:r>
            <a:r>
              <a:rPr lang="tr-TR" dirty="0" err="1">
                <a:ea typeface="MS PGothic" charset="0"/>
                <a:cs typeface="MS PGothic" charset="0"/>
              </a:rPr>
              <a:t>natural</a:t>
            </a:r>
            <a:r>
              <a:rPr lang="tr-TR" dirty="0">
                <a:ea typeface="MS PGothic" charset="0"/>
                <a:cs typeface="MS PGothic" charset="0"/>
              </a:rPr>
              <a:t> </a:t>
            </a:r>
            <a:r>
              <a:rPr lang="tr-TR" dirty="0" err="1">
                <a:ea typeface="MS PGothic" charset="0"/>
                <a:cs typeface="MS PGothic" charset="0"/>
              </a:rPr>
              <a:t>monopoly</a:t>
            </a:r>
            <a:r>
              <a:rPr lang="tr-TR" dirty="0">
                <a:ea typeface="MS PGothic" charset="0"/>
                <a:cs typeface="MS PGothic" charset="0"/>
              </a:rPr>
              <a:t> </a:t>
            </a:r>
            <a:r>
              <a:rPr lang="tr-TR" dirty="0" err="1">
                <a:ea typeface="MS PGothic" charset="0"/>
                <a:cs typeface="MS PGothic" charset="0"/>
              </a:rPr>
              <a:t>would</a:t>
            </a:r>
            <a:r>
              <a:rPr lang="tr-TR" dirty="0">
                <a:ea typeface="MS PGothic" charset="0"/>
                <a:cs typeface="MS PGothic" charset="0"/>
              </a:rPr>
              <a:t> </a:t>
            </a:r>
            <a:r>
              <a:rPr lang="tr-TR" dirty="0" err="1">
                <a:ea typeface="MS PGothic" charset="0"/>
                <a:cs typeface="MS PGothic" charset="0"/>
              </a:rPr>
              <a:t>actually</a:t>
            </a:r>
            <a:r>
              <a:rPr lang="tr-TR" dirty="0">
                <a:ea typeface="MS PGothic" charset="0"/>
                <a:cs typeface="MS PGothic" charset="0"/>
              </a:rPr>
              <a:t> be a </a:t>
            </a:r>
            <a:r>
              <a:rPr lang="tr-TR" dirty="0" err="1">
                <a:ea typeface="MS PGothic" charset="0"/>
                <a:cs typeface="MS PGothic" charset="0"/>
              </a:rPr>
              <a:t>bad</a:t>
            </a:r>
            <a:r>
              <a:rPr lang="tr-TR" dirty="0">
                <a:ea typeface="MS PGothic" charset="0"/>
                <a:cs typeface="MS PGothic" charset="0"/>
              </a:rPr>
              <a:t> idea.  </a:t>
            </a:r>
            <a:r>
              <a:rPr lang="tr-TR" dirty="0" err="1">
                <a:ea typeface="MS PGothic" charset="0"/>
                <a:cs typeface="MS PGothic" charset="0"/>
              </a:rPr>
              <a:t>Due</a:t>
            </a:r>
            <a:r>
              <a:rPr lang="tr-TR" dirty="0">
                <a:ea typeface="MS PGothic" charset="0"/>
                <a:cs typeface="MS PGothic" charset="0"/>
              </a:rPr>
              <a:t> </a:t>
            </a:r>
            <a:r>
              <a:rPr lang="tr-TR" dirty="0" err="1">
                <a:ea typeface="MS PGothic" charset="0"/>
                <a:cs typeface="MS PGothic" charset="0"/>
              </a:rPr>
              <a:t>to</a:t>
            </a:r>
            <a:r>
              <a:rPr lang="tr-TR" dirty="0">
                <a:ea typeface="MS PGothic" charset="0"/>
                <a:cs typeface="MS PGothic" charset="0"/>
              </a:rPr>
              <a:t> </a:t>
            </a:r>
            <a:r>
              <a:rPr lang="tr-TR" dirty="0" err="1">
                <a:ea typeface="MS PGothic" charset="0"/>
                <a:cs typeface="MS PGothic" charset="0"/>
              </a:rPr>
              <a:t>economies</a:t>
            </a:r>
            <a:r>
              <a:rPr lang="tr-TR" dirty="0">
                <a:ea typeface="MS PGothic" charset="0"/>
                <a:cs typeface="MS PGothic" charset="0"/>
              </a:rPr>
              <a:t> of </a:t>
            </a:r>
            <a:r>
              <a:rPr lang="tr-TR" dirty="0" err="1">
                <a:ea typeface="MS PGothic" charset="0"/>
                <a:cs typeface="MS PGothic" charset="0"/>
              </a:rPr>
              <a:t>scale</a:t>
            </a:r>
            <a:r>
              <a:rPr lang="tr-TR" dirty="0">
                <a:ea typeface="MS PGothic" charset="0"/>
                <a:cs typeface="MS PGothic" charset="0"/>
              </a:rPr>
              <a:t>, </a:t>
            </a:r>
            <a:r>
              <a:rPr lang="tr-TR" dirty="0" err="1">
                <a:ea typeface="MS PGothic" charset="0"/>
                <a:cs typeface="MS PGothic" charset="0"/>
              </a:rPr>
              <a:t>there</a:t>
            </a:r>
            <a:r>
              <a:rPr lang="tr-TR" dirty="0">
                <a:ea typeface="MS PGothic" charset="0"/>
                <a:cs typeface="MS PGothic" charset="0"/>
              </a:rPr>
              <a:t> </a:t>
            </a:r>
            <a:r>
              <a:rPr lang="tr-TR" dirty="0" err="1">
                <a:ea typeface="MS PGothic" charset="0"/>
                <a:cs typeface="MS PGothic" charset="0"/>
              </a:rPr>
              <a:t>are</a:t>
            </a:r>
            <a:r>
              <a:rPr lang="tr-TR" dirty="0">
                <a:ea typeface="MS PGothic" charset="0"/>
                <a:cs typeface="MS PGothic" charset="0"/>
              </a:rPr>
              <a:t> </a:t>
            </a:r>
            <a:r>
              <a:rPr lang="tr-TR" dirty="0" err="1">
                <a:ea typeface="MS PGothic" charset="0"/>
                <a:cs typeface="MS PGothic" charset="0"/>
              </a:rPr>
              <a:t>some</a:t>
            </a:r>
            <a:r>
              <a:rPr lang="tr-TR" dirty="0">
                <a:ea typeface="MS PGothic" charset="0"/>
                <a:cs typeface="MS PGothic" charset="0"/>
              </a:rPr>
              <a:t> </a:t>
            </a:r>
            <a:r>
              <a:rPr lang="tr-TR" dirty="0" err="1">
                <a:ea typeface="MS PGothic" charset="0"/>
                <a:cs typeface="MS PGothic" charset="0"/>
              </a:rPr>
              <a:t>firms</a:t>
            </a:r>
            <a:r>
              <a:rPr lang="tr-TR" dirty="0">
                <a:ea typeface="MS PGothic" charset="0"/>
                <a:cs typeface="MS PGothic" charset="0"/>
              </a:rPr>
              <a:t> in </a:t>
            </a:r>
            <a:r>
              <a:rPr lang="tr-TR" dirty="0" err="1">
                <a:ea typeface="MS PGothic" charset="0"/>
                <a:cs typeface="MS PGothic" charset="0"/>
              </a:rPr>
              <a:t>which</a:t>
            </a:r>
            <a:r>
              <a:rPr lang="tr-TR" dirty="0">
                <a:ea typeface="MS PGothic" charset="0"/>
                <a:cs typeface="MS PGothic" charset="0"/>
              </a:rPr>
              <a:t> </a:t>
            </a:r>
            <a:r>
              <a:rPr lang="tr-TR" dirty="0" err="1">
                <a:ea typeface="MS PGothic" charset="0"/>
                <a:cs typeface="MS PGothic" charset="0"/>
              </a:rPr>
              <a:t>bigger</a:t>
            </a:r>
            <a:r>
              <a:rPr lang="tr-TR" dirty="0">
                <a:ea typeface="MS PGothic" charset="0"/>
                <a:cs typeface="MS PGothic" charset="0"/>
              </a:rPr>
              <a:t> </a:t>
            </a:r>
            <a:r>
              <a:rPr lang="tr-TR" dirty="0" err="1">
                <a:ea typeface="MS PGothic" charset="0"/>
                <a:cs typeface="MS PGothic" charset="0"/>
              </a:rPr>
              <a:t>really</a:t>
            </a:r>
            <a:r>
              <a:rPr lang="tr-TR" dirty="0">
                <a:ea typeface="MS PGothic" charset="0"/>
                <a:cs typeface="MS PGothic" charset="0"/>
              </a:rPr>
              <a:t> is </a:t>
            </a:r>
            <a:r>
              <a:rPr lang="tr-TR" dirty="0" err="1">
                <a:ea typeface="MS PGothic" charset="0"/>
                <a:cs typeface="MS PGothic" charset="0"/>
              </a:rPr>
              <a:t>better</a:t>
            </a:r>
            <a:r>
              <a:rPr lang="tr-TR" dirty="0">
                <a:ea typeface="MS PGothic" charset="0"/>
                <a:cs typeface="MS PGothic" charset="0"/>
              </a:rPr>
              <a:t>.  </a:t>
            </a:r>
            <a:r>
              <a:rPr lang="tr-TR" dirty="0" err="1">
                <a:ea typeface="MS PGothic" charset="0"/>
                <a:cs typeface="MS PGothic" charset="0"/>
              </a:rPr>
              <a:t>If</a:t>
            </a:r>
            <a:r>
              <a:rPr lang="tr-TR" dirty="0">
                <a:ea typeface="MS PGothic" charset="0"/>
                <a:cs typeface="MS PGothic" charset="0"/>
              </a:rPr>
              <a:t> </a:t>
            </a:r>
            <a:r>
              <a:rPr lang="tr-TR" dirty="0" err="1">
                <a:ea typeface="MS PGothic" charset="0"/>
                <a:cs typeface="MS PGothic" charset="0"/>
              </a:rPr>
              <a:t>the</a:t>
            </a:r>
            <a:r>
              <a:rPr lang="tr-TR" dirty="0">
                <a:ea typeface="MS PGothic" charset="0"/>
                <a:cs typeface="MS PGothic" charset="0"/>
              </a:rPr>
              <a:t> ATC </a:t>
            </a:r>
            <a:r>
              <a:rPr lang="tr-TR" dirty="0" err="1">
                <a:ea typeface="MS PGothic" charset="0"/>
                <a:cs typeface="MS PGothic" charset="0"/>
              </a:rPr>
              <a:t>curve</a:t>
            </a:r>
            <a:r>
              <a:rPr lang="tr-TR" dirty="0">
                <a:ea typeface="MS PGothic" charset="0"/>
                <a:cs typeface="MS PGothic" charset="0"/>
              </a:rPr>
              <a:t> is </a:t>
            </a:r>
            <a:r>
              <a:rPr lang="tr-TR" dirty="0" err="1">
                <a:ea typeface="MS PGothic" charset="0"/>
                <a:cs typeface="MS PGothic" charset="0"/>
              </a:rPr>
              <a:t>downward-sloping</a:t>
            </a:r>
            <a:r>
              <a:rPr lang="tr-TR" dirty="0">
                <a:ea typeface="MS PGothic" charset="0"/>
                <a:cs typeface="MS PGothic" charset="0"/>
              </a:rPr>
              <a:t> </a:t>
            </a:r>
            <a:r>
              <a:rPr lang="tr-TR" dirty="0" err="1">
                <a:ea typeface="MS PGothic" charset="0"/>
                <a:cs typeface="MS PGothic" charset="0"/>
              </a:rPr>
              <a:t>over</a:t>
            </a:r>
            <a:r>
              <a:rPr lang="tr-TR" dirty="0">
                <a:ea typeface="MS PGothic" charset="0"/>
                <a:cs typeface="MS PGothic" charset="0"/>
              </a:rPr>
              <a:t> a </a:t>
            </a:r>
            <a:r>
              <a:rPr lang="tr-TR" dirty="0" err="1">
                <a:ea typeface="MS PGothic" charset="0"/>
                <a:cs typeface="MS PGothic" charset="0"/>
              </a:rPr>
              <a:t>large</a:t>
            </a:r>
            <a:r>
              <a:rPr lang="tr-TR" dirty="0">
                <a:ea typeface="MS PGothic" charset="0"/>
                <a:cs typeface="MS PGothic" charset="0"/>
              </a:rPr>
              <a:t> </a:t>
            </a:r>
            <a:r>
              <a:rPr lang="tr-TR" dirty="0" err="1">
                <a:ea typeface="MS PGothic" charset="0"/>
                <a:cs typeface="MS PGothic" charset="0"/>
              </a:rPr>
              <a:t>range</a:t>
            </a:r>
            <a:r>
              <a:rPr lang="tr-TR" dirty="0">
                <a:ea typeface="MS PGothic" charset="0"/>
                <a:cs typeface="MS PGothic" charset="0"/>
              </a:rPr>
              <a:t> of </a:t>
            </a:r>
            <a:r>
              <a:rPr lang="tr-TR" dirty="0" err="1">
                <a:ea typeface="MS PGothic" charset="0"/>
                <a:cs typeface="MS PGothic" charset="0"/>
              </a:rPr>
              <a:t>output</a:t>
            </a:r>
            <a:r>
              <a:rPr lang="tr-TR" dirty="0">
                <a:ea typeface="MS PGothic" charset="0"/>
                <a:cs typeface="MS PGothic" charset="0"/>
              </a:rPr>
              <a:t>, it </a:t>
            </a:r>
            <a:r>
              <a:rPr lang="tr-TR" dirty="0" err="1">
                <a:ea typeface="MS PGothic" charset="0"/>
                <a:cs typeface="MS PGothic" charset="0"/>
              </a:rPr>
              <a:t>means</a:t>
            </a:r>
            <a:r>
              <a:rPr lang="tr-TR" dirty="0">
                <a:ea typeface="MS PGothic" charset="0"/>
                <a:cs typeface="MS PGothic" charset="0"/>
              </a:rPr>
              <a:t> </a:t>
            </a:r>
            <a:r>
              <a:rPr lang="tr-TR" dirty="0" err="1">
                <a:ea typeface="MS PGothic" charset="0"/>
                <a:cs typeface="MS PGothic" charset="0"/>
              </a:rPr>
              <a:t>that</a:t>
            </a:r>
            <a:r>
              <a:rPr lang="tr-TR" dirty="0">
                <a:ea typeface="MS PGothic" charset="0"/>
                <a:cs typeface="MS PGothic" charset="0"/>
              </a:rPr>
              <a:t> a </a:t>
            </a:r>
            <a:r>
              <a:rPr lang="tr-TR" dirty="0" err="1">
                <a:ea typeface="MS PGothic" charset="0"/>
                <a:cs typeface="MS PGothic" charset="0"/>
              </a:rPr>
              <a:t>bigger</a:t>
            </a:r>
            <a:r>
              <a:rPr lang="tr-TR" dirty="0">
                <a:ea typeface="MS PGothic" charset="0"/>
                <a:cs typeface="MS PGothic" charset="0"/>
              </a:rPr>
              <a:t> </a:t>
            </a:r>
            <a:r>
              <a:rPr lang="tr-TR" dirty="0" err="1">
                <a:ea typeface="MS PGothic" charset="0"/>
                <a:cs typeface="MS PGothic" charset="0"/>
              </a:rPr>
              <a:t>firm</a:t>
            </a:r>
            <a:r>
              <a:rPr lang="tr-TR" dirty="0">
                <a:ea typeface="MS PGothic" charset="0"/>
                <a:cs typeface="MS PGothic" charset="0"/>
              </a:rPr>
              <a:t> can </a:t>
            </a:r>
            <a:r>
              <a:rPr lang="tr-TR" dirty="0" err="1">
                <a:ea typeface="MS PGothic" charset="0"/>
                <a:cs typeface="MS PGothic" charset="0"/>
              </a:rPr>
              <a:t>produce</a:t>
            </a:r>
            <a:r>
              <a:rPr lang="tr-TR" dirty="0">
                <a:ea typeface="MS PGothic" charset="0"/>
                <a:cs typeface="MS PGothic" charset="0"/>
              </a:rPr>
              <a:t> </a:t>
            </a:r>
            <a:r>
              <a:rPr lang="tr-TR" dirty="0" err="1">
                <a:ea typeface="MS PGothic" charset="0"/>
                <a:cs typeface="MS PGothic" charset="0"/>
              </a:rPr>
              <a:t>output</a:t>
            </a:r>
            <a:r>
              <a:rPr lang="tr-TR" dirty="0">
                <a:ea typeface="MS PGothic" charset="0"/>
                <a:cs typeface="MS PGothic" charset="0"/>
              </a:rPr>
              <a:t> at a </a:t>
            </a:r>
            <a:r>
              <a:rPr lang="tr-TR" dirty="0" err="1">
                <a:ea typeface="MS PGothic" charset="0"/>
                <a:cs typeface="MS PGothic" charset="0"/>
              </a:rPr>
              <a:t>lower</a:t>
            </a:r>
            <a:r>
              <a:rPr lang="tr-TR" dirty="0">
                <a:ea typeface="MS PGothic" charset="0"/>
                <a:cs typeface="MS PGothic" charset="0"/>
              </a:rPr>
              <a:t> </a:t>
            </a:r>
            <a:r>
              <a:rPr lang="tr-TR" dirty="0" err="1">
                <a:ea typeface="MS PGothic" charset="0"/>
                <a:cs typeface="MS PGothic" charset="0"/>
              </a:rPr>
              <a:t>cost</a:t>
            </a:r>
            <a:r>
              <a:rPr lang="tr-TR" dirty="0">
                <a:ea typeface="MS PGothic" charset="0"/>
                <a:cs typeface="MS PGothic" charset="0"/>
              </a:rPr>
              <a:t> </a:t>
            </a:r>
            <a:r>
              <a:rPr lang="tr-TR" dirty="0" err="1">
                <a:ea typeface="MS PGothic" charset="0"/>
                <a:cs typeface="MS PGothic" charset="0"/>
              </a:rPr>
              <a:t>than</a:t>
            </a:r>
            <a:r>
              <a:rPr lang="tr-TR" dirty="0">
                <a:ea typeface="MS PGothic" charset="0"/>
                <a:cs typeface="MS PGothic" charset="0"/>
              </a:rPr>
              <a:t> </a:t>
            </a:r>
            <a:r>
              <a:rPr lang="tr-TR" dirty="0" err="1">
                <a:ea typeface="MS PGothic" charset="0"/>
                <a:cs typeface="MS PGothic" charset="0"/>
              </a:rPr>
              <a:t>many</a:t>
            </a:r>
            <a:r>
              <a:rPr lang="tr-TR" dirty="0">
                <a:ea typeface="MS PGothic" charset="0"/>
                <a:cs typeface="MS PGothic" charset="0"/>
              </a:rPr>
              <a:t> </a:t>
            </a:r>
            <a:r>
              <a:rPr lang="tr-TR" dirty="0" err="1">
                <a:ea typeface="MS PGothic" charset="0"/>
                <a:cs typeface="MS PGothic" charset="0"/>
              </a:rPr>
              <a:t>smaller</a:t>
            </a:r>
            <a:r>
              <a:rPr lang="tr-TR" dirty="0">
                <a:ea typeface="MS PGothic" charset="0"/>
                <a:cs typeface="MS PGothic" charset="0"/>
              </a:rPr>
              <a:t> </a:t>
            </a:r>
            <a:r>
              <a:rPr lang="tr-TR" dirty="0" err="1">
                <a:ea typeface="MS PGothic" charset="0"/>
                <a:cs typeface="MS PGothic" charset="0"/>
              </a:rPr>
              <a:t>firms</a:t>
            </a:r>
            <a:r>
              <a:rPr lang="tr-TR" dirty="0">
                <a:ea typeface="MS PGothic" charset="0"/>
                <a:cs typeface="MS PGothic" charset="0"/>
              </a:rPr>
              <a:t>.</a:t>
            </a:r>
          </a:p>
          <a:p>
            <a:endParaRPr lang="tr-TR" dirty="0">
              <a:ea typeface="MS PGothic" charset="0"/>
              <a:cs typeface="MS PGothic" charset="0"/>
            </a:endParaRPr>
          </a:p>
          <a:p>
            <a:r>
              <a:rPr lang="tr-TR" dirty="0" err="1">
                <a:ea typeface="MS PGothic" charset="0"/>
                <a:cs typeface="MS PGothic" charset="0"/>
              </a:rPr>
              <a:t>While</a:t>
            </a:r>
            <a:r>
              <a:rPr lang="tr-TR" dirty="0">
                <a:ea typeface="MS PGothic" charset="0"/>
                <a:cs typeface="MS PGothic" charset="0"/>
              </a:rPr>
              <a:t> </a:t>
            </a:r>
            <a:r>
              <a:rPr lang="tr-TR" dirty="0" err="1">
                <a:ea typeface="MS PGothic" charset="0"/>
                <a:cs typeface="MS PGothic" charset="0"/>
              </a:rPr>
              <a:t>this</a:t>
            </a:r>
            <a:r>
              <a:rPr lang="tr-TR" dirty="0">
                <a:ea typeface="MS PGothic" charset="0"/>
                <a:cs typeface="MS PGothic" charset="0"/>
              </a:rPr>
              <a:t> </a:t>
            </a:r>
            <a:r>
              <a:rPr lang="tr-TR" dirty="0" err="1">
                <a:ea typeface="MS PGothic" charset="0"/>
                <a:cs typeface="MS PGothic" charset="0"/>
              </a:rPr>
              <a:t>monopoly</a:t>
            </a:r>
            <a:r>
              <a:rPr lang="tr-TR" dirty="0">
                <a:ea typeface="MS PGothic" charset="0"/>
                <a:cs typeface="MS PGothic" charset="0"/>
              </a:rPr>
              <a:t> </a:t>
            </a:r>
            <a:r>
              <a:rPr lang="tr-TR" dirty="0" err="1">
                <a:ea typeface="MS PGothic" charset="0"/>
                <a:cs typeface="MS PGothic" charset="0"/>
              </a:rPr>
              <a:t>may</a:t>
            </a:r>
            <a:r>
              <a:rPr lang="tr-TR" dirty="0">
                <a:ea typeface="MS PGothic" charset="0"/>
                <a:cs typeface="MS PGothic" charset="0"/>
              </a:rPr>
              <a:t> be </a:t>
            </a:r>
            <a:r>
              <a:rPr lang="tr-TR" dirty="0" err="1">
                <a:ea typeface="MS PGothic" charset="0"/>
                <a:cs typeface="MS PGothic" charset="0"/>
              </a:rPr>
              <a:t>desirable</a:t>
            </a:r>
            <a:r>
              <a:rPr lang="tr-TR" dirty="0">
                <a:ea typeface="MS PGothic" charset="0"/>
                <a:cs typeface="MS PGothic" charset="0"/>
              </a:rPr>
              <a:t> (</a:t>
            </a:r>
            <a:r>
              <a:rPr lang="tr-TR" dirty="0" err="1">
                <a:ea typeface="MS PGothic" charset="0"/>
                <a:cs typeface="MS PGothic" charset="0"/>
              </a:rPr>
              <a:t>compared</a:t>
            </a:r>
            <a:r>
              <a:rPr lang="tr-TR" dirty="0">
                <a:ea typeface="MS PGothic" charset="0"/>
                <a:cs typeface="MS PGothic" charset="0"/>
              </a:rPr>
              <a:t> </a:t>
            </a:r>
            <a:r>
              <a:rPr lang="tr-TR" dirty="0" err="1">
                <a:ea typeface="MS PGothic" charset="0"/>
                <a:cs typeface="MS PGothic" charset="0"/>
              </a:rPr>
              <a:t>to</a:t>
            </a:r>
            <a:r>
              <a:rPr lang="tr-TR" dirty="0">
                <a:ea typeface="MS PGothic" charset="0"/>
                <a:cs typeface="MS PGothic" charset="0"/>
              </a:rPr>
              <a:t> </a:t>
            </a:r>
            <a:r>
              <a:rPr lang="tr-TR" dirty="0" err="1">
                <a:ea typeface="MS PGothic" charset="0"/>
                <a:cs typeface="MS PGothic" charset="0"/>
              </a:rPr>
              <a:t>competition</a:t>
            </a:r>
            <a:r>
              <a:rPr lang="tr-TR" dirty="0">
                <a:ea typeface="MS PGothic" charset="0"/>
                <a:cs typeface="MS PGothic" charset="0"/>
              </a:rPr>
              <a:t>), </a:t>
            </a:r>
            <a:r>
              <a:rPr lang="tr-TR" dirty="0" err="1">
                <a:ea typeface="MS PGothic" charset="0"/>
                <a:cs typeface="MS PGothic" charset="0"/>
              </a:rPr>
              <a:t>we</a:t>
            </a:r>
            <a:r>
              <a:rPr lang="tr-TR" dirty="0">
                <a:ea typeface="MS PGothic" charset="0"/>
                <a:cs typeface="MS PGothic" charset="0"/>
              </a:rPr>
              <a:t> </a:t>
            </a:r>
            <a:r>
              <a:rPr lang="tr-TR" dirty="0" err="1">
                <a:ea typeface="MS PGothic" charset="0"/>
                <a:cs typeface="MS PGothic" charset="0"/>
              </a:rPr>
              <a:t>still</a:t>
            </a:r>
            <a:r>
              <a:rPr lang="tr-TR" dirty="0">
                <a:ea typeface="MS PGothic" charset="0"/>
                <a:cs typeface="MS PGothic" charset="0"/>
              </a:rPr>
              <a:t> </a:t>
            </a:r>
            <a:r>
              <a:rPr lang="tr-TR" dirty="0" err="1">
                <a:ea typeface="MS PGothic" charset="0"/>
                <a:cs typeface="MS PGothic" charset="0"/>
              </a:rPr>
              <a:t>want</a:t>
            </a:r>
            <a:r>
              <a:rPr lang="tr-TR" dirty="0">
                <a:ea typeface="MS PGothic" charset="0"/>
                <a:cs typeface="MS PGothic" charset="0"/>
              </a:rPr>
              <a:t> </a:t>
            </a:r>
            <a:r>
              <a:rPr lang="tr-TR" dirty="0" err="1">
                <a:ea typeface="MS PGothic" charset="0"/>
                <a:cs typeface="MS PGothic" charset="0"/>
              </a:rPr>
              <a:t>to</a:t>
            </a:r>
            <a:r>
              <a:rPr lang="tr-TR" dirty="0">
                <a:ea typeface="MS PGothic" charset="0"/>
                <a:cs typeface="MS PGothic" charset="0"/>
              </a:rPr>
              <a:t> </a:t>
            </a:r>
            <a:r>
              <a:rPr lang="tr-TR" dirty="0" err="1">
                <a:ea typeface="MS PGothic" charset="0"/>
                <a:cs typeface="MS PGothic" charset="0"/>
              </a:rPr>
              <a:t>make</a:t>
            </a:r>
            <a:r>
              <a:rPr lang="tr-TR" dirty="0">
                <a:ea typeface="MS PGothic" charset="0"/>
                <a:cs typeface="MS PGothic" charset="0"/>
              </a:rPr>
              <a:t> sure </a:t>
            </a:r>
            <a:r>
              <a:rPr lang="tr-TR" dirty="0" err="1">
                <a:ea typeface="MS PGothic" charset="0"/>
                <a:cs typeface="MS PGothic" charset="0"/>
              </a:rPr>
              <a:t>that</a:t>
            </a:r>
            <a:r>
              <a:rPr lang="tr-TR" dirty="0">
                <a:ea typeface="MS PGothic" charset="0"/>
                <a:cs typeface="MS PGothic" charset="0"/>
              </a:rPr>
              <a:t> </a:t>
            </a:r>
            <a:r>
              <a:rPr lang="tr-TR" dirty="0" err="1">
                <a:ea typeface="MS PGothic" charset="0"/>
                <a:cs typeface="MS PGothic" charset="0"/>
              </a:rPr>
              <a:t>the</a:t>
            </a:r>
            <a:r>
              <a:rPr lang="tr-TR" dirty="0">
                <a:ea typeface="MS PGothic" charset="0"/>
                <a:cs typeface="MS PGothic" charset="0"/>
              </a:rPr>
              <a:t> </a:t>
            </a:r>
            <a:r>
              <a:rPr lang="tr-TR" dirty="0" err="1">
                <a:ea typeface="MS PGothic" charset="0"/>
                <a:cs typeface="MS PGothic" charset="0"/>
              </a:rPr>
              <a:t>firm</a:t>
            </a:r>
            <a:r>
              <a:rPr lang="tr-TR" dirty="0">
                <a:ea typeface="MS PGothic" charset="0"/>
                <a:cs typeface="MS PGothic" charset="0"/>
              </a:rPr>
              <a:t> </a:t>
            </a:r>
            <a:r>
              <a:rPr lang="tr-TR" dirty="0" err="1">
                <a:ea typeface="MS PGothic" charset="0"/>
                <a:cs typeface="MS PGothic" charset="0"/>
              </a:rPr>
              <a:t>doesn</a:t>
            </a:r>
            <a:r>
              <a:rPr lang="tr-TR" altLang="ja-JP" dirty="0" err="1">
                <a:ea typeface="MS PGothic" charset="0"/>
                <a:cs typeface="MS PGothic" charset="0"/>
              </a:rPr>
              <a:t>'t</a:t>
            </a:r>
            <a:r>
              <a:rPr lang="tr-TR" altLang="ja-JP" dirty="0">
                <a:ea typeface="MS PGothic" charset="0"/>
                <a:cs typeface="MS PGothic" charset="0"/>
              </a:rPr>
              <a:t> </a:t>
            </a:r>
            <a:r>
              <a:rPr lang="tr-TR" altLang="ja-JP" dirty="0" err="1">
                <a:ea typeface="MS PGothic" charset="0"/>
                <a:cs typeface="MS PGothic" charset="0"/>
              </a:rPr>
              <a:t>abuse</a:t>
            </a:r>
            <a:r>
              <a:rPr lang="tr-TR" altLang="ja-JP" dirty="0">
                <a:ea typeface="MS PGothic" charset="0"/>
                <a:cs typeface="MS PGothic" charset="0"/>
              </a:rPr>
              <a:t> </a:t>
            </a:r>
            <a:r>
              <a:rPr lang="tr-TR" altLang="ja-JP" dirty="0" err="1">
                <a:ea typeface="MS PGothic" charset="0"/>
                <a:cs typeface="MS PGothic" charset="0"/>
              </a:rPr>
              <a:t>its</a:t>
            </a:r>
            <a:r>
              <a:rPr lang="tr-TR" altLang="ja-JP" dirty="0">
                <a:ea typeface="MS PGothic" charset="0"/>
                <a:cs typeface="MS PGothic" charset="0"/>
              </a:rPr>
              <a:t> </a:t>
            </a:r>
            <a:r>
              <a:rPr lang="tr-TR" altLang="ja-JP" dirty="0" err="1">
                <a:ea typeface="MS PGothic" charset="0"/>
                <a:cs typeface="MS PGothic" charset="0"/>
              </a:rPr>
              <a:t>monopoly</a:t>
            </a:r>
            <a:r>
              <a:rPr lang="tr-TR" altLang="ja-JP" dirty="0">
                <a:ea typeface="MS PGothic" charset="0"/>
                <a:cs typeface="MS PGothic" charset="0"/>
              </a:rPr>
              <a:t> </a:t>
            </a:r>
            <a:r>
              <a:rPr lang="tr-TR" altLang="ja-JP" dirty="0" err="1">
                <a:ea typeface="MS PGothic" charset="0"/>
                <a:cs typeface="MS PGothic" charset="0"/>
              </a:rPr>
              <a:t>power</a:t>
            </a:r>
            <a:r>
              <a:rPr lang="tr-TR" altLang="ja-JP" dirty="0">
                <a:ea typeface="MS PGothic" charset="0"/>
                <a:cs typeface="MS PGothic" charset="0"/>
              </a:rPr>
              <a:t> </a:t>
            </a:r>
            <a:r>
              <a:rPr lang="tr-TR" altLang="ja-JP" dirty="0" err="1">
                <a:ea typeface="MS PGothic" charset="0"/>
                <a:cs typeface="MS PGothic" charset="0"/>
              </a:rPr>
              <a:t>by</a:t>
            </a:r>
            <a:r>
              <a:rPr lang="tr-TR" altLang="ja-JP" dirty="0">
                <a:ea typeface="MS PGothic" charset="0"/>
                <a:cs typeface="MS PGothic" charset="0"/>
              </a:rPr>
              <a:t> </a:t>
            </a:r>
            <a:r>
              <a:rPr lang="tr-TR" altLang="ja-JP" dirty="0" err="1">
                <a:ea typeface="MS PGothic" charset="0"/>
                <a:cs typeface="MS PGothic" charset="0"/>
              </a:rPr>
              <a:t>charging</a:t>
            </a:r>
            <a:r>
              <a:rPr lang="tr-TR" altLang="ja-JP" dirty="0">
                <a:ea typeface="MS PGothic" charset="0"/>
                <a:cs typeface="MS PGothic" charset="0"/>
              </a:rPr>
              <a:t> </a:t>
            </a:r>
            <a:r>
              <a:rPr lang="tr-TR" altLang="ja-JP" dirty="0" err="1">
                <a:ea typeface="MS PGothic" charset="0"/>
                <a:cs typeface="MS PGothic" charset="0"/>
              </a:rPr>
              <a:t>exorbitantly</a:t>
            </a:r>
            <a:r>
              <a:rPr lang="tr-TR" altLang="ja-JP" dirty="0">
                <a:ea typeface="MS PGothic" charset="0"/>
                <a:cs typeface="MS PGothic" charset="0"/>
              </a:rPr>
              <a:t> </a:t>
            </a:r>
            <a:r>
              <a:rPr lang="tr-TR" altLang="ja-JP" dirty="0" err="1">
                <a:ea typeface="MS PGothic" charset="0"/>
                <a:cs typeface="MS PGothic" charset="0"/>
              </a:rPr>
              <a:t>high</a:t>
            </a:r>
            <a:r>
              <a:rPr lang="tr-TR" altLang="ja-JP" dirty="0">
                <a:ea typeface="MS PGothic" charset="0"/>
                <a:cs typeface="MS PGothic" charset="0"/>
              </a:rPr>
              <a:t> </a:t>
            </a:r>
            <a:r>
              <a:rPr lang="tr-TR" altLang="ja-JP" dirty="0" err="1">
                <a:ea typeface="MS PGothic" charset="0"/>
                <a:cs typeface="MS PGothic" charset="0"/>
              </a:rPr>
              <a:t>prices</a:t>
            </a:r>
            <a:r>
              <a:rPr lang="tr-TR" altLang="ja-JP" dirty="0">
                <a:ea typeface="MS PGothic" charset="0"/>
                <a:cs typeface="MS PGothic" charset="0"/>
              </a:rPr>
              <a:t>.  </a:t>
            </a:r>
            <a:r>
              <a:rPr lang="tr-TR" altLang="ja-JP" dirty="0" err="1">
                <a:ea typeface="MS PGothic" charset="0"/>
                <a:cs typeface="MS PGothic" charset="0"/>
              </a:rPr>
              <a:t>This</a:t>
            </a:r>
            <a:r>
              <a:rPr lang="tr-TR" altLang="ja-JP" dirty="0">
                <a:ea typeface="MS PGothic" charset="0"/>
                <a:cs typeface="MS PGothic" charset="0"/>
              </a:rPr>
              <a:t> is </a:t>
            </a:r>
            <a:r>
              <a:rPr lang="tr-TR" altLang="ja-JP" dirty="0" err="1">
                <a:ea typeface="MS PGothic" charset="0"/>
                <a:cs typeface="MS PGothic" charset="0"/>
              </a:rPr>
              <a:t>where</a:t>
            </a:r>
            <a:r>
              <a:rPr lang="tr-TR" altLang="ja-JP" dirty="0">
                <a:ea typeface="MS PGothic" charset="0"/>
                <a:cs typeface="MS PGothic" charset="0"/>
              </a:rPr>
              <a:t> </a:t>
            </a:r>
            <a:r>
              <a:rPr lang="tr-TR" altLang="ja-JP" dirty="0" err="1">
                <a:ea typeface="MS PGothic" charset="0"/>
                <a:cs typeface="MS PGothic" charset="0"/>
              </a:rPr>
              <a:t>price</a:t>
            </a:r>
            <a:r>
              <a:rPr lang="tr-TR" altLang="ja-JP" dirty="0">
                <a:ea typeface="MS PGothic" charset="0"/>
                <a:cs typeface="MS PGothic" charset="0"/>
              </a:rPr>
              <a:t> </a:t>
            </a:r>
            <a:r>
              <a:rPr lang="tr-TR" altLang="ja-JP" dirty="0" err="1">
                <a:ea typeface="MS PGothic" charset="0"/>
                <a:cs typeface="MS PGothic" charset="0"/>
              </a:rPr>
              <a:t>regulation</a:t>
            </a:r>
            <a:r>
              <a:rPr lang="tr-TR" altLang="ja-JP" dirty="0">
                <a:ea typeface="MS PGothic" charset="0"/>
                <a:cs typeface="MS PGothic" charset="0"/>
              </a:rPr>
              <a:t> </a:t>
            </a:r>
            <a:r>
              <a:rPr lang="tr-TR" altLang="ja-JP" dirty="0" err="1">
                <a:ea typeface="MS PGothic" charset="0"/>
                <a:cs typeface="MS PGothic" charset="0"/>
              </a:rPr>
              <a:t>comes</a:t>
            </a:r>
            <a:r>
              <a:rPr lang="tr-TR" altLang="ja-JP" dirty="0">
                <a:ea typeface="MS PGothic" charset="0"/>
                <a:cs typeface="MS PGothic" charset="0"/>
              </a:rPr>
              <a:t> in.</a:t>
            </a:r>
            <a:endParaRPr lang="tr-TR" dirty="0">
              <a:ea typeface="MS PGothic" charset="0"/>
              <a:cs typeface="MS PGothic" charset="0"/>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56322"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tr-TR" dirty="0">
                <a:ea typeface="MS PGothic" charset="0"/>
                <a:cs typeface="MS PGothic" charset="0"/>
              </a:rPr>
              <a:t>No </a:t>
            </a:r>
            <a:r>
              <a:rPr lang="tr-TR" dirty="0" err="1">
                <a:ea typeface="MS PGothic" charset="0"/>
                <a:cs typeface="MS PGothic" charset="0"/>
              </a:rPr>
              <a:t>regulation</a:t>
            </a:r>
            <a:r>
              <a:rPr lang="tr-TR" dirty="0">
                <a:ea typeface="MS PGothic" charset="0"/>
                <a:cs typeface="MS PGothic" charset="0"/>
              </a:rPr>
              <a:t>:</a:t>
            </a:r>
          </a:p>
          <a:p>
            <a:r>
              <a:rPr lang="tr-TR" dirty="0" err="1">
                <a:ea typeface="MS PGothic" charset="0"/>
                <a:cs typeface="MS PGothic" charset="0"/>
              </a:rPr>
              <a:t>Unregulated</a:t>
            </a:r>
            <a:r>
              <a:rPr lang="tr-TR" dirty="0">
                <a:ea typeface="MS PGothic" charset="0"/>
                <a:cs typeface="MS PGothic" charset="0"/>
              </a:rPr>
              <a:t> </a:t>
            </a:r>
            <a:r>
              <a:rPr lang="tr-TR" dirty="0" err="1">
                <a:ea typeface="MS PGothic" charset="0"/>
                <a:cs typeface="MS PGothic" charset="0"/>
              </a:rPr>
              <a:t>monopolist</a:t>
            </a:r>
            <a:r>
              <a:rPr lang="tr-TR" dirty="0">
                <a:ea typeface="MS PGothic" charset="0"/>
                <a:cs typeface="MS PGothic" charset="0"/>
              </a:rPr>
              <a:t> </a:t>
            </a:r>
            <a:r>
              <a:rPr lang="tr-TR" dirty="0" err="1">
                <a:ea typeface="MS PGothic" charset="0"/>
                <a:cs typeface="MS PGothic" charset="0"/>
              </a:rPr>
              <a:t>sets</a:t>
            </a:r>
            <a:r>
              <a:rPr lang="tr-TR" dirty="0">
                <a:ea typeface="MS PGothic" charset="0"/>
                <a:cs typeface="MS PGothic" charset="0"/>
              </a:rPr>
              <a:t> MR = MC </a:t>
            </a:r>
            <a:r>
              <a:rPr lang="tr-TR" dirty="0" err="1">
                <a:ea typeface="MS PGothic" charset="0"/>
                <a:cs typeface="MS PGothic" charset="0"/>
              </a:rPr>
              <a:t>and</a:t>
            </a:r>
            <a:r>
              <a:rPr lang="tr-TR" dirty="0">
                <a:ea typeface="MS PGothic" charset="0"/>
                <a:cs typeface="MS PGothic" charset="0"/>
              </a:rPr>
              <a:t> </a:t>
            </a:r>
            <a:r>
              <a:rPr lang="tr-TR" dirty="0" err="1">
                <a:ea typeface="MS PGothic" charset="0"/>
                <a:cs typeface="MS PGothic" charset="0"/>
              </a:rPr>
              <a:t>produces</a:t>
            </a:r>
            <a:r>
              <a:rPr lang="tr-TR" dirty="0">
                <a:ea typeface="MS PGothic" charset="0"/>
                <a:cs typeface="MS PGothic" charset="0"/>
              </a:rPr>
              <a:t> Q</a:t>
            </a:r>
            <a:r>
              <a:rPr lang="tr-TR" baseline="-25000" dirty="0">
                <a:ea typeface="MS PGothic" charset="0"/>
                <a:cs typeface="MS PGothic" charset="0"/>
              </a:rPr>
              <a:t>M</a:t>
            </a:r>
            <a:r>
              <a:rPr lang="tr-TR" dirty="0">
                <a:ea typeface="MS PGothic" charset="0"/>
                <a:cs typeface="MS PGothic" charset="0"/>
              </a:rPr>
              <a:t> at a </a:t>
            </a:r>
            <a:r>
              <a:rPr lang="tr-TR" dirty="0" err="1">
                <a:ea typeface="MS PGothic" charset="0"/>
                <a:cs typeface="MS PGothic" charset="0"/>
              </a:rPr>
              <a:t>price</a:t>
            </a:r>
            <a:r>
              <a:rPr lang="tr-TR" dirty="0">
                <a:ea typeface="MS PGothic" charset="0"/>
                <a:cs typeface="MS PGothic" charset="0"/>
              </a:rPr>
              <a:t> of P</a:t>
            </a:r>
            <a:r>
              <a:rPr lang="tr-TR" baseline="-25000" dirty="0">
                <a:ea typeface="MS PGothic" charset="0"/>
                <a:cs typeface="MS PGothic" charset="0"/>
              </a:rPr>
              <a:t>M</a:t>
            </a:r>
            <a:r>
              <a:rPr lang="tr-TR" dirty="0">
                <a:ea typeface="MS PGothic" charset="0"/>
                <a:cs typeface="MS PGothic" charset="0"/>
              </a:rPr>
              <a:t>. Since P</a:t>
            </a:r>
            <a:r>
              <a:rPr lang="tr-TR" baseline="-25000" dirty="0">
                <a:ea typeface="MS PGothic" charset="0"/>
                <a:cs typeface="MS PGothic" charset="0"/>
              </a:rPr>
              <a:t>M</a:t>
            </a:r>
            <a:r>
              <a:rPr lang="tr-TR" dirty="0">
                <a:ea typeface="MS PGothic" charset="0"/>
                <a:cs typeface="MS PGothic" charset="0"/>
              </a:rPr>
              <a:t> is </a:t>
            </a:r>
            <a:r>
              <a:rPr lang="tr-TR" dirty="0" err="1">
                <a:ea typeface="MS PGothic" charset="0"/>
                <a:cs typeface="MS PGothic" charset="0"/>
              </a:rPr>
              <a:t>greater</a:t>
            </a:r>
            <a:r>
              <a:rPr lang="tr-TR" dirty="0">
                <a:ea typeface="MS PGothic" charset="0"/>
                <a:cs typeface="MS PGothic" charset="0"/>
              </a:rPr>
              <a:t> </a:t>
            </a:r>
            <a:r>
              <a:rPr lang="tr-TR" dirty="0" err="1">
                <a:ea typeface="MS PGothic" charset="0"/>
                <a:cs typeface="MS PGothic" charset="0"/>
              </a:rPr>
              <a:t>than</a:t>
            </a:r>
            <a:r>
              <a:rPr lang="tr-TR" dirty="0">
                <a:ea typeface="MS PGothic" charset="0"/>
                <a:cs typeface="MS PGothic" charset="0"/>
              </a:rPr>
              <a:t> </a:t>
            </a:r>
            <a:r>
              <a:rPr lang="tr-TR" dirty="0" err="1">
                <a:ea typeface="MS PGothic" charset="0"/>
                <a:cs typeface="MS PGothic" charset="0"/>
              </a:rPr>
              <a:t>the</a:t>
            </a:r>
            <a:r>
              <a:rPr lang="tr-TR" dirty="0">
                <a:ea typeface="MS PGothic" charset="0"/>
                <a:cs typeface="MS PGothic" charset="0"/>
              </a:rPr>
              <a:t> </a:t>
            </a:r>
            <a:r>
              <a:rPr lang="tr-TR" dirty="0" err="1">
                <a:ea typeface="MS PGothic" charset="0"/>
                <a:cs typeface="MS PGothic" charset="0"/>
              </a:rPr>
              <a:t>average</a:t>
            </a:r>
            <a:r>
              <a:rPr lang="tr-TR" dirty="0">
                <a:ea typeface="MS PGothic" charset="0"/>
                <a:cs typeface="MS PGothic" charset="0"/>
              </a:rPr>
              <a:t> </a:t>
            </a:r>
            <a:r>
              <a:rPr lang="tr-TR" dirty="0" err="1">
                <a:ea typeface="MS PGothic" charset="0"/>
                <a:cs typeface="MS PGothic" charset="0"/>
              </a:rPr>
              <a:t>cost</a:t>
            </a:r>
            <a:r>
              <a:rPr lang="tr-TR" dirty="0">
                <a:ea typeface="MS PGothic" charset="0"/>
                <a:cs typeface="MS PGothic" charset="0"/>
              </a:rPr>
              <a:t> of </a:t>
            </a:r>
            <a:r>
              <a:rPr lang="tr-TR" dirty="0" err="1">
                <a:ea typeface="MS PGothic" charset="0"/>
                <a:cs typeface="MS PGothic" charset="0"/>
              </a:rPr>
              <a:t>producing</a:t>
            </a:r>
            <a:r>
              <a:rPr lang="tr-TR" dirty="0">
                <a:ea typeface="MS PGothic" charset="0"/>
                <a:cs typeface="MS PGothic" charset="0"/>
              </a:rPr>
              <a:t> Q</a:t>
            </a:r>
            <a:r>
              <a:rPr lang="tr-TR" baseline="-25000" dirty="0">
                <a:ea typeface="MS PGothic" charset="0"/>
                <a:cs typeface="MS PGothic" charset="0"/>
              </a:rPr>
              <a:t>M</a:t>
            </a:r>
            <a:r>
              <a:rPr lang="tr-TR" dirty="0">
                <a:ea typeface="MS PGothic" charset="0"/>
                <a:cs typeface="MS PGothic" charset="0"/>
              </a:rPr>
              <a:t> </a:t>
            </a:r>
            <a:r>
              <a:rPr lang="tr-TR" dirty="0" err="1">
                <a:ea typeface="MS PGothic" charset="0"/>
                <a:cs typeface="MS PGothic" charset="0"/>
              </a:rPr>
              <a:t>units</a:t>
            </a:r>
            <a:r>
              <a:rPr lang="tr-TR" dirty="0">
                <a:ea typeface="MS PGothic" charset="0"/>
                <a:cs typeface="MS PGothic" charset="0"/>
              </a:rPr>
              <a:t>, </a:t>
            </a:r>
            <a:r>
              <a:rPr lang="tr-TR" dirty="0" err="1">
                <a:ea typeface="MS PGothic" charset="0"/>
                <a:cs typeface="MS PGothic" charset="0"/>
              </a:rPr>
              <a:t>or</a:t>
            </a:r>
            <a:r>
              <a:rPr lang="tr-TR" dirty="0">
                <a:ea typeface="MS PGothic" charset="0"/>
                <a:cs typeface="MS PGothic" charset="0"/>
              </a:rPr>
              <a:t> C</a:t>
            </a:r>
            <a:r>
              <a:rPr lang="tr-TR" baseline="-25000" dirty="0">
                <a:ea typeface="MS PGothic" charset="0"/>
                <a:cs typeface="MS PGothic" charset="0"/>
              </a:rPr>
              <a:t>M</a:t>
            </a:r>
            <a:r>
              <a:rPr lang="tr-TR" dirty="0">
                <a:ea typeface="MS PGothic" charset="0"/>
                <a:cs typeface="MS PGothic" charset="0"/>
              </a:rPr>
              <a:t>, </a:t>
            </a:r>
            <a:r>
              <a:rPr lang="tr-TR" dirty="0" err="1">
                <a:ea typeface="MS PGothic" charset="0"/>
                <a:cs typeface="MS PGothic" charset="0"/>
              </a:rPr>
              <a:t>the</a:t>
            </a:r>
            <a:r>
              <a:rPr lang="tr-TR" dirty="0">
                <a:ea typeface="MS PGothic" charset="0"/>
                <a:cs typeface="MS PGothic" charset="0"/>
              </a:rPr>
              <a:t> </a:t>
            </a:r>
            <a:r>
              <a:rPr lang="tr-TR" dirty="0" err="1">
                <a:ea typeface="MS PGothic" charset="0"/>
                <a:cs typeface="MS PGothic" charset="0"/>
              </a:rPr>
              <a:t>monopolist</a:t>
            </a:r>
            <a:r>
              <a:rPr lang="tr-TR" dirty="0">
                <a:ea typeface="MS PGothic" charset="0"/>
                <a:cs typeface="MS PGothic" charset="0"/>
              </a:rPr>
              <a:t> </a:t>
            </a:r>
            <a:r>
              <a:rPr lang="tr-TR" dirty="0" err="1">
                <a:ea typeface="MS PGothic" charset="0"/>
                <a:cs typeface="MS PGothic" charset="0"/>
              </a:rPr>
              <a:t>earns</a:t>
            </a:r>
            <a:r>
              <a:rPr lang="tr-TR" dirty="0">
                <a:ea typeface="MS PGothic" charset="0"/>
                <a:cs typeface="MS PGothic" charset="0"/>
              </a:rPr>
              <a:t> </a:t>
            </a:r>
            <a:r>
              <a:rPr lang="tr-TR" dirty="0" err="1">
                <a:ea typeface="MS PGothic" charset="0"/>
                <a:cs typeface="MS PGothic" charset="0"/>
              </a:rPr>
              <a:t>the</a:t>
            </a:r>
            <a:r>
              <a:rPr lang="tr-TR" dirty="0">
                <a:ea typeface="MS PGothic" charset="0"/>
                <a:cs typeface="MS PGothic" charset="0"/>
              </a:rPr>
              <a:t> </a:t>
            </a:r>
            <a:r>
              <a:rPr lang="tr-TR" dirty="0" err="1">
                <a:ea typeface="MS PGothic" charset="0"/>
                <a:cs typeface="MS PGothic" charset="0"/>
              </a:rPr>
              <a:t>profit</a:t>
            </a:r>
            <a:r>
              <a:rPr lang="tr-TR" dirty="0">
                <a:ea typeface="MS PGothic" charset="0"/>
                <a:cs typeface="MS PGothic" charset="0"/>
              </a:rPr>
              <a:t> </a:t>
            </a:r>
            <a:r>
              <a:rPr lang="tr-TR" dirty="0" err="1">
                <a:ea typeface="MS PGothic" charset="0"/>
                <a:cs typeface="MS PGothic" charset="0"/>
              </a:rPr>
              <a:t>shown</a:t>
            </a:r>
            <a:r>
              <a:rPr lang="tr-TR" dirty="0">
                <a:ea typeface="MS PGothic" charset="0"/>
                <a:cs typeface="MS PGothic" charset="0"/>
              </a:rPr>
              <a:t> in </a:t>
            </a:r>
            <a:r>
              <a:rPr lang="tr-TR" dirty="0" err="1">
                <a:ea typeface="MS PGothic" charset="0"/>
                <a:cs typeface="MS PGothic" charset="0"/>
              </a:rPr>
              <a:t>the</a:t>
            </a:r>
            <a:r>
              <a:rPr lang="tr-TR" dirty="0">
                <a:ea typeface="MS PGothic" charset="0"/>
                <a:cs typeface="MS PGothic" charset="0"/>
              </a:rPr>
              <a:t> </a:t>
            </a:r>
            <a:r>
              <a:rPr lang="tr-TR" dirty="0" err="1">
                <a:ea typeface="MS PGothic" charset="0"/>
                <a:cs typeface="MS PGothic" charset="0"/>
              </a:rPr>
              <a:t>green</a:t>
            </a:r>
            <a:r>
              <a:rPr lang="tr-TR" dirty="0">
                <a:ea typeface="MS PGothic" charset="0"/>
                <a:cs typeface="MS PGothic" charset="0"/>
              </a:rPr>
              <a:t> </a:t>
            </a:r>
            <a:r>
              <a:rPr lang="tr-TR" dirty="0" err="1">
                <a:ea typeface="MS PGothic" charset="0"/>
                <a:cs typeface="MS PGothic" charset="0"/>
              </a:rPr>
              <a:t>rectangle</a:t>
            </a:r>
            <a:r>
              <a:rPr lang="tr-TR" dirty="0">
                <a:ea typeface="MS PGothic" charset="0"/>
                <a:cs typeface="MS PGothic" charset="0"/>
              </a:rPr>
              <a:t>.</a:t>
            </a:r>
          </a:p>
          <a:p>
            <a:endParaRPr lang="tr-TR" dirty="0">
              <a:ea typeface="MS PGothic" charset="0"/>
              <a:cs typeface="MS PGothic" charset="0"/>
            </a:endParaRPr>
          </a:p>
          <a:p>
            <a:r>
              <a:rPr lang="tr-TR" dirty="0" err="1">
                <a:ea typeface="MS PGothic" charset="0"/>
                <a:cs typeface="MS PGothic" charset="0"/>
              </a:rPr>
              <a:t>Regulation</a:t>
            </a:r>
            <a:r>
              <a:rPr lang="tr-TR" dirty="0">
                <a:ea typeface="MS PGothic" charset="0"/>
                <a:cs typeface="MS PGothic" charset="0"/>
              </a:rPr>
              <a:t>:</a:t>
            </a:r>
          </a:p>
          <a:p>
            <a:r>
              <a:rPr lang="tr-TR" dirty="0" err="1">
                <a:ea typeface="MS PGothic" charset="0"/>
                <a:cs typeface="MS PGothic" charset="0"/>
              </a:rPr>
              <a:t>If</a:t>
            </a:r>
            <a:r>
              <a:rPr lang="tr-TR" dirty="0">
                <a:ea typeface="MS PGothic" charset="0"/>
                <a:cs typeface="MS PGothic" charset="0"/>
              </a:rPr>
              <a:t> </a:t>
            </a:r>
            <a:r>
              <a:rPr lang="tr-TR" dirty="0" err="1">
                <a:ea typeface="MS PGothic" charset="0"/>
                <a:cs typeface="MS PGothic" charset="0"/>
              </a:rPr>
              <a:t>the</a:t>
            </a:r>
            <a:r>
              <a:rPr lang="tr-TR" dirty="0">
                <a:ea typeface="MS PGothic" charset="0"/>
                <a:cs typeface="MS PGothic" charset="0"/>
              </a:rPr>
              <a:t> </a:t>
            </a:r>
            <a:r>
              <a:rPr lang="tr-TR" dirty="0" err="1">
                <a:ea typeface="MS PGothic" charset="0"/>
                <a:cs typeface="MS PGothic" charset="0"/>
              </a:rPr>
              <a:t>firm</a:t>
            </a:r>
            <a:r>
              <a:rPr lang="tr-TR" dirty="0">
                <a:ea typeface="MS PGothic" charset="0"/>
                <a:cs typeface="MS PGothic" charset="0"/>
              </a:rPr>
              <a:t> is </a:t>
            </a:r>
            <a:r>
              <a:rPr lang="tr-TR" dirty="0" err="1">
                <a:ea typeface="MS PGothic" charset="0"/>
                <a:cs typeface="MS PGothic" charset="0"/>
              </a:rPr>
              <a:t>regulated</a:t>
            </a:r>
            <a:r>
              <a:rPr lang="tr-TR" dirty="0">
                <a:ea typeface="MS PGothic" charset="0"/>
                <a:cs typeface="MS PGothic" charset="0"/>
              </a:rPr>
              <a:t>, </a:t>
            </a:r>
            <a:r>
              <a:rPr lang="tr-TR" dirty="0" err="1">
                <a:ea typeface="MS PGothic" charset="0"/>
                <a:cs typeface="MS PGothic" charset="0"/>
              </a:rPr>
              <a:t>and</a:t>
            </a:r>
            <a:r>
              <a:rPr lang="tr-TR" dirty="0">
                <a:ea typeface="MS PGothic" charset="0"/>
                <a:cs typeface="MS PGothic" charset="0"/>
              </a:rPr>
              <a:t> </a:t>
            </a:r>
            <a:r>
              <a:rPr lang="tr-TR" dirty="0" err="1">
                <a:ea typeface="MS PGothic" charset="0"/>
                <a:cs typeface="MS PGothic" charset="0"/>
              </a:rPr>
              <a:t>the</a:t>
            </a:r>
            <a:r>
              <a:rPr lang="tr-TR" dirty="0">
                <a:ea typeface="MS PGothic" charset="0"/>
                <a:cs typeface="MS PGothic" charset="0"/>
              </a:rPr>
              <a:t> </a:t>
            </a:r>
            <a:r>
              <a:rPr lang="tr-TR" dirty="0" err="1">
                <a:ea typeface="MS PGothic" charset="0"/>
                <a:cs typeface="MS PGothic" charset="0"/>
              </a:rPr>
              <a:t>price</a:t>
            </a:r>
            <a:r>
              <a:rPr lang="tr-TR" dirty="0">
                <a:ea typeface="MS PGothic" charset="0"/>
                <a:cs typeface="MS PGothic" charset="0"/>
              </a:rPr>
              <a:t> is set at </a:t>
            </a:r>
            <a:r>
              <a:rPr lang="tr-TR" dirty="0" err="1">
                <a:ea typeface="MS PGothic" charset="0"/>
                <a:cs typeface="MS PGothic" charset="0"/>
              </a:rPr>
              <a:t>marginal</a:t>
            </a:r>
            <a:r>
              <a:rPr lang="tr-TR" dirty="0">
                <a:ea typeface="MS PGothic" charset="0"/>
                <a:cs typeface="MS PGothic" charset="0"/>
              </a:rPr>
              <a:t> </a:t>
            </a:r>
            <a:r>
              <a:rPr lang="tr-TR" dirty="0" err="1">
                <a:ea typeface="MS PGothic" charset="0"/>
                <a:cs typeface="MS PGothic" charset="0"/>
              </a:rPr>
              <a:t>cost</a:t>
            </a:r>
            <a:r>
              <a:rPr lang="tr-TR" dirty="0">
                <a:ea typeface="MS PGothic" charset="0"/>
                <a:cs typeface="MS PGothic" charset="0"/>
              </a:rPr>
              <a:t>, </a:t>
            </a:r>
            <a:r>
              <a:rPr lang="tr-TR" dirty="0" err="1">
                <a:ea typeface="MS PGothic" charset="0"/>
                <a:cs typeface="MS PGothic" charset="0"/>
              </a:rPr>
              <a:t>regulators</a:t>
            </a:r>
            <a:r>
              <a:rPr lang="tr-TR" dirty="0">
                <a:ea typeface="MS PGothic" charset="0"/>
                <a:cs typeface="MS PGothic" charset="0"/>
              </a:rPr>
              <a:t> can set P = MC </a:t>
            </a:r>
            <a:r>
              <a:rPr lang="tr-TR" dirty="0" err="1">
                <a:ea typeface="MS PGothic" charset="0"/>
                <a:cs typeface="MS PGothic" charset="0"/>
              </a:rPr>
              <a:t>and</a:t>
            </a:r>
            <a:r>
              <a:rPr lang="tr-TR" dirty="0">
                <a:ea typeface="MS PGothic" charset="0"/>
                <a:cs typeface="MS PGothic" charset="0"/>
              </a:rPr>
              <a:t> </a:t>
            </a:r>
            <a:r>
              <a:rPr lang="tr-TR" dirty="0" err="1">
                <a:ea typeface="MS PGothic" charset="0"/>
                <a:cs typeface="MS PGothic" charset="0"/>
              </a:rPr>
              <a:t>the</a:t>
            </a:r>
            <a:r>
              <a:rPr lang="tr-TR" dirty="0">
                <a:ea typeface="MS PGothic" charset="0"/>
                <a:cs typeface="MS PGothic" charset="0"/>
              </a:rPr>
              <a:t> </a:t>
            </a:r>
            <a:r>
              <a:rPr lang="tr-TR" dirty="0" err="1">
                <a:ea typeface="MS PGothic" charset="0"/>
                <a:cs typeface="MS PGothic" charset="0"/>
              </a:rPr>
              <a:t>output</a:t>
            </a:r>
            <a:r>
              <a:rPr lang="tr-TR" dirty="0">
                <a:ea typeface="MS PGothic" charset="0"/>
                <a:cs typeface="MS PGothic" charset="0"/>
              </a:rPr>
              <a:t> </a:t>
            </a:r>
            <a:r>
              <a:rPr lang="tr-TR" dirty="0" err="1">
                <a:ea typeface="MS PGothic" charset="0"/>
                <a:cs typeface="MS PGothic" charset="0"/>
              </a:rPr>
              <a:t>expands</a:t>
            </a:r>
            <a:r>
              <a:rPr lang="tr-TR" dirty="0">
                <a:ea typeface="MS PGothic" charset="0"/>
                <a:cs typeface="MS PGothic" charset="0"/>
              </a:rPr>
              <a:t> </a:t>
            </a:r>
            <a:r>
              <a:rPr lang="tr-TR" dirty="0" err="1">
                <a:ea typeface="MS PGothic" charset="0"/>
                <a:cs typeface="MS PGothic" charset="0"/>
              </a:rPr>
              <a:t>to</a:t>
            </a:r>
            <a:r>
              <a:rPr lang="tr-TR" dirty="0">
                <a:ea typeface="MS PGothic" charset="0"/>
                <a:cs typeface="MS PGothic" charset="0"/>
              </a:rPr>
              <a:t> Q</a:t>
            </a:r>
            <a:r>
              <a:rPr lang="tr-TR" baseline="-25000" dirty="0">
                <a:ea typeface="MS PGothic" charset="0"/>
                <a:cs typeface="MS PGothic" charset="0"/>
              </a:rPr>
              <a:t>R. </a:t>
            </a:r>
            <a:r>
              <a:rPr lang="tr-TR" dirty="0" err="1">
                <a:ea typeface="MS PGothic" charset="0"/>
                <a:cs typeface="MS PGothic" charset="0"/>
              </a:rPr>
              <a:t>In</a:t>
            </a:r>
            <a:r>
              <a:rPr lang="tr-TR" dirty="0">
                <a:ea typeface="MS PGothic" charset="0"/>
                <a:cs typeface="MS PGothic" charset="0"/>
              </a:rPr>
              <a:t> </a:t>
            </a:r>
            <a:r>
              <a:rPr lang="tr-TR" dirty="0" err="1">
                <a:ea typeface="MS PGothic" charset="0"/>
                <a:cs typeface="MS PGothic" charset="0"/>
              </a:rPr>
              <a:t>this</a:t>
            </a:r>
            <a:r>
              <a:rPr lang="tr-TR" dirty="0">
                <a:ea typeface="MS PGothic" charset="0"/>
                <a:cs typeface="MS PGothic" charset="0"/>
              </a:rPr>
              <a:t> </a:t>
            </a:r>
            <a:r>
              <a:rPr lang="tr-TR" dirty="0" err="1">
                <a:ea typeface="MS PGothic" charset="0"/>
                <a:cs typeface="MS PGothic" charset="0"/>
              </a:rPr>
              <a:t>example</a:t>
            </a:r>
            <a:r>
              <a:rPr lang="tr-TR" dirty="0">
                <a:ea typeface="MS PGothic" charset="0"/>
                <a:cs typeface="MS PGothic" charset="0"/>
              </a:rPr>
              <a:t>, since </a:t>
            </a:r>
            <a:r>
              <a:rPr lang="tr-TR" dirty="0" err="1">
                <a:ea typeface="MS PGothic" charset="0"/>
                <a:cs typeface="MS PGothic" charset="0"/>
              </a:rPr>
              <a:t>the</a:t>
            </a:r>
            <a:r>
              <a:rPr lang="tr-TR" dirty="0">
                <a:ea typeface="MS PGothic" charset="0"/>
                <a:cs typeface="MS PGothic" charset="0"/>
              </a:rPr>
              <a:t> </a:t>
            </a:r>
            <a:r>
              <a:rPr lang="tr-TR" dirty="0" err="1">
                <a:ea typeface="MS PGothic" charset="0"/>
                <a:cs typeface="MS PGothic" charset="0"/>
              </a:rPr>
              <a:t>cost</a:t>
            </a:r>
            <a:r>
              <a:rPr lang="tr-TR" dirty="0">
                <a:ea typeface="MS PGothic" charset="0"/>
                <a:cs typeface="MS PGothic" charset="0"/>
              </a:rPr>
              <a:t> of </a:t>
            </a:r>
            <a:r>
              <a:rPr lang="tr-TR" dirty="0" err="1">
                <a:ea typeface="MS PGothic" charset="0"/>
                <a:cs typeface="MS PGothic" charset="0"/>
              </a:rPr>
              <a:t>production</a:t>
            </a:r>
            <a:r>
              <a:rPr lang="tr-TR" dirty="0">
                <a:ea typeface="MS PGothic" charset="0"/>
                <a:cs typeface="MS PGothic" charset="0"/>
              </a:rPr>
              <a:t> is </a:t>
            </a:r>
            <a:r>
              <a:rPr lang="tr-TR" dirty="0" err="1">
                <a:ea typeface="MS PGothic" charset="0"/>
                <a:cs typeface="MS PGothic" charset="0"/>
              </a:rPr>
              <a:t>subject</a:t>
            </a:r>
            <a:r>
              <a:rPr lang="tr-TR" dirty="0">
                <a:ea typeface="MS PGothic" charset="0"/>
                <a:cs typeface="MS PGothic" charset="0"/>
              </a:rPr>
              <a:t> </a:t>
            </a:r>
            <a:r>
              <a:rPr lang="tr-TR" dirty="0" err="1">
                <a:ea typeface="MS PGothic" charset="0"/>
                <a:cs typeface="MS PGothic" charset="0"/>
              </a:rPr>
              <a:t>to</a:t>
            </a:r>
            <a:r>
              <a:rPr lang="tr-TR" dirty="0">
                <a:ea typeface="MS PGothic" charset="0"/>
                <a:cs typeface="MS PGothic" charset="0"/>
              </a:rPr>
              <a:t> </a:t>
            </a:r>
            <a:r>
              <a:rPr lang="tr-TR" dirty="0" err="1">
                <a:ea typeface="MS PGothic" charset="0"/>
                <a:cs typeface="MS PGothic" charset="0"/>
              </a:rPr>
              <a:t>economies</a:t>
            </a:r>
            <a:r>
              <a:rPr lang="tr-TR" dirty="0">
                <a:ea typeface="MS PGothic" charset="0"/>
                <a:cs typeface="MS PGothic" charset="0"/>
              </a:rPr>
              <a:t> of </a:t>
            </a:r>
            <a:r>
              <a:rPr lang="tr-TR" dirty="0" err="1">
                <a:ea typeface="MS PGothic" charset="0"/>
                <a:cs typeface="MS PGothic" charset="0"/>
              </a:rPr>
              <a:t>scale</a:t>
            </a:r>
            <a:r>
              <a:rPr lang="tr-TR" dirty="0">
                <a:ea typeface="MS PGothic" charset="0"/>
                <a:cs typeface="MS PGothic" charset="0"/>
              </a:rPr>
              <a:t>, </a:t>
            </a:r>
            <a:r>
              <a:rPr lang="tr-TR" dirty="0" err="1">
                <a:ea typeface="MS PGothic" charset="0"/>
                <a:cs typeface="MS PGothic" charset="0"/>
              </a:rPr>
              <a:t>the</a:t>
            </a:r>
            <a:r>
              <a:rPr lang="tr-TR" dirty="0">
                <a:ea typeface="MS PGothic" charset="0"/>
                <a:cs typeface="MS PGothic" charset="0"/>
              </a:rPr>
              <a:t> </a:t>
            </a:r>
            <a:r>
              <a:rPr lang="tr-TR" dirty="0" err="1">
                <a:ea typeface="MS PGothic" charset="0"/>
                <a:cs typeface="MS PGothic" charset="0"/>
              </a:rPr>
              <a:t>cost</a:t>
            </a:r>
            <a:r>
              <a:rPr lang="tr-TR" dirty="0">
                <a:ea typeface="MS PGothic" charset="0"/>
                <a:cs typeface="MS PGothic" charset="0"/>
              </a:rPr>
              <a:t> </a:t>
            </a:r>
            <a:r>
              <a:rPr lang="tr-TR" dirty="0" err="1">
                <a:ea typeface="MS PGothic" charset="0"/>
                <a:cs typeface="MS PGothic" charset="0"/>
              </a:rPr>
              <a:t>falls</a:t>
            </a:r>
            <a:r>
              <a:rPr lang="tr-TR" dirty="0">
                <a:ea typeface="MS PGothic" charset="0"/>
                <a:cs typeface="MS PGothic" charset="0"/>
              </a:rPr>
              <a:t> </a:t>
            </a:r>
            <a:r>
              <a:rPr lang="tr-TR" dirty="0" err="1">
                <a:ea typeface="MS PGothic" charset="0"/>
                <a:cs typeface="MS PGothic" charset="0"/>
              </a:rPr>
              <a:t>from</a:t>
            </a:r>
            <a:r>
              <a:rPr lang="tr-TR" dirty="0">
                <a:ea typeface="MS PGothic" charset="0"/>
                <a:cs typeface="MS PGothic" charset="0"/>
              </a:rPr>
              <a:t> C</a:t>
            </a:r>
            <a:r>
              <a:rPr lang="tr-TR" baseline="-25000" dirty="0">
                <a:ea typeface="MS PGothic" charset="0"/>
                <a:cs typeface="MS PGothic" charset="0"/>
              </a:rPr>
              <a:t>M</a:t>
            </a:r>
            <a:r>
              <a:rPr lang="tr-TR" dirty="0">
                <a:ea typeface="MS PGothic" charset="0"/>
                <a:cs typeface="MS PGothic" charset="0"/>
              </a:rPr>
              <a:t> </a:t>
            </a:r>
            <a:r>
              <a:rPr lang="tr-TR" dirty="0" err="1">
                <a:ea typeface="MS PGothic" charset="0"/>
                <a:cs typeface="MS PGothic" charset="0"/>
              </a:rPr>
              <a:t>to</a:t>
            </a:r>
            <a:r>
              <a:rPr lang="tr-TR" dirty="0">
                <a:ea typeface="MS PGothic" charset="0"/>
                <a:cs typeface="MS PGothic" charset="0"/>
              </a:rPr>
              <a:t> C</a:t>
            </a:r>
            <a:r>
              <a:rPr lang="tr-TR" baseline="-25000" dirty="0">
                <a:ea typeface="MS PGothic" charset="0"/>
                <a:cs typeface="MS PGothic" charset="0"/>
              </a:rPr>
              <a:t>R</a:t>
            </a:r>
            <a:r>
              <a:rPr lang="tr-TR" dirty="0">
                <a:ea typeface="MS PGothic" charset="0"/>
                <a:cs typeface="MS PGothic" charset="0"/>
              </a:rPr>
              <a:t>. </a:t>
            </a:r>
            <a:r>
              <a:rPr lang="tr-TR" dirty="0" err="1">
                <a:ea typeface="MS PGothic" charset="0"/>
                <a:cs typeface="MS PGothic" charset="0"/>
              </a:rPr>
              <a:t>This</a:t>
            </a:r>
            <a:r>
              <a:rPr lang="tr-TR" dirty="0">
                <a:ea typeface="MS PGothic" charset="0"/>
                <a:cs typeface="MS PGothic" charset="0"/>
              </a:rPr>
              <a:t> is a </a:t>
            </a:r>
            <a:r>
              <a:rPr lang="tr-TR" dirty="0" err="1">
                <a:ea typeface="MS PGothic" charset="0"/>
                <a:cs typeface="MS PGothic" charset="0"/>
              </a:rPr>
              <a:t>large</a:t>
            </a:r>
            <a:r>
              <a:rPr lang="tr-TR" dirty="0">
                <a:ea typeface="MS PGothic" charset="0"/>
                <a:cs typeface="MS PGothic" charset="0"/>
              </a:rPr>
              <a:t> </a:t>
            </a:r>
            <a:r>
              <a:rPr lang="tr-TR" dirty="0" err="1">
                <a:ea typeface="MS PGothic" charset="0"/>
                <a:cs typeface="MS PGothic" charset="0"/>
              </a:rPr>
              <a:t>improvement</a:t>
            </a:r>
            <a:r>
              <a:rPr lang="tr-TR" dirty="0">
                <a:ea typeface="MS PGothic" charset="0"/>
                <a:cs typeface="MS PGothic" charset="0"/>
              </a:rPr>
              <a:t> in </a:t>
            </a:r>
            <a:r>
              <a:rPr lang="tr-TR" dirty="0" err="1">
                <a:ea typeface="MS PGothic" charset="0"/>
                <a:cs typeface="MS PGothic" charset="0"/>
              </a:rPr>
              <a:t>efficiency</a:t>
            </a:r>
            <a:r>
              <a:rPr lang="tr-TR" dirty="0">
                <a:ea typeface="MS PGothic" charset="0"/>
                <a:cs typeface="MS PGothic" charset="0"/>
              </a:rPr>
              <a:t>. </a:t>
            </a:r>
            <a:r>
              <a:rPr lang="tr-TR" dirty="0" err="1">
                <a:ea typeface="MS PGothic" charset="0"/>
                <a:cs typeface="MS PGothic" charset="0"/>
              </a:rPr>
              <a:t>The</a:t>
            </a:r>
            <a:r>
              <a:rPr lang="tr-TR" dirty="0">
                <a:ea typeface="MS PGothic" charset="0"/>
                <a:cs typeface="MS PGothic" charset="0"/>
              </a:rPr>
              <a:t> </a:t>
            </a:r>
            <a:r>
              <a:rPr lang="tr-TR" dirty="0" err="1">
                <a:ea typeface="MS PGothic" charset="0"/>
                <a:cs typeface="MS PGothic" charset="0"/>
              </a:rPr>
              <a:t>regulated</a:t>
            </a:r>
            <a:r>
              <a:rPr lang="tr-TR" dirty="0">
                <a:ea typeface="MS PGothic" charset="0"/>
                <a:cs typeface="MS PGothic" charset="0"/>
              </a:rPr>
              <a:t> </a:t>
            </a:r>
            <a:r>
              <a:rPr lang="tr-TR" dirty="0" err="1">
                <a:ea typeface="MS PGothic" charset="0"/>
                <a:cs typeface="MS PGothic" charset="0"/>
              </a:rPr>
              <a:t>price</a:t>
            </a:r>
            <a:r>
              <a:rPr lang="tr-TR" dirty="0">
                <a:ea typeface="MS PGothic" charset="0"/>
                <a:cs typeface="MS PGothic" charset="0"/>
              </a:rPr>
              <a:t>, P</a:t>
            </a:r>
            <a:r>
              <a:rPr lang="tr-TR" baseline="-25000" dirty="0">
                <a:ea typeface="MS PGothic" charset="0"/>
                <a:cs typeface="MS PGothic" charset="0"/>
              </a:rPr>
              <a:t>R</a:t>
            </a:r>
            <a:r>
              <a:rPr lang="tr-TR" dirty="0">
                <a:ea typeface="MS PGothic" charset="0"/>
                <a:cs typeface="MS PGothic" charset="0"/>
              </a:rPr>
              <a:t>, is </a:t>
            </a:r>
            <a:r>
              <a:rPr lang="tr-TR" dirty="0" err="1">
                <a:ea typeface="MS PGothic" charset="0"/>
                <a:cs typeface="MS PGothic" charset="0"/>
              </a:rPr>
              <a:t>lower</a:t>
            </a:r>
            <a:r>
              <a:rPr lang="tr-TR" dirty="0">
                <a:ea typeface="MS PGothic" charset="0"/>
                <a:cs typeface="MS PGothic" charset="0"/>
              </a:rPr>
              <a:t> </a:t>
            </a:r>
            <a:r>
              <a:rPr lang="tr-TR" dirty="0" err="1">
                <a:ea typeface="MS PGothic" charset="0"/>
                <a:cs typeface="MS PGothic" charset="0"/>
              </a:rPr>
              <a:t>than</a:t>
            </a:r>
            <a:r>
              <a:rPr lang="tr-TR" dirty="0">
                <a:ea typeface="MS PGothic" charset="0"/>
                <a:cs typeface="MS PGothic" charset="0"/>
              </a:rPr>
              <a:t> </a:t>
            </a:r>
            <a:r>
              <a:rPr lang="tr-TR" dirty="0" err="1">
                <a:ea typeface="MS PGothic" charset="0"/>
                <a:cs typeface="MS PGothic" charset="0"/>
              </a:rPr>
              <a:t>the</a:t>
            </a:r>
            <a:r>
              <a:rPr lang="tr-TR" dirty="0">
                <a:ea typeface="MS PGothic" charset="0"/>
                <a:cs typeface="MS PGothic" charset="0"/>
              </a:rPr>
              <a:t> </a:t>
            </a:r>
            <a:r>
              <a:rPr lang="tr-TR" dirty="0" err="1">
                <a:ea typeface="MS PGothic" charset="0"/>
                <a:cs typeface="MS PGothic" charset="0"/>
              </a:rPr>
              <a:t>monopolist</a:t>
            </a:r>
            <a:r>
              <a:rPr lang="tr-TR" altLang="ja-JP" dirty="0" err="1">
                <a:ea typeface="MS PGothic" charset="0"/>
                <a:cs typeface="MS PGothic" charset="0"/>
              </a:rPr>
              <a:t>'s</a:t>
            </a:r>
            <a:r>
              <a:rPr lang="tr-TR" altLang="ja-JP" dirty="0">
                <a:ea typeface="MS PGothic" charset="0"/>
                <a:cs typeface="MS PGothic" charset="0"/>
              </a:rPr>
              <a:t> </a:t>
            </a:r>
            <a:r>
              <a:rPr lang="tr-TR" altLang="ja-JP" dirty="0" err="1">
                <a:ea typeface="MS PGothic" charset="0"/>
                <a:cs typeface="MS PGothic" charset="0"/>
              </a:rPr>
              <a:t>price</a:t>
            </a:r>
            <a:r>
              <a:rPr lang="tr-TR" altLang="ja-JP" dirty="0">
                <a:ea typeface="MS PGothic" charset="0"/>
                <a:cs typeface="MS PGothic" charset="0"/>
              </a:rPr>
              <a:t>, P</a:t>
            </a:r>
            <a:r>
              <a:rPr lang="tr-TR" altLang="ja-JP" baseline="-25000" dirty="0">
                <a:ea typeface="MS PGothic" charset="0"/>
                <a:cs typeface="MS PGothic" charset="0"/>
              </a:rPr>
              <a:t>M</a:t>
            </a:r>
            <a:r>
              <a:rPr lang="tr-TR" altLang="ja-JP" dirty="0">
                <a:ea typeface="MS PGothic" charset="0"/>
                <a:cs typeface="MS PGothic" charset="0"/>
              </a:rPr>
              <a:t>, </a:t>
            </a:r>
            <a:r>
              <a:rPr lang="tr-TR" altLang="ja-JP" dirty="0" err="1">
                <a:ea typeface="MS PGothic" charset="0"/>
                <a:cs typeface="MS PGothic" charset="0"/>
              </a:rPr>
              <a:t>and</a:t>
            </a:r>
            <a:r>
              <a:rPr lang="tr-TR" altLang="ja-JP" dirty="0">
                <a:ea typeface="MS PGothic" charset="0"/>
                <a:cs typeface="MS PGothic" charset="0"/>
              </a:rPr>
              <a:t> </a:t>
            </a:r>
            <a:r>
              <a:rPr lang="tr-TR" altLang="ja-JP" dirty="0" err="1">
                <a:ea typeface="MS PGothic" charset="0"/>
                <a:cs typeface="MS PGothic" charset="0"/>
              </a:rPr>
              <a:t>production</a:t>
            </a:r>
            <a:r>
              <a:rPr lang="tr-TR" altLang="ja-JP" dirty="0">
                <a:ea typeface="MS PGothic" charset="0"/>
                <a:cs typeface="MS PGothic" charset="0"/>
              </a:rPr>
              <a:t> </a:t>
            </a:r>
            <a:r>
              <a:rPr lang="tr-TR" altLang="ja-JP" dirty="0" err="1">
                <a:ea typeface="MS PGothic" charset="0"/>
                <a:cs typeface="MS PGothic" charset="0"/>
              </a:rPr>
              <a:t>increases</a:t>
            </a:r>
            <a:r>
              <a:rPr lang="tr-TR" altLang="ja-JP" dirty="0">
                <a:ea typeface="MS PGothic" charset="0"/>
                <a:cs typeface="MS PGothic" charset="0"/>
              </a:rPr>
              <a:t>. As a </a:t>
            </a:r>
            <a:r>
              <a:rPr lang="tr-TR" altLang="ja-JP" dirty="0" err="1">
                <a:ea typeface="MS PGothic" charset="0"/>
                <a:cs typeface="MS PGothic" charset="0"/>
              </a:rPr>
              <a:t>result</a:t>
            </a:r>
            <a:r>
              <a:rPr lang="tr-TR" altLang="ja-JP" dirty="0">
                <a:ea typeface="MS PGothic" charset="0"/>
                <a:cs typeface="MS PGothic" charset="0"/>
              </a:rPr>
              <a:t>, </a:t>
            </a:r>
            <a:r>
              <a:rPr lang="tr-TR" altLang="ja-JP" dirty="0" err="1">
                <a:ea typeface="MS PGothic" charset="0"/>
                <a:cs typeface="MS PGothic" charset="0"/>
              </a:rPr>
              <a:t>consumers</a:t>
            </a:r>
            <a:r>
              <a:rPr lang="tr-TR" altLang="ja-JP" dirty="0">
                <a:ea typeface="MS PGothic" charset="0"/>
                <a:cs typeface="MS PGothic" charset="0"/>
              </a:rPr>
              <a:t> </a:t>
            </a:r>
            <a:r>
              <a:rPr lang="tr-TR" altLang="ja-JP" dirty="0" err="1">
                <a:ea typeface="MS PGothic" charset="0"/>
                <a:cs typeface="MS PGothic" charset="0"/>
              </a:rPr>
              <a:t>are</a:t>
            </a:r>
            <a:r>
              <a:rPr lang="tr-TR" altLang="ja-JP" dirty="0">
                <a:ea typeface="MS PGothic" charset="0"/>
                <a:cs typeface="MS PGothic" charset="0"/>
              </a:rPr>
              <a:t> </a:t>
            </a:r>
            <a:r>
              <a:rPr lang="tr-TR" altLang="ja-JP" dirty="0" err="1">
                <a:ea typeface="MS PGothic" charset="0"/>
                <a:cs typeface="MS PGothic" charset="0"/>
              </a:rPr>
              <a:t>better</a:t>
            </a:r>
            <a:r>
              <a:rPr lang="tr-TR" altLang="ja-JP" dirty="0">
                <a:ea typeface="MS PGothic" charset="0"/>
                <a:cs typeface="MS PGothic" charset="0"/>
              </a:rPr>
              <a:t> </a:t>
            </a:r>
            <a:r>
              <a:rPr lang="tr-TR" altLang="ja-JP" dirty="0" err="1">
                <a:ea typeface="MS PGothic" charset="0"/>
                <a:cs typeface="MS PGothic" charset="0"/>
              </a:rPr>
              <a:t>off</a:t>
            </a:r>
            <a:r>
              <a:rPr lang="tr-TR" altLang="ja-JP" dirty="0">
                <a:ea typeface="MS PGothic" charset="0"/>
                <a:cs typeface="MS PGothic" charset="0"/>
              </a:rPr>
              <a:t>. But </a:t>
            </a:r>
            <a:r>
              <a:rPr lang="tr-TR" altLang="ja-JP" dirty="0" err="1">
                <a:ea typeface="MS PGothic" charset="0"/>
                <a:cs typeface="MS PGothic" charset="0"/>
              </a:rPr>
              <a:t>what</a:t>
            </a:r>
            <a:r>
              <a:rPr lang="tr-TR" altLang="ja-JP" dirty="0">
                <a:ea typeface="MS PGothic" charset="0"/>
                <a:cs typeface="MS PGothic" charset="0"/>
              </a:rPr>
              <a:t> </a:t>
            </a:r>
            <a:r>
              <a:rPr lang="tr-TR" altLang="ja-JP" dirty="0" err="1">
                <a:ea typeface="MS PGothic" charset="0"/>
                <a:cs typeface="MS PGothic" charset="0"/>
              </a:rPr>
              <a:t>happens</a:t>
            </a:r>
            <a:r>
              <a:rPr lang="tr-TR" altLang="ja-JP" dirty="0">
                <a:ea typeface="MS PGothic" charset="0"/>
                <a:cs typeface="MS PGothic" charset="0"/>
              </a:rPr>
              <a:t> </a:t>
            </a:r>
            <a:r>
              <a:rPr lang="tr-TR" altLang="ja-JP" dirty="0" err="1">
                <a:ea typeface="MS PGothic" charset="0"/>
                <a:cs typeface="MS PGothic" charset="0"/>
              </a:rPr>
              <a:t>to</a:t>
            </a:r>
            <a:r>
              <a:rPr lang="tr-TR" altLang="ja-JP" dirty="0">
                <a:ea typeface="MS PGothic" charset="0"/>
                <a:cs typeface="MS PGothic" charset="0"/>
              </a:rPr>
              <a:t> </a:t>
            </a:r>
            <a:r>
              <a:rPr lang="tr-TR" altLang="ja-JP" dirty="0" err="1">
                <a:ea typeface="MS PGothic" charset="0"/>
                <a:cs typeface="MS PGothic" charset="0"/>
              </a:rPr>
              <a:t>the</a:t>
            </a:r>
            <a:r>
              <a:rPr lang="tr-TR" altLang="ja-JP" dirty="0">
                <a:ea typeface="MS PGothic" charset="0"/>
                <a:cs typeface="MS PGothic" charset="0"/>
              </a:rPr>
              <a:t> </a:t>
            </a:r>
            <a:r>
              <a:rPr lang="tr-TR" altLang="ja-JP" dirty="0" err="1">
                <a:ea typeface="MS PGothic" charset="0"/>
                <a:cs typeface="MS PGothic" charset="0"/>
              </a:rPr>
              <a:t>monopoly</a:t>
            </a:r>
            <a:r>
              <a:rPr lang="tr-TR" altLang="ja-JP" dirty="0">
                <a:ea typeface="MS PGothic" charset="0"/>
                <a:cs typeface="MS PGothic" charset="0"/>
              </a:rPr>
              <a:t>? </a:t>
            </a:r>
            <a:r>
              <a:rPr lang="tr-TR" altLang="ja-JP" dirty="0" err="1">
                <a:ea typeface="MS PGothic" charset="0"/>
                <a:cs typeface="MS PGothic" charset="0"/>
              </a:rPr>
              <a:t>It</a:t>
            </a:r>
            <a:r>
              <a:rPr lang="tr-TR" altLang="ja-JP" dirty="0">
                <a:ea typeface="MS PGothic" charset="0"/>
                <a:cs typeface="MS PGothic" charset="0"/>
              </a:rPr>
              <a:t> </a:t>
            </a:r>
            <a:r>
              <a:rPr lang="tr-TR" altLang="ja-JP" dirty="0" err="1">
                <a:ea typeface="MS PGothic" charset="0"/>
                <a:cs typeface="MS PGothic" charset="0"/>
              </a:rPr>
              <a:t>loses</a:t>
            </a:r>
            <a:r>
              <a:rPr lang="tr-TR" altLang="ja-JP" dirty="0">
                <a:ea typeface="MS PGothic" charset="0"/>
                <a:cs typeface="MS PGothic" charset="0"/>
              </a:rPr>
              <a:t> </a:t>
            </a:r>
            <a:r>
              <a:rPr lang="tr-TR" altLang="ja-JP" dirty="0" err="1">
                <a:ea typeface="MS PGothic" charset="0"/>
                <a:cs typeface="MS PGothic" charset="0"/>
              </a:rPr>
              <a:t>profits</a:t>
            </a:r>
            <a:r>
              <a:rPr lang="tr-TR" altLang="ja-JP" dirty="0">
                <a:ea typeface="MS PGothic" charset="0"/>
                <a:cs typeface="MS PGothic" charset="0"/>
              </a:rPr>
              <a:t> in </a:t>
            </a:r>
            <a:r>
              <a:rPr lang="tr-TR" altLang="ja-JP" dirty="0" err="1">
                <a:ea typeface="MS PGothic" charset="0"/>
                <a:cs typeface="MS PGothic" charset="0"/>
              </a:rPr>
              <a:t>the</a:t>
            </a:r>
            <a:r>
              <a:rPr lang="tr-TR" altLang="ja-JP" dirty="0">
                <a:ea typeface="MS PGothic" charset="0"/>
                <a:cs typeface="MS PGothic" charset="0"/>
              </a:rPr>
              <a:t> </a:t>
            </a:r>
            <a:r>
              <a:rPr lang="tr-TR" altLang="ja-JP" dirty="0" err="1">
                <a:ea typeface="MS PGothic" charset="0"/>
                <a:cs typeface="MS PGothic" charset="0"/>
              </a:rPr>
              <a:t>amount</a:t>
            </a:r>
            <a:r>
              <a:rPr lang="tr-TR" altLang="ja-JP" dirty="0">
                <a:ea typeface="MS PGothic" charset="0"/>
                <a:cs typeface="MS PGothic" charset="0"/>
              </a:rPr>
              <a:t> of </a:t>
            </a:r>
            <a:r>
              <a:rPr lang="tr-TR" altLang="ja-JP" dirty="0" err="1">
                <a:ea typeface="MS PGothic" charset="0"/>
                <a:cs typeface="MS PGothic" charset="0"/>
              </a:rPr>
              <a:t>the</a:t>
            </a:r>
            <a:r>
              <a:rPr lang="tr-TR" altLang="ja-JP" dirty="0">
                <a:ea typeface="MS PGothic" charset="0"/>
                <a:cs typeface="MS PGothic" charset="0"/>
              </a:rPr>
              <a:t> </a:t>
            </a:r>
            <a:r>
              <a:rPr lang="tr-TR" altLang="ja-JP" dirty="0" err="1">
                <a:ea typeface="MS PGothic" charset="0"/>
                <a:cs typeface="MS PGothic" charset="0"/>
              </a:rPr>
              <a:t>red</a:t>
            </a:r>
            <a:r>
              <a:rPr lang="tr-TR" altLang="ja-JP" dirty="0">
                <a:ea typeface="MS PGothic" charset="0"/>
                <a:cs typeface="MS PGothic" charset="0"/>
              </a:rPr>
              <a:t> </a:t>
            </a:r>
            <a:r>
              <a:rPr lang="tr-TR" altLang="ja-JP" dirty="0" err="1">
                <a:ea typeface="MS PGothic" charset="0"/>
                <a:cs typeface="MS PGothic" charset="0"/>
              </a:rPr>
              <a:t>rectangle</a:t>
            </a:r>
            <a:r>
              <a:rPr lang="tr-TR" altLang="ja-JP" dirty="0">
                <a:ea typeface="MS PGothic" charset="0"/>
                <a:cs typeface="MS PGothic" charset="0"/>
              </a:rPr>
              <a:t>. </a:t>
            </a:r>
            <a:r>
              <a:rPr lang="tr-TR" altLang="ja-JP" dirty="0" err="1">
                <a:ea typeface="MS PGothic" charset="0"/>
                <a:cs typeface="MS PGothic" charset="0"/>
              </a:rPr>
              <a:t>This</a:t>
            </a:r>
            <a:r>
              <a:rPr lang="tr-TR" altLang="ja-JP" dirty="0">
                <a:ea typeface="MS PGothic" charset="0"/>
                <a:cs typeface="MS PGothic" charset="0"/>
              </a:rPr>
              <a:t> </a:t>
            </a:r>
            <a:r>
              <a:rPr lang="tr-TR" altLang="ja-JP" dirty="0" err="1">
                <a:ea typeface="MS PGothic" charset="0"/>
                <a:cs typeface="MS PGothic" charset="0"/>
              </a:rPr>
              <a:t>occurs</a:t>
            </a:r>
            <a:r>
              <a:rPr lang="tr-TR" altLang="ja-JP" dirty="0">
                <a:ea typeface="MS PGothic" charset="0"/>
                <a:cs typeface="MS PGothic" charset="0"/>
              </a:rPr>
              <a:t> since </a:t>
            </a:r>
            <a:r>
              <a:rPr lang="tr-TR" altLang="ja-JP" dirty="0" err="1">
                <a:ea typeface="MS PGothic" charset="0"/>
                <a:cs typeface="MS PGothic" charset="0"/>
              </a:rPr>
              <a:t>the</a:t>
            </a:r>
            <a:r>
              <a:rPr lang="tr-TR" altLang="ja-JP" dirty="0">
                <a:ea typeface="MS PGothic" charset="0"/>
                <a:cs typeface="MS PGothic" charset="0"/>
              </a:rPr>
              <a:t> </a:t>
            </a:r>
            <a:r>
              <a:rPr lang="tr-TR" altLang="ja-JP" dirty="0" err="1">
                <a:ea typeface="MS PGothic" charset="0"/>
                <a:cs typeface="MS PGothic" charset="0"/>
              </a:rPr>
              <a:t>average</a:t>
            </a:r>
            <a:r>
              <a:rPr lang="tr-TR" altLang="ja-JP" dirty="0">
                <a:ea typeface="MS PGothic" charset="0"/>
                <a:cs typeface="MS PGothic" charset="0"/>
              </a:rPr>
              <a:t> </a:t>
            </a:r>
            <a:r>
              <a:rPr lang="tr-TR" altLang="ja-JP" dirty="0" err="1">
                <a:ea typeface="MS PGothic" charset="0"/>
                <a:cs typeface="MS PGothic" charset="0"/>
              </a:rPr>
              <a:t>costs</a:t>
            </a:r>
            <a:r>
              <a:rPr lang="tr-TR" altLang="ja-JP" dirty="0">
                <a:ea typeface="MS PGothic" charset="0"/>
                <a:cs typeface="MS PGothic" charset="0"/>
              </a:rPr>
              <a:t> </a:t>
            </a:r>
            <a:r>
              <a:rPr lang="tr-TR" altLang="ja-JP" dirty="0" err="1">
                <a:ea typeface="MS PGothic" charset="0"/>
                <a:cs typeface="MS PGothic" charset="0"/>
              </a:rPr>
              <a:t>under</a:t>
            </a:r>
            <a:r>
              <a:rPr lang="tr-TR" altLang="ja-JP" dirty="0">
                <a:ea typeface="MS PGothic" charset="0"/>
                <a:cs typeface="MS PGothic" charset="0"/>
              </a:rPr>
              <a:t> </a:t>
            </a:r>
            <a:r>
              <a:rPr lang="tr-TR" altLang="ja-JP" dirty="0" err="1">
                <a:ea typeface="MS PGothic" charset="0"/>
                <a:cs typeface="MS PGothic" charset="0"/>
              </a:rPr>
              <a:t>the</a:t>
            </a:r>
            <a:r>
              <a:rPr lang="tr-TR" altLang="ja-JP" dirty="0">
                <a:ea typeface="MS PGothic" charset="0"/>
                <a:cs typeface="MS PGothic" charset="0"/>
              </a:rPr>
              <a:t> </a:t>
            </a:r>
            <a:r>
              <a:rPr lang="tr-TR" altLang="ja-JP" dirty="0" err="1">
                <a:ea typeface="MS PGothic" charset="0"/>
                <a:cs typeface="MS PGothic" charset="0"/>
              </a:rPr>
              <a:t>marginal-cost</a:t>
            </a:r>
            <a:r>
              <a:rPr lang="tr-TR" altLang="ja-JP" dirty="0">
                <a:ea typeface="MS PGothic" charset="0"/>
                <a:cs typeface="MS PGothic" charset="0"/>
              </a:rPr>
              <a:t> </a:t>
            </a:r>
            <a:r>
              <a:rPr lang="tr-TR" altLang="ja-JP" dirty="0" err="1">
                <a:ea typeface="MS PGothic" charset="0"/>
                <a:cs typeface="MS PGothic" charset="0"/>
              </a:rPr>
              <a:t>pricing</a:t>
            </a:r>
            <a:r>
              <a:rPr lang="tr-TR" altLang="ja-JP" dirty="0">
                <a:ea typeface="MS PGothic" charset="0"/>
                <a:cs typeface="MS PGothic" charset="0"/>
              </a:rPr>
              <a:t> </a:t>
            </a:r>
            <a:r>
              <a:rPr lang="tr-TR" altLang="ja-JP" dirty="0" err="1">
                <a:ea typeface="MS PGothic" charset="0"/>
                <a:cs typeface="MS PGothic" charset="0"/>
              </a:rPr>
              <a:t>solution</a:t>
            </a:r>
            <a:r>
              <a:rPr lang="tr-TR" altLang="ja-JP" dirty="0">
                <a:ea typeface="MS PGothic" charset="0"/>
                <a:cs typeface="MS PGothic" charset="0"/>
              </a:rPr>
              <a:t>, C</a:t>
            </a:r>
            <a:r>
              <a:rPr lang="tr-TR" altLang="ja-JP" baseline="-25000" dirty="0">
                <a:ea typeface="MS PGothic" charset="0"/>
                <a:cs typeface="MS PGothic" charset="0"/>
              </a:rPr>
              <a:t>R</a:t>
            </a:r>
            <a:r>
              <a:rPr lang="tr-TR" altLang="ja-JP" dirty="0">
                <a:ea typeface="MS PGothic" charset="0"/>
                <a:cs typeface="MS PGothic" charset="0"/>
              </a:rPr>
              <a:t>, </a:t>
            </a:r>
            <a:r>
              <a:rPr lang="tr-TR" altLang="ja-JP" dirty="0" err="1">
                <a:ea typeface="MS PGothic" charset="0"/>
                <a:cs typeface="MS PGothic" charset="0"/>
              </a:rPr>
              <a:t>are</a:t>
            </a:r>
            <a:r>
              <a:rPr lang="tr-TR" altLang="ja-JP" dirty="0">
                <a:ea typeface="MS PGothic" charset="0"/>
                <a:cs typeface="MS PGothic" charset="0"/>
              </a:rPr>
              <a:t> </a:t>
            </a:r>
            <a:r>
              <a:rPr lang="tr-TR" altLang="ja-JP" dirty="0" err="1">
                <a:ea typeface="MS PGothic" charset="0"/>
                <a:cs typeface="MS PGothic" charset="0"/>
              </a:rPr>
              <a:t>higher</a:t>
            </a:r>
            <a:r>
              <a:rPr lang="tr-TR" altLang="ja-JP" dirty="0">
                <a:ea typeface="MS PGothic" charset="0"/>
                <a:cs typeface="MS PGothic" charset="0"/>
              </a:rPr>
              <a:t> </a:t>
            </a:r>
            <a:r>
              <a:rPr lang="tr-TR" altLang="ja-JP" dirty="0" err="1">
                <a:ea typeface="MS PGothic" charset="0"/>
                <a:cs typeface="MS PGothic" charset="0"/>
              </a:rPr>
              <a:t>than</a:t>
            </a:r>
            <a:r>
              <a:rPr lang="tr-TR" altLang="ja-JP" dirty="0">
                <a:ea typeface="MS PGothic" charset="0"/>
                <a:cs typeface="MS PGothic" charset="0"/>
              </a:rPr>
              <a:t> </a:t>
            </a:r>
            <a:r>
              <a:rPr lang="tr-TR" altLang="ja-JP" dirty="0" err="1">
                <a:ea typeface="MS PGothic" charset="0"/>
                <a:cs typeface="MS PGothic" charset="0"/>
              </a:rPr>
              <a:t>the</a:t>
            </a:r>
            <a:r>
              <a:rPr lang="tr-TR" altLang="ja-JP" dirty="0">
                <a:ea typeface="MS PGothic" charset="0"/>
                <a:cs typeface="MS PGothic" charset="0"/>
              </a:rPr>
              <a:t> </a:t>
            </a:r>
            <a:r>
              <a:rPr lang="tr-TR" altLang="ja-JP" dirty="0" err="1">
                <a:ea typeface="MS PGothic" charset="0"/>
                <a:cs typeface="MS PGothic" charset="0"/>
              </a:rPr>
              <a:t>price</a:t>
            </a:r>
            <a:r>
              <a:rPr lang="tr-TR" altLang="ja-JP" dirty="0">
                <a:ea typeface="MS PGothic" charset="0"/>
                <a:cs typeface="MS PGothic" charset="0"/>
              </a:rPr>
              <a:t> </a:t>
            </a:r>
            <a:r>
              <a:rPr lang="tr-TR" altLang="ja-JP" dirty="0" err="1">
                <a:ea typeface="MS PGothic" charset="0"/>
                <a:cs typeface="MS PGothic" charset="0"/>
              </a:rPr>
              <a:t>charged</a:t>
            </a:r>
            <a:r>
              <a:rPr lang="tr-TR" altLang="ja-JP" dirty="0">
                <a:ea typeface="MS PGothic" charset="0"/>
                <a:cs typeface="MS PGothic" charset="0"/>
              </a:rPr>
              <a:t> </a:t>
            </a:r>
            <a:r>
              <a:rPr lang="tr-TR" altLang="ja-JP" dirty="0" err="1">
                <a:ea typeface="MS PGothic" charset="0"/>
                <a:cs typeface="MS PGothic" charset="0"/>
              </a:rPr>
              <a:t>by</a:t>
            </a:r>
            <a:r>
              <a:rPr lang="tr-TR" altLang="ja-JP" dirty="0">
                <a:ea typeface="MS PGothic" charset="0"/>
                <a:cs typeface="MS PGothic" charset="0"/>
              </a:rPr>
              <a:t> </a:t>
            </a:r>
            <a:r>
              <a:rPr lang="tr-TR" altLang="ja-JP" dirty="0" err="1">
                <a:ea typeface="MS PGothic" charset="0"/>
                <a:cs typeface="MS PGothic" charset="0"/>
              </a:rPr>
              <a:t>regulators</a:t>
            </a:r>
            <a:r>
              <a:rPr lang="tr-TR" altLang="ja-JP" dirty="0">
                <a:ea typeface="MS PGothic" charset="0"/>
                <a:cs typeface="MS PGothic" charset="0"/>
              </a:rPr>
              <a:t>, P</a:t>
            </a:r>
            <a:r>
              <a:rPr lang="tr-TR" altLang="ja-JP" baseline="-25000" dirty="0">
                <a:ea typeface="MS PGothic" charset="0"/>
                <a:cs typeface="MS PGothic" charset="0"/>
              </a:rPr>
              <a:t>R</a:t>
            </a:r>
            <a:r>
              <a:rPr lang="tr-TR" altLang="ja-JP" dirty="0">
                <a:ea typeface="MS PGothic" charset="0"/>
                <a:cs typeface="MS PGothic" charset="0"/>
              </a:rPr>
              <a:t>.</a:t>
            </a:r>
          </a:p>
          <a:p>
            <a:endParaRPr lang="tr-TR" dirty="0">
              <a:ea typeface="MS PGothic" charset="0"/>
              <a:cs typeface="MS PGothic" charset="0"/>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58370"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tr-TR" dirty="0" err="1">
                <a:ea typeface="MS PGothic" charset="0"/>
                <a:cs typeface="MS PGothic" charset="0"/>
              </a:rPr>
              <a:t>Why</a:t>
            </a:r>
            <a:r>
              <a:rPr lang="tr-TR" dirty="0">
                <a:ea typeface="MS PGothic" charset="0"/>
                <a:cs typeface="MS PGothic" charset="0"/>
              </a:rPr>
              <a:t> is </a:t>
            </a:r>
            <a:r>
              <a:rPr lang="tr-TR" dirty="0" err="1">
                <a:ea typeface="MS PGothic" charset="0"/>
                <a:cs typeface="MS PGothic" charset="0"/>
              </a:rPr>
              <a:t>this</a:t>
            </a:r>
            <a:r>
              <a:rPr lang="tr-TR" dirty="0">
                <a:ea typeface="MS PGothic" charset="0"/>
                <a:cs typeface="MS PGothic" charset="0"/>
              </a:rPr>
              <a:t> </a:t>
            </a:r>
            <a:r>
              <a:rPr lang="tr-TR" dirty="0" err="1">
                <a:ea typeface="MS PGothic" charset="0"/>
                <a:cs typeface="MS PGothic" charset="0"/>
              </a:rPr>
              <a:t>bad</a:t>
            </a:r>
            <a:r>
              <a:rPr lang="tr-TR" dirty="0">
                <a:ea typeface="MS PGothic" charset="0"/>
                <a:cs typeface="MS PGothic" charset="0"/>
              </a:rPr>
              <a:t>?</a:t>
            </a:r>
          </a:p>
          <a:p>
            <a:r>
              <a:rPr lang="tr-TR" dirty="0" err="1">
                <a:ea typeface="MS PGothic" charset="0"/>
                <a:cs typeface="MS PGothic" charset="0"/>
              </a:rPr>
              <a:t>Subsidies</a:t>
            </a:r>
            <a:r>
              <a:rPr lang="tr-TR" dirty="0">
                <a:ea typeface="MS PGothic" charset="0"/>
                <a:cs typeface="MS PGothic" charset="0"/>
              </a:rPr>
              <a:t> </a:t>
            </a:r>
            <a:r>
              <a:rPr lang="tr-TR" dirty="0" err="1">
                <a:ea typeface="MS PGothic" charset="0"/>
                <a:cs typeface="MS PGothic" charset="0"/>
              </a:rPr>
              <a:t>come</a:t>
            </a:r>
            <a:r>
              <a:rPr lang="tr-TR" dirty="0">
                <a:ea typeface="MS PGothic" charset="0"/>
                <a:cs typeface="MS PGothic" charset="0"/>
              </a:rPr>
              <a:t> </a:t>
            </a:r>
            <a:r>
              <a:rPr lang="tr-TR" dirty="0" err="1">
                <a:ea typeface="MS PGothic" charset="0"/>
                <a:cs typeface="MS PGothic" charset="0"/>
              </a:rPr>
              <a:t>from</a:t>
            </a:r>
            <a:r>
              <a:rPr lang="tr-TR" dirty="0">
                <a:ea typeface="MS PGothic" charset="0"/>
                <a:cs typeface="MS PGothic" charset="0"/>
              </a:rPr>
              <a:t> </a:t>
            </a:r>
            <a:r>
              <a:rPr lang="tr-TR" dirty="0" err="1">
                <a:ea typeface="MS PGothic" charset="0"/>
                <a:cs typeface="MS PGothic" charset="0"/>
              </a:rPr>
              <a:t>the</a:t>
            </a:r>
            <a:r>
              <a:rPr lang="tr-TR" dirty="0">
                <a:ea typeface="MS PGothic" charset="0"/>
                <a:cs typeface="MS PGothic" charset="0"/>
              </a:rPr>
              <a:t> </a:t>
            </a:r>
            <a:r>
              <a:rPr lang="tr-TR" dirty="0" err="1">
                <a:ea typeface="MS PGothic" charset="0"/>
                <a:cs typeface="MS PGothic" charset="0"/>
              </a:rPr>
              <a:t>government</a:t>
            </a:r>
            <a:r>
              <a:rPr lang="tr-TR" dirty="0">
                <a:ea typeface="MS PGothic" charset="0"/>
                <a:cs typeface="MS PGothic" charset="0"/>
              </a:rPr>
              <a:t>, </a:t>
            </a:r>
            <a:r>
              <a:rPr lang="tr-TR" dirty="0" err="1">
                <a:ea typeface="MS PGothic" charset="0"/>
                <a:cs typeface="MS PGothic" charset="0"/>
              </a:rPr>
              <a:t>which</a:t>
            </a:r>
            <a:r>
              <a:rPr lang="tr-TR" dirty="0">
                <a:ea typeface="MS PGothic" charset="0"/>
                <a:cs typeface="MS PGothic" charset="0"/>
              </a:rPr>
              <a:t> </a:t>
            </a:r>
            <a:r>
              <a:rPr lang="tr-TR" dirty="0" err="1">
                <a:ea typeface="MS PGothic" charset="0"/>
                <a:cs typeface="MS PGothic" charset="0"/>
              </a:rPr>
              <a:t>taxes</a:t>
            </a:r>
            <a:r>
              <a:rPr lang="tr-TR" dirty="0">
                <a:ea typeface="MS PGothic" charset="0"/>
                <a:cs typeface="MS PGothic" charset="0"/>
              </a:rPr>
              <a:t> YOU!  </a:t>
            </a:r>
            <a:r>
              <a:rPr lang="tr-TR" dirty="0" err="1">
                <a:ea typeface="MS PGothic" charset="0"/>
                <a:cs typeface="MS PGothic" charset="0"/>
              </a:rPr>
              <a:t>So</a:t>
            </a:r>
            <a:r>
              <a:rPr lang="tr-TR" dirty="0">
                <a:ea typeface="MS PGothic" charset="0"/>
                <a:cs typeface="MS PGothic" charset="0"/>
              </a:rPr>
              <a:t> </a:t>
            </a:r>
            <a:r>
              <a:rPr lang="tr-TR" dirty="0" err="1">
                <a:ea typeface="MS PGothic" charset="0"/>
                <a:cs typeface="MS PGothic" charset="0"/>
              </a:rPr>
              <a:t>you</a:t>
            </a:r>
            <a:r>
              <a:rPr lang="tr-TR" dirty="0">
                <a:ea typeface="MS PGothic" charset="0"/>
                <a:cs typeface="MS PGothic" charset="0"/>
              </a:rPr>
              <a:t> </a:t>
            </a:r>
            <a:r>
              <a:rPr lang="tr-TR" dirty="0" err="1">
                <a:ea typeface="MS PGothic" charset="0"/>
                <a:cs typeface="MS PGothic" charset="0"/>
              </a:rPr>
              <a:t>now</a:t>
            </a:r>
            <a:r>
              <a:rPr lang="tr-TR" dirty="0">
                <a:ea typeface="MS PGothic" charset="0"/>
                <a:cs typeface="MS PGothic" charset="0"/>
              </a:rPr>
              <a:t> </a:t>
            </a:r>
            <a:r>
              <a:rPr lang="tr-TR" dirty="0" err="1">
                <a:ea typeface="MS PGothic" charset="0"/>
                <a:cs typeface="MS PGothic" charset="0"/>
              </a:rPr>
              <a:t>have</a:t>
            </a:r>
            <a:r>
              <a:rPr lang="tr-TR" dirty="0">
                <a:ea typeface="MS PGothic" charset="0"/>
                <a:cs typeface="MS PGothic" charset="0"/>
              </a:rPr>
              <a:t> </a:t>
            </a:r>
            <a:r>
              <a:rPr lang="tr-TR" dirty="0" err="1">
                <a:ea typeface="MS PGothic" charset="0"/>
                <a:cs typeface="MS PGothic" charset="0"/>
              </a:rPr>
              <a:t>lower</a:t>
            </a:r>
            <a:r>
              <a:rPr lang="tr-TR" dirty="0">
                <a:ea typeface="MS PGothic" charset="0"/>
                <a:cs typeface="MS PGothic" charset="0"/>
              </a:rPr>
              <a:t> </a:t>
            </a:r>
            <a:r>
              <a:rPr lang="tr-TR" dirty="0" err="1">
                <a:ea typeface="MS PGothic" charset="0"/>
                <a:cs typeface="MS PGothic" charset="0"/>
              </a:rPr>
              <a:t>prices</a:t>
            </a:r>
            <a:r>
              <a:rPr lang="tr-TR" dirty="0">
                <a:ea typeface="MS PGothic" charset="0"/>
                <a:cs typeface="MS PGothic" charset="0"/>
              </a:rPr>
              <a:t>, but </a:t>
            </a:r>
            <a:r>
              <a:rPr lang="tr-TR" dirty="0" err="1">
                <a:ea typeface="MS PGothic" charset="0"/>
                <a:cs typeface="MS PGothic" charset="0"/>
              </a:rPr>
              <a:t>now</a:t>
            </a:r>
            <a:r>
              <a:rPr lang="tr-TR" dirty="0">
                <a:ea typeface="MS PGothic" charset="0"/>
                <a:cs typeface="MS PGothic" charset="0"/>
              </a:rPr>
              <a:t> </a:t>
            </a:r>
            <a:r>
              <a:rPr lang="tr-TR" dirty="0" err="1">
                <a:ea typeface="MS PGothic" charset="0"/>
                <a:cs typeface="MS PGothic" charset="0"/>
              </a:rPr>
              <a:t>have</a:t>
            </a:r>
            <a:r>
              <a:rPr lang="tr-TR" dirty="0">
                <a:ea typeface="MS PGothic" charset="0"/>
                <a:cs typeface="MS PGothic" charset="0"/>
              </a:rPr>
              <a:t> </a:t>
            </a:r>
            <a:r>
              <a:rPr lang="tr-TR" dirty="0" err="1">
                <a:ea typeface="MS PGothic" charset="0"/>
                <a:cs typeface="MS PGothic" charset="0"/>
              </a:rPr>
              <a:t>to</a:t>
            </a:r>
            <a:r>
              <a:rPr lang="tr-TR" dirty="0">
                <a:ea typeface="MS PGothic" charset="0"/>
                <a:cs typeface="MS PGothic" charset="0"/>
              </a:rPr>
              <a:t> pay </a:t>
            </a:r>
            <a:r>
              <a:rPr lang="tr-TR" dirty="0" err="1">
                <a:ea typeface="MS PGothic" charset="0"/>
                <a:cs typeface="MS PGothic" charset="0"/>
              </a:rPr>
              <a:t>higher</a:t>
            </a:r>
            <a:r>
              <a:rPr lang="tr-TR" dirty="0">
                <a:ea typeface="MS PGothic" charset="0"/>
                <a:cs typeface="MS PGothic" charset="0"/>
              </a:rPr>
              <a:t> </a:t>
            </a:r>
            <a:r>
              <a:rPr lang="tr-TR" dirty="0" err="1">
                <a:ea typeface="MS PGothic" charset="0"/>
                <a:cs typeface="MS PGothic" charset="0"/>
              </a:rPr>
              <a:t>taxes</a:t>
            </a:r>
            <a:r>
              <a:rPr lang="tr-TR" dirty="0">
                <a:ea typeface="MS PGothic" charset="0"/>
                <a:cs typeface="MS PGothic" charset="0"/>
              </a:rPr>
              <a:t> </a:t>
            </a:r>
            <a:r>
              <a:rPr lang="tr-TR" dirty="0" err="1">
                <a:ea typeface="MS PGothic" charset="0"/>
                <a:cs typeface="MS PGothic" charset="0"/>
              </a:rPr>
              <a:t>to</a:t>
            </a:r>
            <a:r>
              <a:rPr lang="tr-TR" dirty="0">
                <a:ea typeface="MS PGothic" charset="0"/>
                <a:cs typeface="MS PGothic" charset="0"/>
              </a:rPr>
              <a:t> </a:t>
            </a:r>
            <a:r>
              <a:rPr lang="tr-TR" dirty="0" err="1">
                <a:ea typeface="MS PGothic" charset="0"/>
                <a:cs typeface="MS PGothic" charset="0"/>
              </a:rPr>
              <a:t>subsidize</a:t>
            </a:r>
            <a:r>
              <a:rPr lang="tr-TR" dirty="0">
                <a:ea typeface="MS PGothic" charset="0"/>
                <a:cs typeface="MS PGothic" charset="0"/>
              </a:rPr>
              <a:t> </a:t>
            </a:r>
            <a:r>
              <a:rPr lang="tr-TR" dirty="0" err="1">
                <a:ea typeface="MS PGothic" charset="0"/>
                <a:cs typeface="MS PGothic" charset="0"/>
              </a:rPr>
              <a:t>the</a:t>
            </a:r>
            <a:r>
              <a:rPr lang="tr-TR" dirty="0">
                <a:ea typeface="MS PGothic" charset="0"/>
                <a:cs typeface="MS PGothic" charset="0"/>
              </a:rPr>
              <a:t> </a:t>
            </a:r>
            <a:r>
              <a:rPr lang="tr-TR" dirty="0" err="1">
                <a:ea typeface="MS PGothic" charset="0"/>
                <a:cs typeface="MS PGothic" charset="0"/>
              </a:rPr>
              <a:t>firm</a:t>
            </a:r>
            <a:r>
              <a:rPr lang="tr-TR" dirty="0">
                <a:ea typeface="MS PGothic" charset="0"/>
                <a:cs typeface="MS PGothic" charset="0"/>
              </a:rPr>
              <a:t>!</a:t>
            </a:r>
          </a:p>
          <a:p>
            <a:endParaRPr lang="tr-TR" dirty="0">
              <a:ea typeface="MS PGothic" charset="0"/>
              <a:cs typeface="MS PGothic" charset="0"/>
            </a:endParaRPr>
          </a:p>
          <a:p>
            <a:r>
              <a:rPr lang="tr-TR" dirty="0" err="1">
                <a:ea typeface="MS PGothic" charset="0"/>
                <a:cs typeface="MS PGothic" charset="0"/>
              </a:rPr>
              <a:t>Government</a:t>
            </a:r>
            <a:r>
              <a:rPr lang="tr-TR" dirty="0">
                <a:ea typeface="MS PGothic" charset="0"/>
                <a:cs typeface="MS PGothic" charset="0"/>
              </a:rPr>
              <a:t> </a:t>
            </a:r>
            <a:r>
              <a:rPr lang="tr-TR" dirty="0" err="1">
                <a:ea typeface="MS PGothic" charset="0"/>
                <a:cs typeface="MS PGothic" charset="0"/>
              </a:rPr>
              <a:t>ownership</a:t>
            </a:r>
            <a:r>
              <a:rPr lang="tr-TR" dirty="0">
                <a:ea typeface="MS PGothic" charset="0"/>
                <a:cs typeface="MS PGothic" charset="0"/>
              </a:rPr>
              <a:t> </a:t>
            </a:r>
            <a:r>
              <a:rPr lang="tr-TR" dirty="0" err="1">
                <a:ea typeface="MS PGothic" charset="0"/>
                <a:cs typeface="MS PGothic" charset="0"/>
              </a:rPr>
              <a:t>creates</a:t>
            </a:r>
            <a:r>
              <a:rPr lang="tr-TR" dirty="0">
                <a:ea typeface="MS PGothic" charset="0"/>
                <a:cs typeface="MS PGothic" charset="0"/>
              </a:rPr>
              <a:t> </a:t>
            </a:r>
            <a:r>
              <a:rPr lang="tr-TR" dirty="0" err="1">
                <a:ea typeface="MS PGothic" charset="0"/>
                <a:cs typeface="MS PGothic" charset="0"/>
              </a:rPr>
              <a:t>many</a:t>
            </a:r>
            <a:r>
              <a:rPr lang="tr-TR" dirty="0">
                <a:ea typeface="MS PGothic" charset="0"/>
                <a:cs typeface="MS PGothic" charset="0"/>
              </a:rPr>
              <a:t> </a:t>
            </a:r>
            <a:r>
              <a:rPr lang="tr-TR" dirty="0" err="1">
                <a:ea typeface="MS PGothic" charset="0"/>
                <a:cs typeface="MS PGothic" charset="0"/>
              </a:rPr>
              <a:t>more</a:t>
            </a:r>
            <a:r>
              <a:rPr lang="tr-TR" dirty="0">
                <a:ea typeface="MS PGothic" charset="0"/>
                <a:cs typeface="MS PGothic" charset="0"/>
              </a:rPr>
              <a:t> </a:t>
            </a:r>
            <a:r>
              <a:rPr lang="tr-TR" dirty="0" err="1">
                <a:ea typeface="MS PGothic" charset="0"/>
                <a:cs typeface="MS PGothic" charset="0"/>
              </a:rPr>
              <a:t>problems</a:t>
            </a:r>
            <a:r>
              <a:rPr lang="tr-TR" dirty="0">
                <a:ea typeface="MS PGothic" charset="0"/>
                <a:cs typeface="MS PGothic" charset="0"/>
              </a:rPr>
              <a:t>, </a:t>
            </a:r>
            <a:r>
              <a:rPr lang="tr-TR" dirty="0" err="1">
                <a:ea typeface="MS PGothic" charset="0"/>
                <a:cs typeface="MS PGothic" charset="0"/>
              </a:rPr>
              <a:t>which</a:t>
            </a:r>
            <a:r>
              <a:rPr lang="tr-TR" dirty="0">
                <a:ea typeface="MS PGothic" charset="0"/>
                <a:cs typeface="MS PGothic" charset="0"/>
              </a:rPr>
              <a:t> </a:t>
            </a:r>
            <a:r>
              <a:rPr lang="tr-TR" dirty="0" err="1">
                <a:ea typeface="MS PGothic" charset="0"/>
                <a:cs typeface="MS PGothic" charset="0"/>
              </a:rPr>
              <a:t>we</a:t>
            </a:r>
            <a:r>
              <a:rPr lang="tr-TR" dirty="0">
                <a:ea typeface="MS PGothic" charset="0"/>
                <a:cs typeface="MS PGothic" charset="0"/>
              </a:rPr>
              <a:t> </a:t>
            </a:r>
            <a:r>
              <a:rPr lang="tr-TR" dirty="0" err="1">
                <a:ea typeface="MS PGothic" charset="0"/>
                <a:cs typeface="MS PGothic" charset="0"/>
              </a:rPr>
              <a:t>will</a:t>
            </a:r>
            <a:r>
              <a:rPr lang="tr-TR" dirty="0">
                <a:ea typeface="MS PGothic" charset="0"/>
                <a:cs typeface="MS PGothic" charset="0"/>
              </a:rPr>
              <a:t> </a:t>
            </a:r>
            <a:r>
              <a:rPr lang="tr-TR" dirty="0" err="1">
                <a:ea typeface="MS PGothic" charset="0"/>
                <a:cs typeface="MS PGothic" charset="0"/>
              </a:rPr>
              <a:t>see</a:t>
            </a:r>
            <a:r>
              <a:rPr lang="tr-TR" dirty="0">
                <a:ea typeface="MS PGothic" charset="0"/>
                <a:cs typeface="MS PGothic" charset="0"/>
              </a:rPr>
              <a:t> </a:t>
            </a:r>
            <a:r>
              <a:rPr lang="tr-TR" dirty="0" err="1">
                <a:ea typeface="MS PGothic" charset="0"/>
                <a:cs typeface="MS PGothic" charset="0"/>
              </a:rPr>
              <a:t>next</a:t>
            </a:r>
            <a:r>
              <a:rPr lang="tr-TR" dirty="0">
                <a:ea typeface="MS PGothic" charset="0"/>
                <a:cs typeface="MS PGothic" charset="0"/>
              </a:rPr>
              <a:t>.</a:t>
            </a: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60418"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tr-TR" dirty="0" err="1">
                <a:ea typeface="MS PGothic" charset="0"/>
                <a:cs typeface="MS PGothic" charset="0"/>
              </a:rPr>
              <a:t>Lecture</a:t>
            </a:r>
            <a:r>
              <a:rPr lang="tr-TR" dirty="0">
                <a:ea typeface="MS PGothic" charset="0"/>
                <a:cs typeface="MS PGothic" charset="0"/>
              </a:rPr>
              <a:t> </a:t>
            </a:r>
            <a:r>
              <a:rPr lang="tr-TR" dirty="0" err="1">
                <a:ea typeface="MS PGothic" charset="0"/>
                <a:cs typeface="MS PGothic" charset="0"/>
              </a:rPr>
              <a:t>notes</a:t>
            </a:r>
            <a:r>
              <a:rPr lang="tr-TR" dirty="0">
                <a:ea typeface="MS PGothic" charset="0"/>
                <a:cs typeface="MS PGothic" charset="0"/>
              </a:rPr>
              <a:t>:</a:t>
            </a:r>
          </a:p>
          <a:p>
            <a:r>
              <a:rPr lang="tr-TR" dirty="0" err="1">
                <a:ea typeface="MS PGothic" charset="0"/>
                <a:cs typeface="MS PGothic" charset="0"/>
              </a:rPr>
              <a:t>It</a:t>
            </a:r>
            <a:r>
              <a:rPr lang="tr-TR" dirty="0">
                <a:ea typeface="MS PGothic" charset="0"/>
                <a:cs typeface="MS PGothic" charset="0"/>
              </a:rPr>
              <a:t> </a:t>
            </a:r>
            <a:r>
              <a:rPr lang="tr-TR" dirty="0" err="1">
                <a:ea typeface="MS PGothic" charset="0"/>
                <a:cs typeface="MS PGothic" charset="0"/>
              </a:rPr>
              <a:t>all</a:t>
            </a:r>
            <a:r>
              <a:rPr lang="tr-TR" dirty="0">
                <a:ea typeface="MS PGothic" charset="0"/>
                <a:cs typeface="MS PGothic" charset="0"/>
              </a:rPr>
              <a:t> </a:t>
            </a:r>
            <a:r>
              <a:rPr lang="tr-TR" dirty="0" err="1">
                <a:ea typeface="MS PGothic" charset="0"/>
                <a:cs typeface="MS PGothic" charset="0"/>
              </a:rPr>
              <a:t>comes</a:t>
            </a:r>
            <a:r>
              <a:rPr lang="tr-TR" dirty="0">
                <a:ea typeface="MS PGothic" charset="0"/>
                <a:cs typeface="MS PGothic" charset="0"/>
              </a:rPr>
              <a:t> </a:t>
            </a:r>
            <a:r>
              <a:rPr lang="tr-TR" dirty="0" err="1">
                <a:ea typeface="MS PGothic" charset="0"/>
                <a:cs typeface="MS PGothic" charset="0"/>
              </a:rPr>
              <a:t>down</a:t>
            </a:r>
            <a:r>
              <a:rPr lang="tr-TR" dirty="0">
                <a:ea typeface="MS PGothic" charset="0"/>
                <a:cs typeface="MS PGothic" charset="0"/>
              </a:rPr>
              <a:t> </a:t>
            </a:r>
            <a:r>
              <a:rPr lang="tr-TR" dirty="0" err="1">
                <a:ea typeface="MS PGothic" charset="0"/>
                <a:cs typeface="MS PGothic" charset="0"/>
              </a:rPr>
              <a:t>to</a:t>
            </a:r>
            <a:r>
              <a:rPr lang="tr-TR" dirty="0">
                <a:ea typeface="MS PGothic" charset="0"/>
                <a:cs typeface="MS PGothic" charset="0"/>
              </a:rPr>
              <a:t> </a:t>
            </a:r>
            <a:r>
              <a:rPr lang="tr-TR" dirty="0" err="1">
                <a:ea typeface="MS PGothic" charset="0"/>
                <a:cs typeface="MS PGothic" charset="0"/>
              </a:rPr>
              <a:t>incentives</a:t>
            </a:r>
            <a:r>
              <a:rPr lang="tr-TR" dirty="0">
                <a:ea typeface="MS PGothic" charset="0"/>
                <a:cs typeface="MS PGothic" charset="0"/>
              </a:rPr>
              <a:t>.  </a:t>
            </a:r>
            <a:r>
              <a:rPr lang="tr-TR" dirty="0" err="1">
                <a:ea typeface="MS PGothic" charset="0"/>
                <a:cs typeface="MS PGothic" charset="0"/>
              </a:rPr>
              <a:t>The</a:t>
            </a:r>
            <a:r>
              <a:rPr lang="tr-TR" dirty="0">
                <a:ea typeface="MS PGothic" charset="0"/>
                <a:cs typeface="MS PGothic" charset="0"/>
              </a:rPr>
              <a:t> </a:t>
            </a:r>
            <a:r>
              <a:rPr lang="tr-TR" dirty="0" err="1">
                <a:ea typeface="MS PGothic" charset="0"/>
                <a:cs typeface="MS PGothic" charset="0"/>
              </a:rPr>
              <a:t>government</a:t>
            </a:r>
            <a:r>
              <a:rPr lang="tr-TR" dirty="0">
                <a:ea typeface="MS PGothic" charset="0"/>
                <a:cs typeface="MS PGothic" charset="0"/>
              </a:rPr>
              <a:t> can </a:t>
            </a:r>
            <a:r>
              <a:rPr lang="tr-TR" dirty="0" err="1">
                <a:ea typeface="MS PGothic" charset="0"/>
                <a:cs typeface="MS PGothic" charset="0"/>
              </a:rPr>
              <a:t>always</a:t>
            </a:r>
            <a:r>
              <a:rPr lang="tr-TR" dirty="0">
                <a:ea typeface="MS PGothic" charset="0"/>
                <a:cs typeface="MS PGothic" charset="0"/>
              </a:rPr>
              <a:t> </a:t>
            </a:r>
            <a:r>
              <a:rPr lang="tr-TR" altLang="ja-JP" dirty="0">
                <a:ea typeface="MS PGothic" charset="0"/>
                <a:cs typeface="MS PGothic" charset="0"/>
              </a:rPr>
              <a:t>“</a:t>
            </a:r>
            <a:r>
              <a:rPr lang="tr-TR" altLang="ja-JP" dirty="0" err="1">
                <a:ea typeface="MS PGothic" charset="0"/>
                <a:cs typeface="MS PGothic" charset="0"/>
              </a:rPr>
              <a:t>bail</a:t>
            </a:r>
            <a:r>
              <a:rPr lang="tr-TR" altLang="ja-JP" dirty="0">
                <a:ea typeface="MS PGothic" charset="0"/>
                <a:cs typeface="MS PGothic" charset="0"/>
              </a:rPr>
              <a:t> </a:t>
            </a:r>
            <a:r>
              <a:rPr lang="tr-TR" altLang="ja-JP" dirty="0" err="1">
                <a:ea typeface="MS PGothic" charset="0"/>
                <a:cs typeface="MS PGothic" charset="0"/>
              </a:rPr>
              <a:t>itself</a:t>
            </a:r>
            <a:r>
              <a:rPr lang="tr-TR" altLang="ja-JP" dirty="0">
                <a:ea typeface="MS PGothic" charset="0"/>
                <a:cs typeface="MS PGothic" charset="0"/>
              </a:rPr>
              <a:t> </a:t>
            </a:r>
            <a:r>
              <a:rPr lang="tr-TR" altLang="ja-JP" dirty="0" err="1">
                <a:ea typeface="MS PGothic" charset="0"/>
                <a:cs typeface="MS PGothic" charset="0"/>
              </a:rPr>
              <a:t>out</a:t>
            </a:r>
            <a:r>
              <a:rPr lang="tr-TR" altLang="ja-JP" dirty="0">
                <a:ea typeface="MS PGothic" charset="0"/>
                <a:cs typeface="MS PGothic" charset="0"/>
              </a:rPr>
              <a:t>,” </a:t>
            </a:r>
            <a:r>
              <a:rPr lang="tr-TR" altLang="ja-JP" dirty="0" err="1">
                <a:ea typeface="MS PGothic" charset="0"/>
                <a:cs typeface="MS PGothic" charset="0"/>
              </a:rPr>
              <a:t>so</a:t>
            </a:r>
            <a:r>
              <a:rPr lang="tr-TR" altLang="ja-JP" dirty="0">
                <a:ea typeface="MS PGothic" charset="0"/>
                <a:cs typeface="MS PGothic" charset="0"/>
              </a:rPr>
              <a:t> it has </a:t>
            </a:r>
            <a:r>
              <a:rPr lang="tr-TR" altLang="ja-JP" dirty="0" err="1">
                <a:ea typeface="MS PGothic" charset="0"/>
                <a:cs typeface="MS PGothic" charset="0"/>
              </a:rPr>
              <a:t>no</a:t>
            </a:r>
            <a:r>
              <a:rPr lang="tr-TR" altLang="ja-JP" dirty="0">
                <a:ea typeface="MS PGothic" charset="0"/>
                <a:cs typeface="MS PGothic" charset="0"/>
              </a:rPr>
              <a:t> </a:t>
            </a:r>
            <a:r>
              <a:rPr lang="tr-TR" altLang="ja-JP" dirty="0" err="1">
                <a:ea typeface="MS PGothic" charset="0"/>
                <a:cs typeface="MS PGothic" charset="0"/>
              </a:rPr>
              <a:t>incentive</a:t>
            </a:r>
            <a:r>
              <a:rPr lang="tr-TR" altLang="ja-JP" dirty="0">
                <a:ea typeface="MS PGothic" charset="0"/>
                <a:cs typeface="MS PGothic" charset="0"/>
              </a:rPr>
              <a:t> </a:t>
            </a:r>
            <a:r>
              <a:rPr lang="tr-TR" altLang="ja-JP" dirty="0" err="1">
                <a:ea typeface="MS PGothic" charset="0"/>
                <a:cs typeface="MS PGothic" charset="0"/>
              </a:rPr>
              <a:t>to</a:t>
            </a:r>
            <a:r>
              <a:rPr lang="tr-TR" altLang="ja-JP" dirty="0">
                <a:ea typeface="MS PGothic" charset="0"/>
                <a:cs typeface="MS PGothic" charset="0"/>
              </a:rPr>
              <a:t> be </a:t>
            </a:r>
            <a:r>
              <a:rPr lang="tr-TR" altLang="ja-JP" dirty="0" err="1">
                <a:ea typeface="MS PGothic" charset="0"/>
                <a:cs typeface="MS PGothic" charset="0"/>
              </a:rPr>
              <a:t>efficient</a:t>
            </a:r>
            <a:r>
              <a:rPr lang="tr-TR" altLang="ja-JP" dirty="0">
                <a:ea typeface="MS PGothic" charset="0"/>
                <a:cs typeface="MS PGothic" charset="0"/>
              </a:rPr>
              <a:t>, </a:t>
            </a:r>
            <a:r>
              <a:rPr lang="tr-TR" altLang="ja-JP" dirty="0" err="1">
                <a:ea typeface="MS PGothic" charset="0"/>
                <a:cs typeface="MS PGothic" charset="0"/>
              </a:rPr>
              <a:t>keep</a:t>
            </a:r>
            <a:r>
              <a:rPr lang="tr-TR" altLang="ja-JP" dirty="0">
                <a:ea typeface="MS PGothic" charset="0"/>
                <a:cs typeface="MS PGothic" charset="0"/>
              </a:rPr>
              <a:t> </a:t>
            </a:r>
            <a:r>
              <a:rPr lang="tr-TR" altLang="ja-JP" dirty="0" err="1">
                <a:ea typeface="MS PGothic" charset="0"/>
                <a:cs typeface="MS PGothic" charset="0"/>
              </a:rPr>
              <a:t>costs</a:t>
            </a:r>
            <a:r>
              <a:rPr lang="tr-TR" altLang="ja-JP" dirty="0">
                <a:ea typeface="MS PGothic" charset="0"/>
                <a:cs typeface="MS PGothic" charset="0"/>
              </a:rPr>
              <a:t> </a:t>
            </a:r>
            <a:r>
              <a:rPr lang="tr-TR" altLang="ja-JP" dirty="0" err="1">
                <a:ea typeface="MS PGothic" charset="0"/>
                <a:cs typeface="MS PGothic" charset="0"/>
              </a:rPr>
              <a:t>down</a:t>
            </a:r>
            <a:r>
              <a:rPr lang="tr-TR" altLang="ja-JP" dirty="0">
                <a:ea typeface="MS PGothic" charset="0"/>
                <a:cs typeface="MS PGothic" charset="0"/>
              </a:rPr>
              <a:t>, </a:t>
            </a:r>
            <a:r>
              <a:rPr lang="tr-TR" altLang="ja-JP" dirty="0" err="1">
                <a:ea typeface="MS PGothic" charset="0"/>
                <a:cs typeface="MS PGothic" charset="0"/>
              </a:rPr>
              <a:t>or</a:t>
            </a:r>
            <a:r>
              <a:rPr lang="tr-TR" altLang="ja-JP" dirty="0">
                <a:ea typeface="MS PGothic" charset="0"/>
                <a:cs typeface="MS PGothic" charset="0"/>
              </a:rPr>
              <a:t> fire </a:t>
            </a:r>
            <a:r>
              <a:rPr lang="tr-TR" altLang="ja-JP" dirty="0" err="1">
                <a:ea typeface="MS PGothic" charset="0"/>
                <a:cs typeface="MS PGothic" charset="0"/>
              </a:rPr>
              <a:t>bad</a:t>
            </a:r>
            <a:r>
              <a:rPr lang="tr-TR" altLang="ja-JP" dirty="0">
                <a:ea typeface="MS PGothic" charset="0"/>
                <a:cs typeface="MS PGothic" charset="0"/>
              </a:rPr>
              <a:t> </a:t>
            </a:r>
            <a:r>
              <a:rPr lang="tr-TR" altLang="ja-JP" dirty="0" err="1">
                <a:ea typeface="MS PGothic" charset="0"/>
                <a:cs typeface="MS PGothic" charset="0"/>
              </a:rPr>
              <a:t>employees</a:t>
            </a:r>
            <a:r>
              <a:rPr lang="tr-TR" altLang="ja-JP" dirty="0">
                <a:ea typeface="MS PGothic" charset="0"/>
                <a:cs typeface="MS PGothic" charset="0"/>
              </a:rPr>
              <a:t>.  A </a:t>
            </a:r>
            <a:r>
              <a:rPr lang="tr-TR" altLang="ja-JP" dirty="0" err="1">
                <a:ea typeface="MS PGothic" charset="0"/>
                <a:cs typeface="MS PGothic" charset="0"/>
              </a:rPr>
              <a:t>private</a:t>
            </a:r>
            <a:r>
              <a:rPr lang="tr-TR" altLang="ja-JP" dirty="0">
                <a:ea typeface="MS PGothic" charset="0"/>
                <a:cs typeface="MS PGothic" charset="0"/>
              </a:rPr>
              <a:t> </a:t>
            </a:r>
            <a:r>
              <a:rPr lang="tr-TR" altLang="ja-JP" dirty="0" err="1">
                <a:ea typeface="MS PGothic" charset="0"/>
                <a:cs typeface="MS PGothic" charset="0"/>
              </a:rPr>
              <a:t>firm</a:t>
            </a:r>
            <a:r>
              <a:rPr lang="tr-TR" altLang="ja-JP" dirty="0">
                <a:ea typeface="MS PGothic" charset="0"/>
                <a:cs typeface="MS PGothic" charset="0"/>
              </a:rPr>
              <a:t> has </a:t>
            </a:r>
            <a:r>
              <a:rPr lang="tr-TR" altLang="ja-JP" dirty="0" err="1">
                <a:ea typeface="MS PGothic" charset="0"/>
                <a:cs typeface="MS PGothic" charset="0"/>
              </a:rPr>
              <a:t>to</a:t>
            </a:r>
            <a:r>
              <a:rPr lang="tr-TR" altLang="ja-JP" dirty="0">
                <a:ea typeface="MS PGothic" charset="0"/>
                <a:cs typeface="MS PGothic" charset="0"/>
              </a:rPr>
              <a:t> </a:t>
            </a:r>
            <a:r>
              <a:rPr lang="tr-TR" altLang="ja-JP" dirty="0" err="1">
                <a:ea typeface="MS PGothic" charset="0"/>
                <a:cs typeface="MS PGothic" charset="0"/>
              </a:rPr>
              <a:t>take</a:t>
            </a:r>
            <a:r>
              <a:rPr lang="tr-TR" altLang="ja-JP" dirty="0">
                <a:ea typeface="MS PGothic" charset="0"/>
                <a:cs typeface="MS PGothic" charset="0"/>
              </a:rPr>
              <a:t> </a:t>
            </a:r>
            <a:r>
              <a:rPr lang="tr-TR" altLang="ja-JP" dirty="0" err="1">
                <a:ea typeface="MS PGothic" charset="0"/>
                <a:cs typeface="MS PGothic" charset="0"/>
              </a:rPr>
              <a:t>care</a:t>
            </a:r>
            <a:r>
              <a:rPr lang="tr-TR" altLang="ja-JP" dirty="0">
                <a:ea typeface="MS PGothic" charset="0"/>
                <a:cs typeface="MS PGothic" charset="0"/>
              </a:rPr>
              <a:t> of </a:t>
            </a:r>
            <a:r>
              <a:rPr lang="tr-TR" altLang="ja-JP" dirty="0" err="1">
                <a:ea typeface="MS PGothic" charset="0"/>
                <a:cs typeface="MS PGothic" charset="0"/>
              </a:rPr>
              <a:t>its</a:t>
            </a:r>
            <a:r>
              <a:rPr lang="tr-TR" altLang="ja-JP" dirty="0">
                <a:ea typeface="MS PGothic" charset="0"/>
                <a:cs typeface="MS PGothic" charset="0"/>
              </a:rPr>
              <a:t> </a:t>
            </a:r>
            <a:r>
              <a:rPr lang="tr-TR" altLang="ja-JP" dirty="0" err="1">
                <a:ea typeface="MS PGothic" charset="0"/>
                <a:cs typeface="MS PGothic" charset="0"/>
              </a:rPr>
              <a:t>own</a:t>
            </a:r>
            <a:r>
              <a:rPr lang="tr-TR" altLang="ja-JP" dirty="0">
                <a:ea typeface="MS PGothic" charset="0"/>
                <a:cs typeface="MS PGothic" charset="0"/>
              </a:rPr>
              <a:t> </a:t>
            </a:r>
            <a:r>
              <a:rPr lang="tr-TR" altLang="ja-JP" dirty="0" err="1">
                <a:ea typeface="MS PGothic" charset="0"/>
                <a:cs typeface="MS PGothic" charset="0"/>
              </a:rPr>
              <a:t>expenses</a:t>
            </a:r>
            <a:r>
              <a:rPr lang="tr-TR" altLang="ja-JP" dirty="0">
                <a:ea typeface="MS PGothic" charset="0"/>
                <a:cs typeface="MS PGothic" charset="0"/>
              </a:rPr>
              <a:t> </a:t>
            </a:r>
            <a:r>
              <a:rPr lang="tr-TR" altLang="ja-JP" dirty="0" err="1">
                <a:ea typeface="MS PGothic" charset="0"/>
                <a:cs typeface="MS PGothic" charset="0"/>
              </a:rPr>
              <a:t>and</a:t>
            </a:r>
            <a:r>
              <a:rPr lang="tr-TR" altLang="ja-JP" dirty="0">
                <a:ea typeface="MS PGothic" charset="0"/>
                <a:cs typeface="MS PGothic" charset="0"/>
              </a:rPr>
              <a:t> has </a:t>
            </a:r>
            <a:r>
              <a:rPr lang="tr-TR" altLang="ja-JP" dirty="0" err="1">
                <a:ea typeface="MS PGothic" charset="0"/>
                <a:cs typeface="MS PGothic" charset="0"/>
              </a:rPr>
              <a:t>the</a:t>
            </a:r>
            <a:r>
              <a:rPr lang="tr-TR" altLang="ja-JP" dirty="0">
                <a:ea typeface="MS PGothic" charset="0"/>
                <a:cs typeface="MS PGothic" charset="0"/>
              </a:rPr>
              <a:t> </a:t>
            </a:r>
            <a:r>
              <a:rPr lang="tr-TR" altLang="ja-JP" dirty="0" err="1">
                <a:ea typeface="MS PGothic" charset="0"/>
                <a:cs typeface="MS PGothic" charset="0"/>
              </a:rPr>
              <a:t>incentive</a:t>
            </a:r>
            <a:r>
              <a:rPr lang="tr-TR" altLang="ja-JP" dirty="0">
                <a:ea typeface="MS PGothic" charset="0"/>
                <a:cs typeface="MS PGothic" charset="0"/>
              </a:rPr>
              <a:t> </a:t>
            </a:r>
            <a:r>
              <a:rPr lang="tr-TR" altLang="ja-JP" dirty="0" err="1">
                <a:ea typeface="MS PGothic" charset="0"/>
                <a:cs typeface="MS PGothic" charset="0"/>
              </a:rPr>
              <a:t>to</a:t>
            </a:r>
            <a:r>
              <a:rPr lang="tr-TR" altLang="ja-JP" dirty="0">
                <a:ea typeface="MS PGothic" charset="0"/>
                <a:cs typeface="MS PGothic" charset="0"/>
              </a:rPr>
              <a:t> </a:t>
            </a:r>
            <a:r>
              <a:rPr lang="tr-TR" altLang="ja-JP" dirty="0" err="1">
                <a:ea typeface="MS PGothic" charset="0"/>
                <a:cs typeface="MS PGothic" charset="0"/>
              </a:rPr>
              <a:t>find</a:t>
            </a:r>
            <a:r>
              <a:rPr lang="tr-TR" altLang="ja-JP" dirty="0">
                <a:ea typeface="MS PGothic" charset="0"/>
                <a:cs typeface="MS PGothic" charset="0"/>
              </a:rPr>
              <a:t> </a:t>
            </a:r>
            <a:r>
              <a:rPr lang="tr-TR" altLang="ja-JP" dirty="0" err="1">
                <a:ea typeface="MS PGothic" charset="0"/>
                <a:cs typeface="MS PGothic" charset="0"/>
              </a:rPr>
              <a:t>and</a:t>
            </a:r>
            <a:r>
              <a:rPr lang="tr-TR" altLang="ja-JP" dirty="0">
                <a:ea typeface="MS PGothic" charset="0"/>
                <a:cs typeface="MS PGothic" charset="0"/>
              </a:rPr>
              <a:t> </a:t>
            </a:r>
            <a:r>
              <a:rPr lang="tr-TR" altLang="ja-JP" dirty="0" err="1">
                <a:ea typeface="MS PGothic" charset="0"/>
                <a:cs typeface="MS PGothic" charset="0"/>
              </a:rPr>
              <a:t>eliminate</a:t>
            </a:r>
            <a:r>
              <a:rPr lang="tr-TR" altLang="ja-JP" dirty="0">
                <a:ea typeface="MS PGothic" charset="0"/>
                <a:cs typeface="MS PGothic" charset="0"/>
              </a:rPr>
              <a:t> </a:t>
            </a:r>
            <a:r>
              <a:rPr lang="tr-TR" altLang="ja-JP" dirty="0" err="1">
                <a:ea typeface="MS PGothic" charset="0"/>
                <a:cs typeface="MS PGothic" charset="0"/>
              </a:rPr>
              <a:t>inefficiencies</a:t>
            </a:r>
            <a:r>
              <a:rPr lang="tr-TR" altLang="ja-JP" dirty="0">
                <a:ea typeface="MS PGothic" charset="0"/>
                <a:cs typeface="MS PGothic" charset="0"/>
              </a:rPr>
              <a:t>.</a:t>
            </a:r>
            <a:endParaRPr lang="tr-TR" dirty="0">
              <a:ea typeface="MS PGothic" charset="0"/>
              <a:cs typeface="MS PGothic" charset="0"/>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62466"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tr-TR" dirty="0" err="1">
                <a:ea typeface="MS PGothic" charset="0"/>
                <a:cs typeface="MS PGothic" charset="0"/>
              </a:rPr>
              <a:t>Economics</a:t>
            </a:r>
            <a:r>
              <a:rPr lang="tr-TR" dirty="0">
                <a:ea typeface="MS PGothic" charset="0"/>
                <a:cs typeface="MS PGothic" charset="0"/>
              </a:rPr>
              <a:t> in </a:t>
            </a:r>
            <a:r>
              <a:rPr lang="tr-TR" dirty="0" err="1">
                <a:ea typeface="MS PGothic" charset="0"/>
                <a:cs typeface="MS PGothic" charset="0"/>
              </a:rPr>
              <a:t>the</a:t>
            </a:r>
            <a:r>
              <a:rPr lang="tr-TR" dirty="0">
                <a:ea typeface="MS PGothic" charset="0"/>
                <a:cs typeface="MS PGothic" charset="0"/>
              </a:rPr>
              <a:t> </a:t>
            </a:r>
            <a:r>
              <a:rPr lang="tr-TR" dirty="0" err="1">
                <a:ea typeface="MS PGothic" charset="0"/>
                <a:cs typeface="MS PGothic" charset="0"/>
              </a:rPr>
              <a:t>media</a:t>
            </a:r>
            <a:endParaRPr lang="tr-TR" dirty="0">
              <a:ea typeface="MS PGothic" charset="0"/>
              <a:cs typeface="MS PGothic" charset="0"/>
            </a:endParaRPr>
          </a:p>
          <a:p>
            <a:endParaRPr lang="tr-TR" dirty="0">
              <a:ea typeface="MS PGothic" charset="0"/>
              <a:cs typeface="MS PGothic" charset="0"/>
            </a:endParaRPr>
          </a:p>
          <a:p>
            <a:r>
              <a:rPr lang="tr-TR" dirty="0" err="1">
                <a:ea typeface="MS PGothic" charset="0"/>
                <a:cs typeface="MS PGothic" charset="0"/>
              </a:rPr>
              <a:t>Lecture</a:t>
            </a:r>
            <a:r>
              <a:rPr lang="tr-TR" dirty="0">
                <a:ea typeface="MS PGothic" charset="0"/>
                <a:cs typeface="MS PGothic" charset="0"/>
              </a:rPr>
              <a:t> tip:</a:t>
            </a:r>
          </a:p>
          <a:p>
            <a:r>
              <a:rPr lang="tr-TR" dirty="0" err="1">
                <a:ea typeface="MS PGothic" charset="0"/>
                <a:cs typeface="MS PGothic" charset="0"/>
              </a:rPr>
              <a:t>The</a:t>
            </a:r>
            <a:r>
              <a:rPr lang="tr-TR" dirty="0">
                <a:ea typeface="MS PGothic" charset="0"/>
                <a:cs typeface="MS PGothic" charset="0"/>
              </a:rPr>
              <a:t> </a:t>
            </a:r>
            <a:r>
              <a:rPr lang="tr-TR" dirty="0" err="1">
                <a:ea typeface="MS PGothic" charset="0"/>
                <a:cs typeface="MS PGothic" charset="0"/>
              </a:rPr>
              <a:t>clip</a:t>
            </a:r>
            <a:r>
              <a:rPr lang="tr-TR" dirty="0">
                <a:ea typeface="MS PGothic" charset="0"/>
                <a:cs typeface="MS PGothic" charset="0"/>
              </a:rPr>
              <a:t> </a:t>
            </a:r>
            <a:r>
              <a:rPr lang="tr-TR" dirty="0" err="1">
                <a:ea typeface="MS PGothic" charset="0"/>
                <a:cs typeface="MS PGothic" charset="0"/>
              </a:rPr>
              <a:t>mentioned</a:t>
            </a:r>
            <a:r>
              <a:rPr lang="tr-TR" dirty="0">
                <a:ea typeface="MS PGothic" charset="0"/>
                <a:cs typeface="MS PGothic" charset="0"/>
              </a:rPr>
              <a:t> on </a:t>
            </a:r>
            <a:r>
              <a:rPr lang="tr-TR" dirty="0" err="1">
                <a:ea typeface="MS PGothic" charset="0"/>
                <a:cs typeface="MS PGothic" charset="0"/>
              </a:rPr>
              <a:t>the</a:t>
            </a:r>
            <a:r>
              <a:rPr lang="tr-TR" dirty="0">
                <a:ea typeface="MS PGothic" charset="0"/>
                <a:cs typeface="MS PGothic" charset="0"/>
              </a:rPr>
              <a:t> </a:t>
            </a:r>
            <a:r>
              <a:rPr lang="tr-TR" dirty="0" err="1">
                <a:ea typeface="MS PGothic" charset="0"/>
                <a:cs typeface="MS PGothic" charset="0"/>
              </a:rPr>
              <a:t>slide</a:t>
            </a:r>
            <a:r>
              <a:rPr lang="tr-TR" dirty="0">
                <a:ea typeface="MS PGothic" charset="0"/>
                <a:cs typeface="MS PGothic" charset="0"/>
              </a:rPr>
              <a:t> can be </a:t>
            </a:r>
            <a:r>
              <a:rPr lang="tr-TR" dirty="0" err="1">
                <a:ea typeface="MS PGothic" charset="0"/>
                <a:cs typeface="MS PGothic" charset="0"/>
              </a:rPr>
              <a:t>found</a:t>
            </a:r>
            <a:r>
              <a:rPr lang="tr-TR" dirty="0">
                <a:ea typeface="MS PGothic" charset="0"/>
                <a:cs typeface="MS PGothic" charset="0"/>
              </a:rPr>
              <a:t> in </a:t>
            </a:r>
            <a:r>
              <a:rPr lang="tr-TR" dirty="0" err="1">
                <a:ea typeface="MS PGothic" charset="0"/>
                <a:cs typeface="MS PGothic" charset="0"/>
              </a:rPr>
              <a:t>the</a:t>
            </a:r>
            <a:r>
              <a:rPr lang="tr-TR" dirty="0">
                <a:ea typeface="MS PGothic" charset="0"/>
                <a:cs typeface="MS PGothic" charset="0"/>
              </a:rPr>
              <a:t> Interactive </a:t>
            </a:r>
            <a:r>
              <a:rPr lang="tr-TR" dirty="0" err="1">
                <a:ea typeface="MS PGothic" charset="0"/>
                <a:cs typeface="MS PGothic" charset="0"/>
              </a:rPr>
              <a:t>Instructor's</a:t>
            </a:r>
            <a:r>
              <a:rPr lang="tr-TR" dirty="0">
                <a:ea typeface="MS PGothic" charset="0"/>
                <a:cs typeface="MS PGothic" charset="0"/>
              </a:rPr>
              <a:t> Guide. Access </a:t>
            </a:r>
            <a:r>
              <a:rPr lang="tr-TR" dirty="0" err="1">
                <a:ea typeface="MS PGothic" charset="0"/>
                <a:cs typeface="MS PGothic" charset="0"/>
              </a:rPr>
              <a:t>the</a:t>
            </a:r>
            <a:r>
              <a:rPr lang="tr-TR" dirty="0">
                <a:ea typeface="MS PGothic" charset="0"/>
                <a:cs typeface="MS PGothic" charset="0"/>
              </a:rPr>
              <a:t> </a:t>
            </a:r>
            <a:r>
              <a:rPr lang="tr-TR" dirty="0" err="1">
                <a:ea typeface="MS PGothic" charset="0"/>
                <a:cs typeface="MS PGothic" charset="0"/>
              </a:rPr>
              <a:t>direct</a:t>
            </a:r>
            <a:r>
              <a:rPr lang="tr-TR" dirty="0">
                <a:ea typeface="MS PGothic" charset="0"/>
                <a:cs typeface="MS PGothic" charset="0"/>
              </a:rPr>
              <a:t> link </a:t>
            </a:r>
            <a:r>
              <a:rPr lang="tr-TR" dirty="0" err="1">
                <a:ea typeface="MS PGothic" charset="0"/>
                <a:cs typeface="MS PGothic" charset="0"/>
              </a:rPr>
              <a:t>by</a:t>
            </a:r>
            <a:r>
              <a:rPr lang="tr-TR" dirty="0">
                <a:ea typeface="MS PGothic" charset="0"/>
                <a:cs typeface="MS PGothic" charset="0"/>
              </a:rPr>
              <a:t> </a:t>
            </a:r>
            <a:r>
              <a:rPr lang="tr-TR" dirty="0" err="1">
                <a:ea typeface="MS PGothic" charset="0"/>
                <a:cs typeface="MS PGothic" charset="0"/>
              </a:rPr>
              <a:t>clicking</a:t>
            </a:r>
            <a:r>
              <a:rPr lang="tr-TR" dirty="0">
                <a:ea typeface="MS PGothic" charset="0"/>
                <a:cs typeface="MS PGothic" charset="0"/>
              </a:rPr>
              <a:t> </a:t>
            </a:r>
            <a:r>
              <a:rPr lang="tr-TR" dirty="0" err="1">
                <a:ea typeface="MS PGothic" charset="0"/>
                <a:cs typeface="MS PGothic" charset="0"/>
              </a:rPr>
              <a:t>the</a:t>
            </a:r>
            <a:r>
              <a:rPr lang="tr-TR" dirty="0">
                <a:ea typeface="MS PGothic" charset="0"/>
                <a:cs typeface="MS PGothic" charset="0"/>
              </a:rPr>
              <a:t> </a:t>
            </a:r>
            <a:r>
              <a:rPr lang="tr-TR" dirty="0" err="1">
                <a:ea typeface="MS PGothic" charset="0"/>
                <a:cs typeface="MS PGothic" charset="0"/>
              </a:rPr>
              <a:t>icon</a:t>
            </a:r>
            <a:r>
              <a:rPr lang="tr-TR" dirty="0">
                <a:ea typeface="MS PGothic" charset="0"/>
                <a:cs typeface="MS PGothic" charset="0"/>
              </a:rPr>
              <a:t> in </a:t>
            </a:r>
            <a:r>
              <a:rPr lang="tr-TR" dirty="0" err="1">
                <a:ea typeface="MS PGothic" charset="0"/>
                <a:cs typeface="MS PGothic" charset="0"/>
              </a:rPr>
              <a:t>the</a:t>
            </a:r>
            <a:r>
              <a:rPr lang="tr-TR" dirty="0">
                <a:ea typeface="MS PGothic" charset="0"/>
                <a:cs typeface="MS PGothic" charset="0"/>
              </a:rPr>
              <a:t> PowerPoint </a:t>
            </a:r>
            <a:r>
              <a:rPr lang="tr-TR" dirty="0" err="1">
                <a:ea typeface="MS PGothic" charset="0"/>
                <a:cs typeface="MS PGothic" charset="0"/>
              </a:rPr>
              <a:t>above</a:t>
            </a:r>
            <a:r>
              <a:rPr lang="tr-TR" dirty="0">
                <a:ea typeface="MS PGothic" charset="0"/>
                <a:cs typeface="MS PGothic" charset="0"/>
              </a:rPr>
              <a:t>.</a:t>
            </a: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64514"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tr-TR" altLang="en-US" dirty="0" err="1"/>
              <a:t>You</a:t>
            </a:r>
            <a:r>
              <a:rPr lang="tr-TR" altLang="en-US" dirty="0"/>
              <a:t> can </a:t>
            </a:r>
            <a:r>
              <a:rPr lang="tr-TR" altLang="en-US" dirty="0" err="1"/>
              <a:t>think</a:t>
            </a:r>
            <a:r>
              <a:rPr lang="tr-TR" altLang="en-US" dirty="0"/>
              <a:t> </a:t>
            </a:r>
            <a:r>
              <a:rPr lang="tr-TR" altLang="en-US" dirty="0" err="1"/>
              <a:t>that</a:t>
            </a:r>
            <a:r>
              <a:rPr lang="tr-TR" altLang="en-US" dirty="0"/>
              <a:t> </a:t>
            </a:r>
            <a:r>
              <a:rPr lang="tr-TR" altLang="en-US" dirty="0" err="1"/>
              <a:t>we</a:t>
            </a:r>
            <a:r>
              <a:rPr lang="tr-TR" altLang="en-US" dirty="0"/>
              <a:t> </a:t>
            </a:r>
            <a:r>
              <a:rPr lang="tr-TR" altLang="en-US" dirty="0" err="1"/>
              <a:t>often</a:t>
            </a:r>
            <a:r>
              <a:rPr lang="tr-TR" altLang="en-US" dirty="0"/>
              <a:t> talk </a:t>
            </a:r>
            <a:r>
              <a:rPr lang="tr-TR" altLang="en-US" dirty="0" err="1"/>
              <a:t>about</a:t>
            </a:r>
            <a:r>
              <a:rPr lang="tr-TR" altLang="en-US" dirty="0"/>
              <a:t> </a:t>
            </a:r>
            <a:r>
              <a:rPr lang="tr-TR" altLang="en-US" dirty="0" err="1"/>
              <a:t>perfect</a:t>
            </a:r>
            <a:r>
              <a:rPr lang="tr-TR" altLang="en-US" dirty="0"/>
              <a:t> </a:t>
            </a:r>
            <a:r>
              <a:rPr lang="tr-TR" altLang="en-US" dirty="0" err="1"/>
              <a:t>competition</a:t>
            </a:r>
            <a:r>
              <a:rPr lang="tr-TR" altLang="en-US" dirty="0"/>
              <a:t> (PC) </a:t>
            </a:r>
            <a:r>
              <a:rPr lang="tr-TR" altLang="en-US" dirty="0" err="1"/>
              <a:t>and</a:t>
            </a:r>
            <a:r>
              <a:rPr lang="tr-TR" altLang="en-US" dirty="0"/>
              <a:t> </a:t>
            </a:r>
            <a:r>
              <a:rPr lang="tr-TR" altLang="en-US" dirty="0" err="1"/>
              <a:t>pure</a:t>
            </a:r>
            <a:r>
              <a:rPr lang="tr-TR" altLang="en-US" dirty="0"/>
              <a:t> </a:t>
            </a:r>
            <a:r>
              <a:rPr lang="tr-TR" altLang="en-US" dirty="0" err="1"/>
              <a:t>monopoly</a:t>
            </a:r>
            <a:r>
              <a:rPr lang="tr-TR" altLang="en-US" dirty="0"/>
              <a:t> in </a:t>
            </a:r>
            <a:r>
              <a:rPr lang="tr-TR" altLang="en-US" dirty="0" err="1"/>
              <a:t>the</a:t>
            </a:r>
            <a:r>
              <a:rPr lang="tr-TR" altLang="en-US" dirty="0"/>
              <a:t> </a:t>
            </a:r>
            <a:r>
              <a:rPr lang="tr-TR" altLang="en-US" dirty="0" err="1"/>
              <a:t>theoretical</a:t>
            </a:r>
            <a:r>
              <a:rPr lang="tr-TR" altLang="en-US" dirty="0"/>
              <a:t> sense </a:t>
            </a:r>
            <a:r>
              <a:rPr lang="tr-TR" altLang="en-US" dirty="0" err="1"/>
              <a:t>because</a:t>
            </a:r>
            <a:r>
              <a:rPr lang="tr-TR" altLang="en-US" dirty="0"/>
              <a:t> </a:t>
            </a:r>
            <a:r>
              <a:rPr lang="tr-TR" altLang="en-US" dirty="0" err="1"/>
              <a:t>they</a:t>
            </a:r>
            <a:r>
              <a:rPr lang="tr-TR" altLang="en-US" dirty="0"/>
              <a:t> </a:t>
            </a:r>
            <a:r>
              <a:rPr lang="tr-TR" altLang="en-US" dirty="0" err="1"/>
              <a:t>are</a:t>
            </a:r>
            <a:r>
              <a:rPr lang="tr-TR" altLang="en-US" dirty="0"/>
              <a:t> </a:t>
            </a:r>
            <a:r>
              <a:rPr lang="tr-TR" altLang="en-US" dirty="0" err="1"/>
              <a:t>very</a:t>
            </a:r>
            <a:r>
              <a:rPr lang="tr-TR" altLang="en-US" dirty="0"/>
              <a:t> </a:t>
            </a:r>
            <a:r>
              <a:rPr lang="tr-TR" altLang="en-US" dirty="0" err="1"/>
              <a:t>rare</a:t>
            </a:r>
            <a:r>
              <a:rPr lang="tr-TR" altLang="en-US" dirty="0"/>
              <a:t> (</a:t>
            </a:r>
            <a:r>
              <a:rPr lang="tr-TR" altLang="en-US" dirty="0" err="1"/>
              <a:t>by</a:t>
            </a:r>
            <a:r>
              <a:rPr lang="tr-TR" altLang="en-US" dirty="0"/>
              <a:t> </a:t>
            </a:r>
            <a:r>
              <a:rPr lang="tr-TR" altLang="en-US" dirty="0" err="1"/>
              <a:t>strict</a:t>
            </a:r>
            <a:r>
              <a:rPr lang="tr-TR" altLang="en-US" dirty="0"/>
              <a:t> </a:t>
            </a:r>
            <a:r>
              <a:rPr lang="tr-TR" altLang="en-US" dirty="0" err="1"/>
              <a:t>definition</a:t>
            </a:r>
            <a:r>
              <a:rPr lang="tr-TR" altLang="en-US" dirty="0"/>
              <a:t> </a:t>
            </a:r>
            <a:r>
              <a:rPr lang="tr-TR" altLang="en-US" dirty="0" err="1"/>
              <a:t>and</a:t>
            </a:r>
            <a:r>
              <a:rPr lang="tr-TR" altLang="en-US" dirty="0"/>
              <a:t> </a:t>
            </a:r>
            <a:r>
              <a:rPr lang="tr-TR" altLang="en-US" dirty="0" err="1"/>
              <a:t>assumptions</a:t>
            </a:r>
            <a:r>
              <a:rPr lang="tr-TR" altLang="en-US" dirty="0"/>
              <a:t>) in </a:t>
            </a:r>
            <a:r>
              <a:rPr lang="tr-TR" altLang="en-US" dirty="0" err="1"/>
              <a:t>real</a:t>
            </a:r>
            <a:r>
              <a:rPr lang="tr-TR" altLang="en-US" dirty="0"/>
              <a:t> life.  </a:t>
            </a:r>
            <a:r>
              <a:rPr lang="tr-TR" altLang="en-US" dirty="0" err="1"/>
              <a:t>Many</a:t>
            </a:r>
            <a:r>
              <a:rPr lang="tr-TR" altLang="en-US" dirty="0"/>
              <a:t> </a:t>
            </a:r>
            <a:r>
              <a:rPr lang="tr-TR" altLang="en-US" dirty="0" err="1"/>
              <a:t>firms</a:t>
            </a:r>
            <a:r>
              <a:rPr lang="tr-TR" altLang="en-US" dirty="0"/>
              <a:t> </a:t>
            </a:r>
            <a:r>
              <a:rPr lang="tr-TR" altLang="en-US" dirty="0" err="1"/>
              <a:t>have</a:t>
            </a:r>
            <a:r>
              <a:rPr lang="tr-TR" altLang="en-US" dirty="0"/>
              <a:t> </a:t>
            </a:r>
            <a:r>
              <a:rPr lang="tr-TR" altLang="en-US" dirty="0" err="1"/>
              <a:t>some</a:t>
            </a:r>
            <a:r>
              <a:rPr lang="tr-TR" altLang="en-US" dirty="0"/>
              <a:t> </a:t>
            </a:r>
            <a:r>
              <a:rPr lang="tr-TR" altLang="en-US" dirty="0" err="1"/>
              <a:t>competitive</a:t>
            </a:r>
            <a:r>
              <a:rPr lang="tr-TR" altLang="en-US" dirty="0"/>
              <a:t> </a:t>
            </a:r>
            <a:r>
              <a:rPr lang="tr-TR" altLang="en-US" dirty="0" err="1"/>
              <a:t>characteristics</a:t>
            </a:r>
            <a:r>
              <a:rPr lang="tr-TR" altLang="en-US" dirty="0"/>
              <a:t> </a:t>
            </a:r>
            <a:r>
              <a:rPr lang="tr-TR" altLang="en-US" dirty="0" err="1"/>
              <a:t>and</a:t>
            </a:r>
            <a:r>
              <a:rPr lang="tr-TR" altLang="en-US" dirty="0"/>
              <a:t> </a:t>
            </a:r>
            <a:r>
              <a:rPr lang="tr-TR" altLang="en-US" dirty="0" err="1"/>
              <a:t>some</a:t>
            </a:r>
            <a:r>
              <a:rPr lang="tr-TR" altLang="en-US" dirty="0"/>
              <a:t> </a:t>
            </a:r>
            <a:r>
              <a:rPr lang="tr-TR" altLang="en-US" dirty="0" err="1"/>
              <a:t>monopolistic</a:t>
            </a:r>
            <a:r>
              <a:rPr lang="tr-TR" altLang="en-US" dirty="0"/>
              <a:t> </a:t>
            </a:r>
            <a:r>
              <a:rPr lang="tr-TR" altLang="en-US" dirty="0" err="1"/>
              <a:t>characteristics</a:t>
            </a:r>
            <a:r>
              <a:rPr lang="tr-TR" altLang="en-US" dirty="0"/>
              <a:t>.  </a:t>
            </a:r>
            <a:r>
              <a:rPr lang="tr-TR" altLang="en-US" dirty="0" err="1"/>
              <a:t>This</a:t>
            </a:r>
            <a:r>
              <a:rPr lang="tr-TR" altLang="en-US" dirty="0"/>
              <a:t> </a:t>
            </a:r>
            <a:r>
              <a:rPr lang="tr-TR" altLang="en-US" dirty="0" err="1"/>
              <a:t>will</a:t>
            </a:r>
            <a:r>
              <a:rPr lang="tr-TR" altLang="en-US" dirty="0"/>
              <a:t> be </a:t>
            </a:r>
            <a:r>
              <a:rPr lang="tr-TR" altLang="en-US" dirty="0" err="1"/>
              <a:t>studied</a:t>
            </a:r>
            <a:r>
              <a:rPr lang="tr-TR" altLang="en-US" dirty="0"/>
              <a:t> in </a:t>
            </a:r>
            <a:r>
              <a:rPr lang="tr-TR" altLang="en-US" dirty="0" err="1"/>
              <a:t>the</a:t>
            </a:r>
            <a:r>
              <a:rPr lang="tr-TR" altLang="en-US" dirty="0"/>
              <a:t> </a:t>
            </a:r>
            <a:r>
              <a:rPr lang="tr-TR" altLang="en-US" dirty="0" err="1"/>
              <a:t>upcoming</a:t>
            </a:r>
            <a:r>
              <a:rPr lang="tr-TR" altLang="en-US" dirty="0"/>
              <a:t> </a:t>
            </a:r>
            <a:r>
              <a:rPr lang="tr-TR" altLang="en-US" dirty="0" err="1"/>
              <a:t>chapters</a:t>
            </a:r>
            <a:r>
              <a:rPr lang="tr-TR" altLang="en-US" dirty="0"/>
              <a:t>.</a:t>
            </a:r>
          </a:p>
        </p:txBody>
      </p:sp>
    </p:spTree>
    <p:extLst>
      <p:ext uri="{BB962C8B-B14F-4D97-AF65-F5344CB8AC3E}">
        <p14:creationId xmlns:p14="http://schemas.microsoft.com/office/powerpoint/2010/main" val="36338361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83970"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tr-TR" sz="1000" dirty="0" err="1">
                <a:ea typeface="MS PGothic" charset="0"/>
                <a:cs typeface="MS PGothic" charset="0"/>
              </a:rPr>
              <a:t>In</a:t>
            </a:r>
            <a:r>
              <a:rPr lang="tr-TR" sz="1000" dirty="0">
                <a:ea typeface="MS PGothic" charset="0"/>
                <a:cs typeface="MS PGothic" charset="0"/>
              </a:rPr>
              <a:t> </a:t>
            </a:r>
            <a:r>
              <a:rPr lang="tr-TR" sz="1000" dirty="0" err="1">
                <a:ea typeface="MS PGothic" charset="0"/>
                <a:cs typeface="MS PGothic" charset="0"/>
              </a:rPr>
              <a:t>the</a:t>
            </a:r>
            <a:r>
              <a:rPr lang="tr-TR" sz="1000" dirty="0">
                <a:ea typeface="MS PGothic" charset="0"/>
                <a:cs typeface="MS PGothic" charset="0"/>
              </a:rPr>
              <a:t> </a:t>
            </a:r>
            <a:r>
              <a:rPr lang="tr-TR" sz="1000" dirty="0" err="1">
                <a:ea typeface="MS PGothic" charset="0"/>
                <a:cs typeface="MS PGothic" charset="0"/>
              </a:rPr>
              <a:t>long</a:t>
            </a:r>
            <a:r>
              <a:rPr lang="tr-TR" sz="1000" dirty="0">
                <a:ea typeface="MS PGothic" charset="0"/>
                <a:cs typeface="MS PGothic" charset="0"/>
              </a:rPr>
              <a:t> </a:t>
            </a:r>
            <a:r>
              <a:rPr lang="tr-TR" sz="1000" dirty="0" err="1">
                <a:ea typeface="MS PGothic" charset="0"/>
                <a:cs typeface="MS PGothic" charset="0"/>
              </a:rPr>
              <a:t>run</a:t>
            </a:r>
            <a:r>
              <a:rPr lang="tr-TR" sz="1000" dirty="0">
                <a:ea typeface="MS PGothic" charset="0"/>
                <a:cs typeface="MS PGothic" charset="0"/>
              </a:rPr>
              <a:t> </a:t>
            </a:r>
            <a:r>
              <a:rPr lang="tr-TR" sz="1000" dirty="0" err="1">
                <a:ea typeface="MS PGothic" charset="0"/>
                <a:cs typeface="MS PGothic" charset="0"/>
              </a:rPr>
              <a:t>there</a:t>
            </a:r>
            <a:r>
              <a:rPr lang="tr-TR" sz="1000" dirty="0">
                <a:ea typeface="MS PGothic" charset="0"/>
                <a:cs typeface="MS PGothic" charset="0"/>
              </a:rPr>
              <a:t> </a:t>
            </a:r>
            <a:r>
              <a:rPr lang="tr-TR" sz="1000" dirty="0" err="1">
                <a:ea typeface="MS PGothic" charset="0"/>
                <a:cs typeface="MS PGothic" charset="0"/>
              </a:rPr>
              <a:t>are</a:t>
            </a:r>
            <a:r>
              <a:rPr lang="tr-TR" sz="1000" dirty="0">
                <a:ea typeface="MS PGothic" charset="0"/>
                <a:cs typeface="MS PGothic" charset="0"/>
              </a:rPr>
              <a:t> </a:t>
            </a:r>
            <a:r>
              <a:rPr lang="tr-TR" sz="1000" dirty="0" err="1">
                <a:ea typeface="MS PGothic" charset="0"/>
                <a:cs typeface="MS PGothic" charset="0"/>
              </a:rPr>
              <a:t>three</a:t>
            </a:r>
            <a:r>
              <a:rPr lang="tr-TR" sz="1000" dirty="0">
                <a:ea typeface="MS PGothic" charset="0"/>
                <a:cs typeface="MS PGothic" charset="0"/>
              </a:rPr>
              <a:t> </a:t>
            </a:r>
            <a:r>
              <a:rPr lang="tr-TR" sz="1000" dirty="0" err="1">
                <a:ea typeface="MS PGothic" charset="0"/>
                <a:cs typeface="MS PGothic" charset="0"/>
              </a:rPr>
              <a:t>distinct</a:t>
            </a:r>
            <a:r>
              <a:rPr lang="tr-TR" sz="1000" dirty="0">
                <a:ea typeface="MS PGothic" charset="0"/>
                <a:cs typeface="MS PGothic" charset="0"/>
              </a:rPr>
              <a:t> </a:t>
            </a:r>
            <a:r>
              <a:rPr lang="tr-TR" sz="1000" dirty="0" err="1">
                <a:ea typeface="MS PGothic" charset="0"/>
                <a:cs typeface="MS PGothic" charset="0"/>
              </a:rPr>
              <a:t>possibilities</a:t>
            </a:r>
            <a:r>
              <a:rPr lang="tr-TR" sz="1000" dirty="0">
                <a:ea typeface="MS PGothic" charset="0"/>
                <a:cs typeface="MS PGothic" charset="0"/>
              </a:rPr>
              <a:t>: </a:t>
            </a:r>
            <a:r>
              <a:rPr lang="tr-TR" sz="1000" dirty="0" err="1">
                <a:ea typeface="MS PGothic" charset="0"/>
                <a:cs typeface="MS PGothic" charset="0"/>
              </a:rPr>
              <a:t>economies</a:t>
            </a:r>
            <a:r>
              <a:rPr lang="tr-TR" sz="1000" dirty="0">
                <a:ea typeface="MS PGothic" charset="0"/>
                <a:cs typeface="MS PGothic" charset="0"/>
              </a:rPr>
              <a:t> of </a:t>
            </a:r>
            <a:r>
              <a:rPr lang="tr-TR" sz="1000" dirty="0" err="1">
                <a:ea typeface="MS PGothic" charset="0"/>
                <a:cs typeface="MS PGothic" charset="0"/>
              </a:rPr>
              <a:t>scale</a:t>
            </a:r>
            <a:r>
              <a:rPr lang="tr-TR" sz="1000" dirty="0">
                <a:ea typeface="MS PGothic" charset="0"/>
                <a:cs typeface="MS PGothic" charset="0"/>
              </a:rPr>
              <a:t>, </a:t>
            </a:r>
            <a:r>
              <a:rPr lang="tr-TR" sz="1000" dirty="0" err="1">
                <a:ea typeface="MS PGothic" charset="0"/>
                <a:cs typeface="MS PGothic" charset="0"/>
              </a:rPr>
              <a:t>constant</a:t>
            </a:r>
            <a:r>
              <a:rPr lang="tr-TR" sz="1000" dirty="0">
                <a:ea typeface="MS PGothic" charset="0"/>
                <a:cs typeface="MS PGothic" charset="0"/>
              </a:rPr>
              <a:t> </a:t>
            </a:r>
            <a:r>
              <a:rPr lang="tr-TR" sz="1000" dirty="0" err="1">
                <a:ea typeface="MS PGothic" charset="0"/>
                <a:cs typeface="MS PGothic" charset="0"/>
              </a:rPr>
              <a:t>returns</a:t>
            </a:r>
            <a:r>
              <a:rPr lang="tr-TR" sz="1000" dirty="0">
                <a:ea typeface="MS PGothic" charset="0"/>
                <a:cs typeface="MS PGothic" charset="0"/>
              </a:rPr>
              <a:t> </a:t>
            </a:r>
            <a:r>
              <a:rPr lang="tr-TR" sz="1000" dirty="0" err="1">
                <a:ea typeface="MS PGothic" charset="0"/>
                <a:cs typeface="MS PGothic" charset="0"/>
              </a:rPr>
              <a:t>to</a:t>
            </a:r>
            <a:r>
              <a:rPr lang="tr-TR" sz="1000" dirty="0">
                <a:ea typeface="MS PGothic" charset="0"/>
                <a:cs typeface="MS PGothic" charset="0"/>
              </a:rPr>
              <a:t> </a:t>
            </a:r>
            <a:r>
              <a:rPr lang="tr-TR" sz="1000" dirty="0" err="1">
                <a:ea typeface="MS PGothic" charset="0"/>
                <a:cs typeface="MS PGothic" charset="0"/>
              </a:rPr>
              <a:t>scale</a:t>
            </a:r>
            <a:r>
              <a:rPr lang="tr-TR" sz="1000" dirty="0">
                <a:ea typeface="MS PGothic" charset="0"/>
                <a:cs typeface="MS PGothic" charset="0"/>
              </a:rPr>
              <a:t>, </a:t>
            </a:r>
            <a:r>
              <a:rPr lang="tr-TR" sz="1000" dirty="0" err="1">
                <a:ea typeface="MS PGothic" charset="0"/>
                <a:cs typeface="MS PGothic" charset="0"/>
              </a:rPr>
              <a:t>and</a:t>
            </a:r>
            <a:r>
              <a:rPr lang="tr-TR" sz="1000" dirty="0">
                <a:ea typeface="MS PGothic" charset="0"/>
                <a:cs typeface="MS PGothic" charset="0"/>
              </a:rPr>
              <a:t> </a:t>
            </a:r>
            <a:r>
              <a:rPr lang="tr-TR" sz="1000" dirty="0" err="1">
                <a:ea typeface="MS PGothic" charset="0"/>
                <a:cs typeface="MS PGothic" charset="0"/>
              </a:rPr>
              <a:t>diseconomies</a:t>
            </a:r>
            <a:r>
              <a:rPr lang="tr-TR" sz="1000" dirty="0">
                <a:ea typeface="MS PGothic" charset="0"/>
                <a:cs typeface="MS PGothic" charset="0"/>
              </a:rPr>
              <a:t> of </a:t>
            </a:r>
            <a:r>
              <a:rPr lang="tr-TR" sz="1000" dirty="0" err="1">
                <a:ea typeface="MS PGothic" charset="0"/>
                <a:cs typeface="MS PGothic" charset="0"/>
              </a:rPr>
              <a:t>scale</a:t>
            </a:r>
            <a:r>
              <a:rPr lang="tr-TR" sz="1000" dirty="0">
                <a:ea typeface="MS PGothic" charset="0"/>
                <a:cs typeface="MS PGothic" charset="0"/>
              </a:rPr>
              <a:t>.</a:t>
            </a:r>
          </a:p>
          <a:p>
            <a:endParaRPr lang="tr-TR" sz="1000" dirty="0">
              <a:ea typeface="MS PGothic" charset="0"/>
              <a:cs typeface="MS PGothic" charset="0"/>
            </a:endParaRPr>
          </a:p>
          <a:p>
            <a:r>
              <a:rPr lang="tr-TR" sz="1000" dirty="0">
                <a:ea typeface="MS PGothic" charset="0"/>
                <a:cs typeface="MS PGothic" charset="0"/>
              </a:rPr>
              <a:t>At </a:t>
            </a:r>
            <a:r>
              <a:rPr lang="tr-TR" sz="1000" dirty="0" err="1">
                <a:ea typeface="MS PGothic" charset="0"/>
                <a:cs typeface="MS PGothic" charset="0"/>
              </a:rPr>
              <a:t>first</a:t>
            </a:r>
            <a:r>
              <a:rPr lang="tr-TR" sz="1000" dirty="0">
                <a:ea typeface="MS PGothic" charset="0"/>
                <a:cs typeface="MS PGothic" charset="0"/>
              </a:rPr>
              <a:t>, </a:t>
            </a:r>
            <a:r>
              <a:rPr lang="tr-TR" sz="1000" dirty="0" err="1">
                <a:ea typeface="MS PGothic" charset="0"/>
                <a:cs typeface="MS PGothic" charset="0"/>
              </a:rPr>
              <a:t>each</a:t>
            </a:r>
            <a:r>
              <a:rPr lang="tr-TR" sz="1000" dirty="0">
                <a:ea typeface="MS PGothic" charset="0"/>
                <a:cs typeface="MS PGothic" charset="0"/>
              </a:rPr>
              <a:t> </a:t>
            </a:r>
            <a:r>
              <a:rPr lang="tr-TR" sz="1000" dirty="0" err="1">
                <a:ea typeface="MS PGothic" charset="0"/>
                <a:cs typeface="MS PGothic" charset="0"/>
              </a:rPr>
              <a:t>long</a:t>
            </a:r>
            <a:r>
              <a:rPr lang="tr-TR" sz="1000" dirty="0">
                <a:ea typeface="MS PGothic" charset="0"/>
                <a:cs typeface="MS PGothic" charset="0"/>
              </a:rPr>
              <a:t> </a:t>
            </a:r>
            <a:r>
              <a:rPr lang="tr-TR" sz="1000" dirty="0" err="1">
                <a:ea typeface="MS PGothic" charset="0"/>
                <a:cs typeface="MS PGothic" charset="0"/>
              </a:rPr>
              <a:t>run</a:t>
            </a:r>
            <a:r>
              <a:rPr lang="tr-TR" sz="1000" dirty="0">
                <a:ea typeface="MS PGothic" charset="0"/>
                <a:cs typeface="MS PGothic" charset="0"/>
              </a:rPr>
              <a:t> </a:t>
            </a:r>
            <a:r>
              <a:rPr lang="tr-TR" sz="1000" dirty="0" err="1">
                <a:ea typeface="MS PGothic" charset="0"/>
                <a:cs typeface="MS PGothic" charset="0"/>
              </a:rPr>
              <a:t>average</a:t>
            </a:r>
            <a:r>
              <a:rPr lang="tr-TR" sz="1000" dirty="0">
                <a:ea typeface="MS PGothic" charset="0"/>
                <a:cs typeface="MS PGothic" charset="0"/>
              </a:rPr>
              <a:t> total </a:t>
            </a:r>
            <a:r>
              <a:rPr lang="tr-TR" sz="1000" dirty="0" err="1">
                <a:ea typeface="MS PGothic" charset="0"/>
                <a:cs typeface="MS PGothic" charset="0"/>
              </a:rPr>
              <a:t>cost</a:t>
            </a:r>
            <a:r>
              <a:rPr lang="tr-TR" sz="1000" dirty="0">
                <a:ea typeface="MS PGothic" charset="0"/>
                <a:cs typeface="MS PGothic" charset="0"/>
              </a:rPr>
              <a:t> </a:t>
            </a:r>
            <a:r>
              <a:rPr lang="tr-TR" sz="1000" dirty="0" err="1">
                <a:ea typeface="MS PGothic" charset="0"/>
                <a:cs typeface="MS PGothic" charset="0"/>
              </a:rPr>
              <a:t>curve</a:t>
            </a:r>
            <a:r>
              <a:rPr lang="tr-TR" sz="1000" dirty="0">
                <a:ea typeface="MS PGothic" charset="0"/>
                <a:cs typeface="MS PGothic" charset="0"/>
              </a:rPr>
              <a:t> (LRATC) </a:t>
            </a:r>
            <a:r>
              <a:rPr lang="tr-TR" sz="1000" dirty="0" err="1">
                <a:ea typeface="MS PGothic" charset="0"/>
                <a:cs typeface="MS PGothic" charset="0"/>
              </a:rPr>
              <a:t>exhibits</a:t>
            </a:r>
            <a:r>
              <a:rPr lang="tr-TR" sz="1000" dirty="0">
                <a:ea typeface="MS PGothic" charset="0"/>
                <a:cs typeface="MS PGothic" charset="0"/>
              </a:rPr>
              <a:t> </a:t>
            </a:r>
            <a:r>
              <a:rPr lang="tr-TR" sz="1000" dirty="0" err="1">
                <a:ea typeface="MS PGothic" charset="0"/>
                <a:cs typeface="MS PGothic" charset="0"/>
              </a:rPr>
              <a:t>economies</a:t>
            </a:r>
            <a:r>
              <a:rPr lang="tr-TR" sz="1000" dirty="0">
                <a:ea typeface="MS PGothic" charset="0"/>
                <a:cs typeface="MS PGothic" charset="0"/>
              </a:rPr>
              <a:t> of </a:t>
            </a:r>
            <a:r>
              <a:rPr lang="tr-TR" sz="1000" dirty="0" err="1">
                <a:ea typeface="MS PGothic" charset="0"/>
                <a:cs typeface="MS PGothic" charset="0"/>
              </a:rPr>
              <a:t>scale</a:t>
            </a:r>
            <a:r>
              <a:rPr lang="tr-TR" sz="1000" dirty="0">
                <a:ea typeface="MS PGothic" charset="0"/>
                <a:cs typeface="MS PGothic" charset="0"/>
              </a:rPr>
              <a:t> as a </a:t>
            </a:r>
            <a:r>
              <a:rPr lang="tr-TR" sz="1000" dirty="0" err="1">
                <a:ea typeface="MS PGothic" charset="0"/>
                <a:cs typeface="MS PGothic" charset="0"/>
              </a:rPr>
              <a:t>result</a:t>
            </a:r>
            <a:r>
              <a:rPr lang="tr-TR" sz="1000" dirty="0">
                <a:ea typeface="MS PGothic" charset="0"/>
                <a:cs typeface="MS PGothic" charset="0"/>
              </a:rPr>
              <a:t> of </a:t>
            </a:r>
            <a:r>
              <a:rPr lang="tr-TR" sz="1000" dirty="0" err="1">
                <a:ea typeface="MS PGothic" charset="0"/>
                <a:cs typeface="MS PGothic" charset="0"/>
              </a:rPr>
              <a:t>increased</a:t>
            </a:r>
            <a:r>
              <a:rPr lang="tr-TR" sz="1000" dirty="0">
                <a:ea typeface="MS PGothic" charset="0"/>
                <a:cs typeface="MS PGothic" charset="0"/>
              </a:rPr>
              <a:t> </a:t>
            </a:r>
            <a:r>
              <a:rPr lang="tr-TR" sz="1000" dirty="0" err="1">
                <a:ea typeface="MS PGothic" charset="0"/>
                <a:cs typeface="MS PGothic" charset="0"/>
              </a:rPr>
              <a:t>specialization</a:t>
            </a:r>
            <a:r>
              <a:rPr lang="tr-TR" sz="1000" dirty="0">
                <a:ea typeface="MS PGothic" charset="0"/>
                <a:cs typeface="MS PGothic" charset="0"/>
              </a:rPr>
              <a:t>, </a:t>
            </a:r>
            <a:r>
              <a:rPr lang="tr-TR" sz="1000" dirty="0" err="1">
                <a:ea typeface="MS PGothic" charset="0"/>
                <a:cs typeface="MS PGothic" charset="0"/>
              </a:rPr>
              <a:t>the</a:t>
            </a:r>
            <a:r>
              <a:rPr lang="tr-TR" sz="1000" dirty="0">
                <a:ea typeface="MS PGothic" charset="0"/>
                <a:cs typeface="MS PGothic" charset="0"/>
              </a:rPr>
              <a:t> </a:t>
            </a:r>
            <a:r>
              <a:rPr lang="tr-TR" sz="1000" dirty="0" err="1">
                <a:ea typeface="MS PGothic" charset="0"/>
                <a:cs typeface="MS PGothic" charset="0"/>
              </a:rPr>
              <a:t>utilization</a:t>
            </a:r>
            <a:r>
              <a:rPr lang="tr-TR" sz="1000" dirty="0">
                <a:ea typeface="MS PGothic" charset="0"/>
                <a:cs typeface="MS PGothic" charset="0"/>
              </a:rPr>
              <a:t> of </a:t>
            </a:r>
            <a:r>
              <a:rPr lang="tr-TR" sz="1000" dirty="0" err="1">
                <a:ea typeface="MS PGothic" charset="0"/>
                <a:cs typeface="MS PGothic" charset="0"/>
              </a:rPr>
              <a:t>mass</a:t>
            </a:r>
            <a:r>
              <a:rPr lang="tr-TR" sz="1000" dirty="0">
                <a:ea typeface="MS PGothic" charset="0"/>
                <a:cs typeface="MS PGothic" charset="0"/>
              </a:rPr>
              <a:t> </a:t>
            </a:r>
            <a:r>
              <a:rPr lang="tr-TR" sz="1000" dirty="0" err="1">
                <a:ea typeface="MS PGothic" charset="0"/>
                <a:cs typeface="MS PGothic" charset="0"/>
              </a:rPr>
              <a:t>production</a:t>
            </a:r>
            <a:r>
              <a:rPr lang="tr-TR" sz="1000" dirty="0">
                <a:ea typeface="MS PGothic" charset="0"/>
                <a:cs typeface="MS PGothic" charset="0"/>
              </a:rPr>
              <a:t> </a:t>
            </a:r>
            <a:r>
              <a:rPr lang="tr-TR" sz="1000" dirty="0" err="1">
                <a:ea typeface="MS PGothic" charset="0"/>
                <a:cs typeface="MS PGothic" charset="0"/>
              </a:rPr>
              <a:t>techniques</a:t>
            </a:r>
            <a:r>
              <a:rPr lang="tr-TR" sz="1000" dirty="0">
                <a:ea typeface="MS PGothic" charset="0"/>
                <a:cs typeface="MS PGothic" charset="0"/>
              </a:rPr>
              <a:t>, </a:t>
            </a:r>
            <a:r>
              <a:rPr lang="tr-TR" sz="1000" dirty="0" err="1">
                <a:ea typeface="MS PGothic" charset="0"/>
                <a:cs typeface="MS PGothic" charset="0"/>
              </a:rPr>
              <a:t>bulk</a:t>
            </a:r>
            <a:r>
              <a:rPr lang="tr-TR" sz="1000" dirty="0">
                <a:ea typeface="MS PGothic" charset="0"/>
                <a:cs typeface="MS PGothic" charset="0"/>
              </a:rPr>
              <a:t> </a:t>
            </a:r>
            <a:r>
              <a:rPr lang="tr-TR" sz="1000" dirty="0" err="1">
                <a:ea typeface="MS PGothic" charset="0"/>
                <a:cs typeface="MS PGothic" charset="0"/>
              </a:rPr>
              <a:t>purchasing</a:t>
            </a:r>
            <a:r>
              <a:rPr lang="tr-TR" sz="1000" dirty="0">
                <a:ea typeface="MS PGothic" charset="0"/>
                <a:cs typeface="MS PGothic" charset="0"/>
              </a:rPr>
              <a:t> </a:t>
            </a:r>
            <a:r>
              <a:rPr lang="tr-TR" sz="1000" dirty="0" err="1">
                <a:ea typeface="MS PGothic" charset="0"/>
                <a:cs typeface="MS PGothic" charset="0"/>
              </a:rPr>
              <a:t>power</a:t>
            </a:r>
            <a:r>
              <a:rPr lang="tr-TR" sz="1000" dirty="0">
                <a:ea typeface="MS PGothic" charset="0"/>
                <a:cs typeface="MS PGothic" charset="0"/>
              </a:rPr>
              <a:t>, </a:t>
            </a:r>
            <a:r>
              <a:rPr lang="tr-TR" sz="1000" dirty="0" err="1">
                <a:ea typeface="MS PGothic" charset="0"/>
                <a:cs typeface="MS PGothic" charset="0"/>
              </a:rPr>
              <a:t>and</a:t>
            </a:r>
            <a:r>
              <a:rPr lang="tr-TR" sz="1000" dirty="0">
                <a:ea typeface="MS PGothic" charset="0"/>
                <a:cs typeface="MS PGothic" charset="0"/>
              </a:rPr>
              <a:t> </a:t>
            </a:r>
            <a:r>
              <a:rPr lang="tr-TR" sz="1000" dirty="0" err="1">
                <a:ea typeface="MS PGothic" charset="0"/>
                <a:cs typeface="MS PGothic" charset="0"/>
              </a:rPr>
              <a:t>increased</a:t>
            </a:r>
            <a:r>
              <a:rPr lang="tr-TR" sz="1000" dirty="0">
                <a:ea typeface="MS PGothic" charset="0"/>
                <a:cs typeface="MS PGothic" charset="0"/>
              </a:rPr>
              <a:t> </a:t>
            </a:r>
            <a:r>
              <a:rPr lang="tr-TR" sz="1000" dirty="0" err="1">
                <a:ea typeface="MS PGothic" charset="0"/>
                <a:cs typeface="MS PGothic" charset="0"/>
              </a:rPr>
              <a:t>automation</a:t>
            </a:r>
            <a:r>
              <a:rPr lang="tr-TR" sz="1000" dirty="0">
                <a:ea typeface="MS PGothic" charset="0"/>
                <a:cs typeface="MS PGothic" charset="0"/>
              </a:rPr>
              <a:t>. </a:t>
            </a:r>
            <a:r>
              <a:rPr lang="tr-TR" sz="1000" dirty="0" err="1">
                <a:ea typeface="MS PGothic" charset="0"/>
                <a:cs typeface="MS PGothic" charset="0"/>
              </a:rPr>
              <a:t>The</a:t>
            </a:r>
            <a:r>
              <a:rPr lang="tr-TR" sz="1000" dirty="0">
                <a:ea typeface="MS PGothic" charset="0"/>
                <a:cs typeface="MS PGothic" charset="0"/>
              </a:rPr>
              <a:t> </a:t>
            </a:r>
            <a:r>
              <a:rPr lang="tr-TR" sz="1000" dirty="0" err="1">
                <a:ea typeface="MS PGothic" charset="0"/>
                <a:cs typeface="MS PGothic" charset="0"/>
              </a:rPr>
              <a:t>real</a:t>
            </a:r>
            <a:r>
              <a:rPr lang="tr-TR" sz="1000" dirty="0">
                <a:ea typeface="MS PGothic" charset="0"/>
                <a:cs typeface="MS PGothic" charset="0"/>
              </a:rPr>
              <a:t> </a:t>
            </a:r>
            <a:r>
              <a:rPr lang="tr-TR" sz="1000" dirty="0" err="1">
                <a:ea typeface="MS PGothic" charset="0"/>
                <a:cs typeface="MS PGothic" charset="0"/>
              </a:rPr>
              <a:t>question</a:t>
            </a:r>
            <a:r>
              <a:rPr lang="tr-TR" sz="1000" dirty="0">
                <a:ea typeface="MS PGothic" charset="0"/>
                <a:cs typeface="MS PGothic" charset="0"/>
              </a:rPr>
              <a:t> in </a:t>
            </a:r>
            <a:r>
              <a:rPr lang="tr-TR" sz="1000" dirty="0" err="1">
                <a:ea typeface="MS PGothic" charset="0"/>
                <a:cs typeface="MS PGothic" charset="0"/>
              </a:rPr>
              <a:t>the</a:t>
            </a:r>
            <a:r>
              <a:rPr lang="tr-TR" sz="1000" dirty="0">
                <a:ea typeface="MS PGothic" charset="0"/>
                <a:cs typeface="MS PGothic" charset="0"/>
              </a:rPr>
              <a:t> </a:t>
            </a:r>
            <a:r>
              <a:rPr lang="tr-TR" sz="1000" dirty="0" err="1">
                <a:ea typeface="MS PGothic" charset="0"/>
                <a:cs typeface="MS PGothic" charset="0"/>
              </a:rPr>
              <a:t>long</a:t>
            </a:r>
            <a:r>
              <a:rPr lang="tr-TR" sz="1000" dirty="0">
                <a:ea typeface="MS PGothic" charset="0"/>
                <a:cs typeface="MS PGothic" charset="0"/>
              </a:rPr>
              <a:t> </a:t>
            </a:r>
            <a:r>
              <a:rPr lang="tr-TR" sz="1000" dirty="0" err="1">
                <a:ea typeface="MS PGothic" charset="0"/>
                <a:cs typeface="MS PGothic" charset="0"/>
              </a:rPr>
              <a:t>run</a:t>
            </a:r>
            <a:r>
              <a:rPr lang="tr-TR" sz="1000" dirty="0">
                <a:ea typeface="MS PGothic" charset="0"/>
                <a:cs typeface="MS PGothic" charset="0"/>
              </a:rPr>
              <a:t> is </a:t>
            </a:r>
            <a:r>
              <a:rPr lang="tr-TR" sz="1000" dirty="0" err="1">
                <a:ea typeface="MS PGothic" charset="0"/>
                <a:cs typeface="MS PGothic" charset="0"/>
              </a:rPr>
              <a:t>whether</a:t>
            </a:r>
            <a:r>
              <a:rPr lang="tr-TR" sz="1000" dirty="0">
                <a:ea typeface="MS PGothic" charset="0"/>
                <a:cs typeface="MS PGothic" charset="0"/>
              </a:rPr>
              <a:t> </a:t>
            </a:r>
            <a:r>
              <a:rPr lang="tr-TR" sz="1000" dirty="0" err="1">
                <a:ea typeface="MS PGothic" charset="0"/>
                <a:cs typeface="MS PGothic" charset="0"/>
              </a:rPr>
              <a:t>the</a:t>
            </a:r>
            <a:r>
              <a:rPr lang="tr-TR" sz="1000" dirty="0">
                <a:ea typeface="MS PGothic" charset="0"/>
                <a:cs typeface="MS PGothic" charset="0"/>
              </a:rPr>
              <a:t> </a:t>
            </a:r>
            <a:r>
              <a:rPr lang="tr-TR" sz="1000" dirty="0" err="1">
                <a:ea typeface="MS PGothic" charset="0"/>
                <a:cs typeface="MS PGothic" charset="0"/>
              </a:rPr>
              <a:t>cost</a:t>
            </a:r>
            <a:r>
              <a:rPr lang="tr-TR" sz="1000" dirty="0">
                <a:ea typeface="MS PGothic" charset="0"/>
                <a:cs typeface="MS PGothic" charset="0"/>
              </a:rPr>
              <a:t> </a:t>
            </a:r>
            <a:r>
              <a:rPr lang="tr-TR" sz="1000" dirty="0" err="1">
                <a:ea typeface="MS PGothic" charset="0"/>
                <a:cs typeface="MS PGothic" charset="0"/>
              </a:rPr>
              <a:t>curve</a:t>
            </a:r>
            <a:r>
              <a:rPr lang="tr-TR" sz="1000" dirty="0">
                <a:ea typeface="MS PGothic" charset="0"/>
                <a:cs typeface="MS PGothic" charset="0"/>
              </a:rPr>
              <a:t> </a:t>
            </a:r>
            <a:r>
              <a:rPr lang="tr-TR" sz="1000" dirty="0" err="1">
                <a:ea typeface="MS PGothic" charset="0"/>
                <a:cs typeface="MS PGothic" charset="0"/>
              </a:rPr>
              <a:t>will</a:t>
            </a:r>
            <a:r>
              <a:rPr lang="tr-TR" sz="1000" dirty="0">
                <a:ea typeface="MS PGothic" charset="0"/>
                <a:cs typeface="MS PGothic" charset="0"/>
              </a:rPr>
              <a:t> </a:t>
            </a:r>
            <a:r>
              <a:rPr lang="tr-TR" sz="1000" dirty="0" err="1">
                <a:ea typeface="MS PGothic" charset="0"/>
                <a:cs typeface="MS PGothic" charset="0"/>
              </a:rPr>
              <a:t>continue</a:t>
            </a:r>
            <a:r>
              <a:rPr lang="tr-TR" sz="1000" dirty="0">
                <a:ea typeface="MS PGothic" charset="0"/>
                <a:cs typeface="MS PGothic" charset="0"/>
              </a:rPr>
              <a:t> </a:t>
            </a:r>
            <a:r>
              <a:rPr lang="tr-TR" sz="1000" dirty="0" err="1">
                <a:ea typeface="MS PGothic" charset="0"/>
                <a:cs typeface="MS PGothic" charset="0"/>
              </a:rPr>
              <a:t>to</a:t>
            </a:r>
            <a:r>
              <a:rPr lang="tr-TR" sz="1000" dirty="0">
                <a:ea typeface="MS PGothic" charset="0"/>
                <a:cs typeface="MS PGothic" charset="0"/>
              </a:rPr>
              <a:t> </a:t>
            </a:r>
            <a:r>
              <a:rPr lang="tr-TR" sz="1000" dirty="0" err="1">
                <a:ea typeface="MS PGothic" charset="0"/>
                <a:cs typeface="MS PGothic" charset="0"/>
              </a:rPr>
              <a:t>decline</a:t>
            </a:r>
            <a:r>
              <a:rPr lang="tr-TR" sz="1000" dirty="0">
                <a:ea typeface="MS PGothic" charset="0"/>
                <a:cs typeface="MS PGothic" charset="0"/>
              </a:rPr>
              <a:t>, </a:t>
            </a:r>
            <a:r>
              <a:rPr lang="tr-TR" sz="1000" dirty="0" err="1">
                <a:ea typeface="MS PGothic" charset="0"/>
                <a:cs typeface="MS PGothic" charset="0"/>
              </a:rPr>
              <a:t>level</a:t>
            </a:r>
            <a:r>
              <a:rPr lang="tr-TR" sz="1000" dirty="0">
                <a:ea typeface="MS PGothic" charset="0"/>
                <a:cs typeface="MS PGothic" charset="0"/>
              </a:rPr>
              <a:t> </a:t>
            </a:r>
            <a:r>
              <a:rPr lang="tr-TR" sz="1000" dirty="0" err="1">
                <a:ea typeface="MS PGothic" charset="0"/>
                <a:cs typeface="MS PGothic" charset="0"/>
              </a:rPr>
              <a:t>off</a:t>
            </a:r>
            <a:r>
              <a:rPr lang="tr-TR" sz="1000" dirty="0">
                <a:ea typeface="MS PGothic" charset="0"/>
                <a:cs typeface="MS PGothic" charset="0"/>
              </a:rPr>
              <a:t>, </a:t>
            </a:r>
            <a:r>
              <a:rPr lang="tr-TR" sz="1000" dirty="0" err="1">
                <a:ea typeface="MS PGothic" charset="0"/>
                <a:cs typeface="MS PGothic" charset="0"/>
              </a:rPr>
              <a:t>or</a:t>
            </a:r>
            <a:r>
              <a:rPr lang="tr-TR" sz="1000" dirty="0">
                <a:ea typeface="MS PGothic" charset="0"/>
                <a:cs typeface="MS PGothic" charset="0"/>
              </a:rPr>
              <a:t> </a:t>
            </a:r>
            <a:r>
              <a:rPr lang="tr-TR" sz="1000" dirty="0" err="1">
                <a:ea typeface="MS PGothic" charset="0"/>
                <a:cs typeface="MS PGothic" charset="0"/>
              </a:rPr>
              <a:t>rise</a:t>
            </a:r>
            <a:r>
              <a:rPr lang="tr-TR" sz="1000" dirty="0">
                <a:ea typeface="MS PGothic" charset="0"/>
                <a:cs typeface="MS PGothic" charset="0"/>
              </a:rPr>
              <a:t>.</a:t>
            </a:r>
          </a:p>
          <a:p>
            <a:endParaRPr lang="tr-TR" sz="1000" dirty="0">
              <a:ea typeface="MS PGothic" charset="0"/>
              <a:cs typeface="MS PGothic" charset="0"/>
            </a:endParaRPr>
          </a:p>
          <a:p>
            <a:r>
              <a:rPr lang="tr-TR" sz="1000" dirty="0" err="1">
                <a:ea typeface="MS PGothic" charset="0"/>
                <a:cs typeface="MS PGothic" charset="0"/>
              </a:rPr>
              <a:t>In</a:t>
            </a:r>
            <a:r>
              <a:rPr lang="tr-TR" sz="1000" dirty="0">
                <a:ea typeface="MS PGothic" charset="0"/>
                <a:cs typeface="MS PGothic" charset="0"/>
              </a:rPr>
              <a:t> an </a:t>
            </a:r>
            <a:r>
              <a:rPr lang="tr-TR" sz="1000" dirty="0" err="1">
                <a:ea typeface="MS PGothic" charset="0"/>
                <a:cs typeface="MS PGothic" charset="0"/>
              </a:rPr>
              <a:t>industry</a:t>
            </a:r>
            <a:r>
              <a:rPr lang="tr-TR" sz="1000" dirty="0">
                <a:ea typeface="MS PGothic" charset="0"/>
                <a:cs typeface="MS PGothic" charset="0"/>
              </a:rPr>
              <a:t> </a:t>
            </a:r>
            <a:r>
              <a:rPr lang="tr-TR" sz="1000" dirty="0" err="1">
                <a:ea typeface="MS PGothic" charset="0"/>
                <a:cs typeface="MS PGothic" charset="0"/>
              </a:rPr>
              <a:t>with</a:t>
            </a:r>
            <a:r>
              <a:rPr lang="tr-TR" sz="1000" dirty="0">
                <a:ea typeface="MS PGothic" charset="0"/>
                <a:cs typeface="MS PGothic" charset="0"/>
              </a:rPr>
              <a:t> </a:t>
            </a:r>
            <a:r>
              <a:rPr lang="tr-TR" sz="1000" dirty="0" err="1">
                <a:ea typeface="MS PGothic" charset="0"/>
                <a:cs typeface="MS PGothic" charset="0"/>
              </a:rPr>
              <a:t>economies</a:t>
            </a:r>
            <a:r>
              <a:rPr lang="tr-TR" sz="1000" dirty="0">
                <a:ea typeface="MS PGothic" charset="0"/>
                <a:cs typeface="MS PGothic" charset="0"/>
              </a:rPr>
              <a:t> of </a:t>
            </a:r>
            <a:r>
              <a:rPr lang="tr-TR" sz="1000" dirty="0" err="1">
                <a:ea typeface="MS PGothic" charset="0"/>
                <a:cs typeface="MS PGothic" charset="0"/>
              </a:rPr>
              <a:t>scale</a:t>
            </a:r>
            <a:r>
              <a:rPr lang="tr-TR" sz="1000" dirty="0">
                <a:ea typeface="MS PGothic" charset="0"/>
                <a:cs typeface="MS PGothic" charset="0"/>
              </a:rPr>
              <a:t> at </a:t>
            </a:r>
            <a:r>
              <a:rPr lang="tr-TR" sz="1000" dirty="0" err="1">
                <a:ea typeface="MS PGothic" charset="0"/>
                <a:cs typeface="MS PGothic" charset="0"/>
              </a:rPr>
              <a:t>high</a:t>
            </a:r>
            <a:r>
              <a:rPr lang="tr-TR" sz="1000" dirty="0">
                <a:ea typeface="MS PGothic" charset="0"/>
                <a:cs typeface="MS PGothic" charset="0"/>
              </a:rPr>
              <a:t> </a:t>
            </a:r>
            <a:r>
              <a:rPr lang="tr-TR" sz="1000" dirty="0" err="1">
                <a:ea typeface="MS PGothic" charset="0"/>
                <a:cs typeface="MS PGothic" charset="0"/>
              </a:rPr>
              <a:t>output</a:t>
            </a:r>
            <a:r>
              <a:rPr lang="tr-TR" sz="1000" dirty="0">
                <a:ea typeface="MS PGothic" charset="0"/>
                <a:cs typeface="MS PGothic" charset="0"/>
              </a:rPr>
              <a:t> </a:t>
            </a:r>
            <a:r>
              <a:rPr lang="tr-TR" sz="1000" dirty="0" err="1">
                <a:ea typeface="MS PGothic" charset="0"/>
                <a:cs typeface="MS PGothic" charset="0"/>
              </a:rPr>
              <a:t>levels</a:t>
            </a:r>
            <a:r>
              <a:rPr lang="tr-TR" sz="1000" dirty="0">
                <a:ea typeface="MS PGothic" charset="0"/>
                <a:cs typeface="MS PGothic" charset="0"/>
              </a:rPr>
              <a:t>, </a:t>
            </a:r>
            <a:r>
              <a:rPr lang="tr-TR" sz="1000" dirty="0" err="1">
                <a:ea typeface="MS PGothic" charset="0"/>
                <a:cs typeface="MS PGothic" charset="0"/>
              </a:rPr>
              <a:t>for</a:t>
            </a:r>
            <a:r>
              <a:rPr lang="tr-TR" sz="1000" dirty="0">
                <a:ea typeface="MS PGothic" charset="0"/>
                <a:cs typeface="MS PGothic" charset="0"/>
              </a:rPr>
              <a:t> </a:t>
            </a:r>
            <a:r>
              <a:rPr lang="tr-TR" sz="1000" dirty="0" err="1">
                <a:ea typeface="MS PGothic" charset="0"/>
                <a:cs typeface="MS PGothic" charset="0"/>
              </a:rPr>
              <a:t>example</a:t>
            </a:r>
            <a:r>
              <a:rPr lang="tr-TR" sz="1000" dirty="0">
                <a:ea typeface="MS PGothic" charset="0"/>
                <a:cs typeface="MS PGothic" charset="0"/>
              </a:rPr>
              <a:t> a </a:t>
            </a:r>
            <a:r>
              <a:rPr lang="tr-TR" sz="1000" dirty="0" err="1">
                <a:ea typeface="MS PGothic" charset="0"/>
                <a:cs typeface="MS PGothic" charset="0"/>
              </a:rPr>
              <a:t>water</a:t>
            </a:r>
            <a:r>
              <a:rPr lang="tr-TR" sz="1000" dirty="0">
                <a:ea typeface="MS PGothic" charset="0"/>
                <a:cs typeface="MS PGothic" charset="0"/>
              </a:rPr>
              <a:t> </a:t>
            </a:r>
            <a:r>
              <a:rPr lang="tr-TR" sz="1000" dirty="0" err="1">
                <a:ea typeface="MS PGothic" charset="0"/>
                <a:cs typeface="MS PGothic" charset="0"/>
              </a:rPr>
              <a:t>company</a:t>
            </a:r>
            <a:r>
              <a:rPr lang="tr-TR" sz="1000" dirty="0">
                <a:ea typeface="MS PGothic" charset="0"/>
                <a:cs typeface="MS PGothic" charset="0"/>
              </a:rPr>
              <a:t>, </a:t>
            </a:r>
            <a:r>
              <a:rPr lang="tr-TR" sz="1000" dirty="0" err="1">
                <a:ea typeface="MS PGothic" charset="0"/>
                <a:cs typeface="MS PGothic" charset="0"/>
              </a:rPr>
              <a:t>the</a:t>
            </a:r>
            <a:r>
              <a:rPr lang="tr-TR" sz="1000" dirty="0">
                <a:ea typeface="MS PGothic" charset="0"/>
                <a:cs typeface="MS PGothic" charset="0"/>
              </a:rPr>
              <a:t> </a:t>
            </a:r>
            <a:r>
              <a:rPr lang="tr-TR" sz="1000" dirty="0" err="1">
                <a:ea typeface="MS PGothic" charset="0"/>
                <a:cs typeface="MS PGothic" charset="0"/>
              </a:rPr>
              <a:t>cost</a:t>
            </a:r>
            <a:r>
              <a:rPr lang="tr-TR" sz="1000" dirty="0">
                <a:ea typeface="MS PGothic" charset="0"/>
                <a:cs typeface="MS PGothic" charset="0"/>
              </a:rPr>
              <a:t> </a:t>
            </a:r>
            <a:r>
              <a:rPr lang="tr-TR" sz="1000" dirty="0" err="1">
                <a:ea typeface="MS PGothic" charset="0"/>
                <a:cs typeface="MS PGothic" charset="0"/>
              </a:rPr>
              <a:t>curve</a:t>
            </a:r>
            <a:r>
              <a:rPr lang="tr-TR" sz="1000" dirty="0">
                <a:ea typeface="MS PGothic" charset="0"/>
                <a:cs typeface="MS PGothic" charset="0"/>
              </a:rPr>
              <a:t> </a:t>
            </a:r>
            <a:r>
              <a:rPr lang="tr-TR" sz="1000" dirty="0" err="1">
                <a:ea typeface="MS PGothic" charset="0"/>
                <a:cs typeface="MS PGothic" charset="0"/>
              </a:rPr>
              <a:t>continues</a:t>
            </a:r>
            <a:r>
              <a:rPr lang="tr-TR" sz="1000" dirty="0">
                <a:ea typeface="MS PGothic" charset="0"/>
                <a:cs typeface="MS PGothic" charset="0"/>
              </a:rPr>
              <a:t> </a:t>
            </a:r>
            <a:r>
              <a:rPr lang="tr-TR" sz="1000" dirty="0" err="1">
                <a:ea typeface="MS PGothic" charset="0"/>
                <a:cs typeface="MS PGothic" charset="0"/>
              </a:rPr>
              <a:t>to</a:t>
            </a:r>
            <a:r>
              <a:rPr lang="tr-TR" sz="1000" dirty="0">
                <a:ea typeface="MS PGothic" charset="0"/>
                <a:cs typeface="MS PGothic" charset="0"/>
              </a:rPr>
              <a:t> </a:t>
            </a:r>
            <a:r>
              <a:rPr lang="tr-TR" sz="1000" dirty="0" err="1">
                <a:ea typeface="MS PGothic" charset="0"/>
                <a:cs typeface="MS PGothic" charset="0"/>
              </a:rPr>
              <a:t>decline</a:t>
            </a:r>
            <a:r>
              <a:rPr lang="tr-TR" sz="1000" dirty="0">
                <a:ea typeface="MS PGothic" charset="0"/>
                <a:cs typeface="MS PGothic" charset="0"/>
              </a:rPr>
              <a:t> </a:t>
            </a:r>
            <a:r>
              <a:rPr lang="tr-TR" sz="1000" dirty="0" err="1">
                <a:ea typeface="MS PGothic" charset="0"/>
                <a:cs typeface="MS PGothic" charset="0"/>
              </a:rPr>
              <a:t>and</a:t>
            </a:r>
            <a:r>
              <a:rPr lang="tr-TR" sz="1000" dirty="0">
                <a:ea typeface="MS PGothic" charset="0"/>
                <a:cs typeface="MS PGothic" charset="0"/>
              </a:rPr>
              <a:t> </a:t>
            </a:r>
            <a:r>
              <a:rPr lang="tr-TR" sz="1000" dirty="0" err="1">
                <a:ea typeface="MS PGothic" charset="0"/>
                <a:cs typeface="MS PGothic" charset="0"/>
              </a:rPr>
              <a:t>the</a:t>
            </a:r>
            <a:r>
              <a:rPr lang="tr-TR" sz="1000" dirty="0">
                <a:ea typeface="MS PGothic" charset="0"/>
                <a:cs typeface="MS PGothic" charset="0"/>
              </a:rPr>
              <a:t> </a:t>
            </a:r>
            <a:r>
              <a:rPr lang="tr-TR" sz="1000" dirty="0" err="1">
                <a:ea typeface="MS PGothic" charset="0"/>
                <a:cs typeface="MS PGothic" charset="0"/>
              </a:rPr>
              <a:t>most</a:t>
            </a:r>
            <a:r>
              <a:rPr lang="tr-TR" sz="1000" dirty="0">
                <a:ea typeface="MS PGothic" charset="0"/>
                <a:cs typeface="MS PGothic" charset="0"/>
              </a:rPr>
              <a:t> </a:t>
            </a:r>
            <a:r>
              <a:rPr lang="tr-TR" sz="1000" dirty="0" err="1">
                <a:ea typeface="MS PGothic" charset="0"/>
                <a:cs typeface="MS PGothic" charset="0"/>
              </a:rPr>
              <a:t>efficient</a:t>
            </a:r>
            <a:r>
              <a:rPr lang="tr-TR" sz="1000" dirty="0">
                <a:ea typeface="MS PGothic" charset="0"/>
                <a:cs typeface="MS PGothic" charset="0"/>
              </a:rPr>
              <a:t> </a:t>
            </a:r>
            <a:r>
              <a:rPr lang="tr-TR" sz="1000" dirty="0" err="1">
                <a:ea typeface="MS PGothic" charset="0"/>
                <a:cs typeface="MS PGothic" charset="0"/>
              </a:rPr>
              <a:t>output</a:t>
            </a:r>
            <a:r>
              <a:rPr lang="tr-TR" sz="1000" dirty="0">
                <a:ea typeface="MS PGothic" charset="0"/>
                <a:cs typeface="MS PGothic" charset="0"/>
              </a:rPr>
              <a:t> </a:t>
            </a:r>
            <a:r>
              <a:rPr lang="tr-TR" sz="1000" dirty="0" err="1">
                <a:ea typeface="MS PGothic" charset="0"/>
                <a:cs typeface="MS PGothic" charset="0"/>
              </a:rPr>
              <a:t>level</a:t>
            </a:r>
            <a:r>
              <a:rPr lang="tr-TR" sz="1000" dirty="0">
                <a:ea typeface="MS PGothic" charset="0"/>
                <a:cs typeface="MS PGothic" charset="0"/>
              </a:rPr>
              <a:t> is </a:t>
            </a:r>
            <a:r>
              <a:rPr lang="tr-TR" sz="1000" dirty="0" err="1">
                <a:ea typeface="MS PGothic" charset="0"/>
                <a:cs typeface="MS PGothic" charset="0"/>
              </a:rPr>
              <a:t>always</a:t>
            </a:r>
            <a:r>
              <a:rPr lang="tr-TR" sz="1000" dirty="0">
                <a:ea typeface="MS PGothic" charset="0"/>
                <a:cs typeface="MS PGothic" charset="0"/>
              </a:rPr>
              <a:t> </a:t>
            </a:r>
            <a:r>
              <a:rPr lang="tr-TR" sz="1000" dirty="0" err="1">
                <a:ea typeface="MS PGothic" charset="0"/>
                <a:cs typeface="MS PGothic" charset="0"/>
              </a:rPr>
              <a:t>the</a:t>
            </a:r>
            <a:r>
              <a:rPr lang="tr-TR" sz="1000" dirty="0">
                <a:ea typeface="MS PGothic" charset="0"/>
                <a:cs typeface="MS PGothic" charset="0"/>
              </a:rPr>
              <a:t> </a:t>
            </a:r>
            <a:r>
              <a:rPr lang="tr-TR" sz="1000" dirty="0" err="1">
                <a:ea typeface="MS PGothic" charset="0"/>
                <a:cs typeface="MS PGothic" charset="0"/>
              </a:rPr>
              <a:t>largest</a:t>
            </a:r>
            <a:r>
              <a:rPr lang="tr-TR" sz="1000" dirty="0">
                <a:ea typeface="MS PGothic" charset="0"/>
                <a:cs typeface="MS PGothic" charset="0"/>
              </a:rPr>
              <a:t> </a:t>
            </a:r>
            <a:r>
              <a:rPr lang="tr-TR" sz="1000" dirty="0" err="1">
                <a:ea typeface="MS PGothic" charset="0"/>
                <a:cs typeface="MS PGothic" charset="0"/>
              </a:rPr>
              <a:t>output</a:t>
            </a:r>
            <a:r>
              <a:rPr lang="tr-TR" sz="1000" dirty="0">
                <a:ea typeface="MS PGothic" charset="0"/>
                <a:cs typeface="MS PGothic" charset="0"/>
              </a:rPr>
              <a:t>—</a:t>
            </a:r>
            <a:r>
              <a:rPr lang="tr-TR" sz="1000" dirty="0" err="1">
                <a:ea typeface="MS PGothic" charset="0"/>
                <a:cs typeface="MS PGothic" charset="0"/>
              </a:rPr>
              <a:t>you</a:t>
            </a:r>
            <a:r>
              <a:rPr lang="tr-TR" sz="1000" dirty="0">
                <a:ea typeface="MS PGothic" charset="0"/>
                <a:cs typeface="MS PGothic" charset="0"/>
              </a:rPr>
              <a:t> can </a:t>
            </a:r>
            <a:r>
              <a:rPr lang="tr-TR" sz="1000" dirty="0" err="1">
                <a:ea typeface="MS PGothic" charset="0"/>
                <a:cs typeface="MS PGothic" charset="0"/>
              </a:rPr>
              <a:t>see</a:t>
            </a:r>
            <a:r>
              <a:rPr lang="tr-TR" sz="1000" dirty="0">
                <a:ea typeface="MS PGothic" charset="0"/>
                <a:cs typeface="MS PGothic" charset="0"/>
              </a:rPr>
              <a:t> </a:t>
            </a:r>
            <a:r>
              <a:rPr lang="tr-TR" sz="1000" dirty="0" err="1">
                <a:ea typeface="MS PGothic" charset="0"/>
                <a:cs typeface="MS PGothic" charset="0"/>
              </a:rPr>
              <a:t>this</a:t>
            </a:r>
            <a:r>
              <a:rPr lang="tr-TR" sz="1000" dirty="0">
                <a:ea typeface="MS PGothic" charset="0"/>
                <a:cs typeface="MS PGothic" charset="0"/>
              </a:rPr>
              <a:t> </a:t>
            </a:r>
            <a:r>
              <a:rPr lang="tr-TR" sz="1000" dirty="0" err="1">
                <a:ea typeface="MS PGothic" charset="0"/>
                <a:cs typeface="MS PGothic" charset="0"/>
              </a:rPr>
              <a:t>by</a:t>
            </a:r>
            <a:r>
              <a:rPr lang="tr-TR" sz="1000" dirty="0">
                <a:ea typeface="MS PGothic" charset="0"/>
                <a:cs typeface="MS PGothic" charset="0"/>
              </a:rPr>
              <a:t> </a:t>
            </a:r>
            <a:r>
              <a:rPr lang="tr-TR" sz="1000" dirty="0" err="1">
                <a:ea typeface="MS PGothic" charset="0"/>
                <a:cs typeface="MS PGothic" charset="0"/>
              </a:rPr>
              <a:t>looking</a:t>
            </a:r>
            <a:r>
              <a:rPr lang="tr-TR" sz="1000" dirty="0">
                <a:ea typeface="MS PGothic" charset="0"/>
                <a:cs typeface="MS PGothic" charset="0"/>
              </a:rPr>
              <a:t> at </a:t>
            </a:r>
            <a:r>
              <a:rPr lang="tr-TR" sz="1000" dirty="0" err="1">
                <a:ea typeface="MS PGothic" charset="0"/>
                <a:cs typeface="MS PGothic" charset="0"/>
              </a:rPr>
              <a:t>the</a:t>
            </a:r>
            <a:r>
              <a:rPr lang="tr-TR" sz="1000" dirty="0">
                <a:ea typeface="MS PGothic" charset="0"/>
                <a:cs typeface="MS PGothic" charset="0"/>
              </a:rPr>
              <a:t> </a:t>
            </a:r>
            <a:r>
              <a:rPr lang="tr-TR" sz="1000" dirty="0" err="1">
                <a:ea typeface="MS PGothic" charset="0"/>
                <a:cs typeface="MS PGothic" charset="0"/>
              </a:rPr>
              <a:t>dashed</a:t>
            </a:r>
            <a:r>
              <a:rPr lang="tr-TR" sz="1000" dirty="0">
                <a:ea typeface="MS PGothic" charset="0"/>
                <a:cs typeface="MS PGothic" charset="0"/>
              </a:rPr>
              <a:t> </a:t>
            </a:r>
            <a:r>
              <a:rPr lang="tr-TR" sz="1000" dirty="0" err="1">
                <a:ea typeface="MS PGothic" charset="0"/>
                <a:cs typeface="MS PGothic" charset="0"/>
              </a:rPr>
              <a:t>red</a:t>
            </a:r>
            <a:r>
              <a:rPr lang="tr-TR" sz="1000" dirty="0">
                <a:ea typeface="MS PGothic" charset="0"/>
                <a:cs typeface="MS PGothic" charset="0"/>
              </a:rPr>
              <a:t> </a:t>
            </a:r>
            <a:r>
              <a:rPr lang="tr-TR" sz="1000" dirty="0" err="1">
                <a:ea typeface="MS PGothic" charset="0"/>
                <a:cs typeface="MS PGothic" charset="0"/>
              </a:rPr>
              <a:t>line</a:t>
            </a:r>
            <a:r>
              <a:rPr lang="tr-TR" sz="1000" dirty="0">
                <a:ea typeface="MS PGothic" charset="0"/>
                <a:cs typeface="MS PGothic" charset="0"/>
              </a:rPr>
              <a:t> in </a:t>
            </a:r>
            <a:r>
              <a:rPr lang="tr-TR" sz="1000" dirty="0" err="1">
                <a:ea typeface="MS PGothic" charset="0"/>
                <a:cs typeface="MS PGothic" charset="0"/>
              </a:rPr>
              <a:t>the</a:t>
            </a:r>
            <a:r>
              <a:rPr lang="tr-TR" sz="1000" dirty="0">
                <a:ea typeface="MS PGothic" charset="0"/>
                <a:cs typeface="MS PGothic" charset="0"/>
              </a:rPr>
              <a:t> </a:t>
            </a:r>
            <a:r>
              <a:rPr lang="tr-TR" sz="1000" dirty="0" err="1">
                <a:ea typeface="MS PGothic" charset="0"/>
                <a:cs typeface="MS PGothic" charset="0"/>
              </a:rPr>
              <a:t>figure</a:t>
            </a:r>
            <a:r>
              <a:rPr lang="tr-TR" sz="1000" dirty="0">
                <a:ea typeface="MS PGothic" charset="0"/>
                <a:cs typeface="MS PGothic" charset="0"/>
              </a:rPr>
              <a:t>. </a:t>
            </a:r>
            <a:r>
              <a:rPr lang="tr-TR" sz="1000" dirty="0" err="1">
                <a:ea typeface="MS PGothic" charset="0"/>
                <a:cs typeface="MS PGothic" charset="0"/>
              </a:rPr>
              <a:t>In</a:t>
            </a:r>
            <a:r>
              <a:rPr lang="tr-TR" sz="1000" dirty="0">
                <a:ea typeface="MS PGothic" charset="0"/>
                <a:cs typeface="MS PGothic" charset="0"/>
              </a:rPr>
              <a:t> </a:t>
            </a:r>
            <a:r>
              <a:rPr lang="tr-TR" sz="1000" dirty="0" err="1">
                <a:ea typeface="MS PGothic" charset="0"/>
                <a:cs typeface="MS PGothic" charset="0"/>
              </a:rPr>
              <a:t>this</a:t>
            </a:r>
            <a:r>
              <a:rPr lang="tr-TR" sz="1000" dirty="0">
                <a:ea typeface="MS PGothic" charset="0"/>
                <a:cs typeface="MS PGothic" charset="0"/>
              </a:rPr>
              <a:t> </a:t>
            </a:r>
            <a:r>
              <a:rPr lang="tr-TR" sz="1000" dirty="0" err="1">
                <a:ea typeface="MS PGothic" charset="0"/>
                <a:cs typeface="MS PGothic" charset="0"/>
              </a:rPr>
              <a:t>situation</a:t>
            </a:r>
            <a:r>
              <a:rPr lang="tr-TR" sz="1000" dirty="0">
                <a:ea typeface="MS PGothic" charset="0"/>
                <a:cs typeface="MS PGothic" charset="0"/>
              </a:rPr>
              <a:t> </a:t>
            </a:r>
            <a:r>
              <a:rPr lang="tr-TR" sz="1000" dirty="0" err="1">
                <a:ea typeface="MS PGothic" charset="0"/>
                <a:cs typeface="MS PGothic" charset="0"/>
              </a:rPr>
              <a:t>we</a:t>
            </a:r>
            <a:r>
              <a:rPr lang="tr-TR" sz="1000" dirty="0">
                <a:ea typeface="MS PGothic" charset="0"/>
                <a:cs typeface="MS PGothic" charset="0"/>
              </a:rPr>
              <a:t> </a:t>
            </a:r>
            <a:r>
              <a:rPr lang="tr-TR" sz="1000" dirty="0" err="1">
                <a:ea typeface="MS PGothic" charset="0"/>
                <a:cs typeface="MS PGothic" charset="0"/>
              </a:rPr>
              <a:t>would</a:t>
            </a:r>
            <a:r>
              <a:rPr lang="tr-TR" sz="1000" dirty="0">
                <a:ea typeface="MS PGothic" charset="0"/>
                <a:cs typeface="MS PGothic" charset="0"/>
              </a:rPr>
              <a:t> </a:t>
            </a:r>
            <a:r>
              <a:rPr lang="tr-TR" sz="1000" dirty="0" err="1">
                <a:ea typeface="MS PGothic" charset="0"/>
                <a:cs typeface="MS PGothic" charset="0"/>
              </a:rPr>
              <a:t>expect</a:t>
            </a:r>
            <a:r>
              <a:rPr lang="tr-TR" sz="1000" dirty="0">
                <a:ea typeface="MS PGothic" charset="0"/>
                <a:cs typeface="MS PGothic" charset="0"/>
              </a:rPr>
              <a:t> </a:t>
            </a:r>
            <a:r>
              <a:rPr lang="tr-TR" sz="1000" dirty="0" err="1">
                <a:ea typeface="MS PGothic" charset="0"/>
                <a:cs typeface="MS PGothic" charset="0"/>
              </a:rPr>
              <a:t>that</a:t>
            </a:r>
            <a:r>
              <a:rPr lang="tr-TR" sz="1000" dirty="0">
                <a:ea typeface="MS PGothic" charset="0"/>
                <a:cs typeface="MS PGothic" charset="0"/>
              </a:rPr>
              <a:t> </a:t>
            </a:r>
            <a:r>
              <a:rPr lang="tr-TR" sz="1000" dirty="0" err="1">
                <a:ea typeface="MS PGothic" charset="0"/>
                <a:cs typeface="MS PGothic" charset="0"/>
              </a:rPr>
              <a:t>only</a:t>
            </a:r>
            <a:r>
              <a:rPr lang="tr-TR" sz="1000" dirty="0">
                <a:ea typeface="MS PGothic" charset="0"/>
                <a:cs typeface="MS PGothic" charset="0"/>
              </a:rPr>
              <a:t> </a:t>
            </a:r>
            <a:r>
              <a:rPr lang="tr-TR" sz="1000" dirty="0" err="1">
                <a:ea typeface="MS PGothic" charset="0"/>
                <a:cs typeface="MS PGothic" charset="0"/>
              </a:rPr>
              <a:t>one</a:t>
            </a:r>
            <a:r>
              <a:rPr lang="tr-TR" sz="1000" dirty="0">
                <a:ea typeface="MS PGothic" charset="0"/>
                <a:cs typeface="MS PGothic" charset="0"/>
              </a:rPr>
              <a:t> </a:t>
            </a:r>
            <a:r>
              <a:rPr lang="tr-TR" sz="1000" dirty="0" err="1">
                <a:ea typeface="MS PGothic" charset="0"/>
                <a:cs typeface="MS PGothic" charset="0"/>
              </a:rPr>
              <a:t>large</a:t>
            </a:r>
            <a:r>
              <a:rPr lang="tr-TR" sz="1000" dirty="0">
                <a:ea typeface="MS PGothic" charset="0"/>
                <a:cs typeface="MS PGothic" charset="0"/>
              </a:rPr>
              <a:t> </a:t>
            </a:r>
            <a:r>
              <a:rPr lang="tr-TR" sz="1000" dirty="0" err="1">
                <a:ea typeface="MS PGothic" charset="0"/>
                <a:cs typeface="MS PGothic" charset="0"/>
              </a:rPr>
              <a:t>firm</a:t>
            </a:r>
            <a:r>
              <a:rPr lang="tr-TR" sz="1000" dirty="0">
                <a:ea typeface="MS PGothic" charset="0"/>
                <a:cs typeface="MS PGothic" charset="0"/>
              </a:rPr>
              <a:t> </a:t>
            </a:r>
            <a:r>
              <a:rPr lang="tr-TR" sz="1000" dirty="0" err="1">
                <a:ea typeface="MS PGothic" charset="0"/>
                <a:cs typeface="MS PGothic" charset="0"/>
              </a:rPr>
              <a:t>will</a:t>
            </a:r>
            <a:r>
              <a:rPr lang="tr-TR" sz="1000" dirty="0">
                <a:ea typeface="MS PGothic" charset="0"/>
                <a:cs typeface="MS PGothic" charset="0"/>
              </a:rPr>
              <a:t> </a:t>
            </a:r>
            <a:r>
              <a:rPr lang="tr-TR" sz="1000" dirty="0" err="1">
                <a:ea typeface="MS PGothic" charset="0"/>
                <a:cs typeface="MS PGothic" charset="0"/>
              </a:rPr>
              <a:t>come</a:t>
            </a:r>
            <a:r>
              <a:rPr lang="tr-TR" sz="1000" dirty="0">
                <a:ea typeface="MS PGothic" charset="0"/>
                <a:cs typeface="MS PGothic" charset="0"/>
              </a:rPr>
              <a:t> </a:t>
            </a:r>
            <a:r>
              <a:rPr lang="tr-TR" sz="1000" dirty="0" err="1">
                <a:ea typeface="MS PGothic" charset="0"/>
                <a:cs typeface="MS PGothic" charset="0"/>
              </a:rPr>
              <a:t>to</a:t>
            </a:r>
            <a:r>
              <a:rPr lang="tr-TR" sz="1000" dirty="0">
                <a:ea typeface="MS PGothic" charset="0"/>
                <a:cs typeface="MS PGothic" charset="0"/>
              </a:rPr>
              <a:t> </a:t>
            </a:r>
            <a:r>
              <a:rPr lang="tr-TR" sz="1000" dirty="0" err="1">
                <a:ea typeface="MS PGothic" charset="0"/>
                <a:cs typeface="MS PGothic" charset="0"/>
              </a:rPr>
              <a:t>dominate</a:t>
            </a:r>
            <a:r>
              <a:rPr lang="tr-TR" sz="1000" dirty="0">
                <a:ea typeface="MS PGothic" charset="0"/>
                <a:cs typeface="MS PGothic" charset="0"/>
              </a:rPr>
              <a:t> </a:t>
            </a:r>
            <a:r>
              <a:rPr lang="tr-TR" sz="1000" dirty="0" err="1">
                <a:ea typeface="MS PGothic" charset="0"/>
                <a:cs typeface="MS PGothic" charset="0"/>
              </a:rPr>
              <a:t>the</a:t>
            </a:r>
            <a:r>
              <a:rPr lang="tr-TR" sz="1000" dirty="0">
                <a:ea typeface="MS PGothic" charset="0"/>
                <a:cs typeface="MS PGothic" charset="0"/>
              </a:rPr>
              <a:t> </a:t>
            </a:r>
            <a:r>
              <a:rPr lang="tr-TR" sz="1000" dirty="0" err="1">
                <a:ea typeface="MS PGothic" charset="0"/>
                <a:cs typeface="MS PGothic" charset="0"/>
              </a:rPr>
              <a:t>industry</a:t>
            </a:r>
            <a:r>
              <a:rPr lang="tr-TR" sz="1000" dirty="0">
                <a:ea typeface="MS PGothic" charset="0"/>
                <a:cs typeface="MS PGothic" charset="0"/>
              </a:rPr>
              <a:t> </a:t>
            </a:r>
            <a:r>
              <a:rPr lang="tr-TR" sz="1000" dirty="0" err="1">
                <a:ea typeface="MS PGothic" charset="0"/>
                <a:cs typeface="MS PGothic" charset="0"/>
              </a:rPr>
              <a:t>because</a:t>
            </a:r>
            <a:r>
              <a:rPr lang="tr-TR" sz="1000" dirty="0">
                <a:ea typeface="MS PGothic" charset="0"/>
                <a:cs typeface="MS PGothic" charset="0"/>
              </a:rPr>
              <a:t> </a:t>
            </a:r>
            <a:r>
              <a:rPr lang="tr-TR" sz="1000" dirty="0" err="1">
                <a:ea typeface="MS PGothic" charset="0"/>
                <a:cs typeface="MS PGothic" charset="0"/>
              </a:rPr>
              <a:t>larger</a:t>
            </a:r>
            <a:r>
              <a:rPr lang="tr-TR" sz="1000" dirty="0">
                <a:ea typeface="MS PGothic" charset="0"/>
                <a:cs typeface="MS PGothic" charset="0"/>
              </a:rPr>
              <a:t> </a:t>
            </a:r>
            <a:r>
              <a:rPr lang="tr-TR" sz="1000" dirty="0" err="1">
                <a:ea typeface="MS PGothic" charset="0"/>
                <a:cs typeface="MS PGothic" charset="0"/>
              </a:rPr>
              <a:t>firms</a:t>
            </a:r>
            <a:r>
              <a:rPr lang="tr-TR" sz="1000" dirty="0">
                <a:ea typeface="MS PGothic" charset="0"/>
                <a:cs typeface="MS PGothic" charset="0"/>
              </a:rPr>
              <a:t> </a:t>
            </a:r>
            <a:r>
              <a:rPr lang="tr-TR" sz="1000" dirty="0" err="1">
                <a:ea typeface="MS PGothic" charset="0"/>
                <a:cs typeface="MS PGothic" charset="0"/>
              </a:rPr>
              <a:t>have</a:t>
            </a:r>
            <a:r>
              <a:rPr lang="tr-TR" sz="1000" dirty="0">
                <a:ea typeface="MS PGothic" charset="0"/>
                <a:cs typeface="MS PGothic" charset="0"/>
              </a:rPr>
              <a:t> </a:t>
            </a:r>
            <a:r>
              <a:rPr lang="tr-TR" sz="1000" dirty="0" err="1">
                <a:ea typeface="MS PGothic" charset="0"/>
                <a:cs typeface="MS PGothic" charset="0"/>
              </a:rPr>
              <a:t>significant</a:t>
            </a:r>
            <a:r>
              <a:rPr lang="tr-TR" sz="1000" dirty="0">
                <a:ea typeface="MS PGothic" charset="0"/>
                <a:cs typeface="MS PGothic" charset="0"/>
              </a:rPr>
              <a:t> </a:t>
            </a:r>
            <a:r>
              <a:rPr lang="tr-TR" sz="1000" dirty="0" err="1">
                <a:ea typeface="MS PGothic" charset="0"/>
                <a:cs typeface="MS PGothic" charset="0"/>
              </a:rPr>
              <a:t>cost</a:t>
            </a:r>
            <a:r>
              <a:rPr lang="tr-TR" sz="1000" dirty="0">
                <a:ea typeface="MS PGothic" charset="0"/>
                <a:cs typeface="MS PGothic" charset="0"/>
              </a:rPr>
              <a:t> </a:t>
            </a:r>
            <a:r>
              <a:rPr lang="tr-TR" sz="1000" dirty="0" err="1">
                <a:ea typeface="MS PGothic" charset="0"/>
                <a:cs typeface="MS PGothic" charset="0"/>
              </a:rPr>
              <a:t>advantages</a:t>
            </a:r>
            <a:r>
              <a:rPr lang="tr-TR" sz="1000" dirty="0">
                <a:ea typeface="MS PGothic" charset="0"/>
                <a:cs typeface="MS PGothic" charset="0"/>
              </a:rPr>
              <a:t>.</a:t>
            </a:r>
          </a:p>
          <a:p>
            <a:endParaRPr lang="tr-TR" sz="1000" dirty="0">
              <a:ea typeface="MS PGothic" charset="0"/>
              <a:cs typeface="MS PGothic" charset="0"/>
            </a:endParaRPr>
          </a:p>
          <a:p>
            <a:r>
              <a:rPr lang="tr-TR" sz="1000" dirty="0" err="1">
                <a:ea typeface="MS PGothic" charset="0"/>
                <a:cs typeface="MS PGothic" charset="0"/>
              </a:rPr>
              <a:t>However</a:t>
            </a:r>
            <a:r>
              <a:rPr lang="tr-TR" sz="1000" dirty="0">
                <a:ea typeface="MS PGothic" charset="0"/>
                <a:cs typeface="MS PGothic" charset="0"/>
              </a:rPr>
              <a:t>, in an </a:t>
            </a:r>
            <a:r>
              <a:rPr lang="tr-TR" sz="1000" dirty="0" err="1">
                <a:ea typeface="MS PGothic" charset="0"/>
                <a:cs typeface="MS PGothic" charset="0"/>
              </a:rPr>
              <a:t>industry</a:t>
            </a:r>
            <a:r>
              <a:rPr lang="tr-TR" sz="1000" dirty="0">
                <a:ea typeface="MS PGothic" charset="0"/>
                <a:cs typeface="MS PGothic" charset="0"/>
              </a:rPr>
              <a:t> </a:t>
            </a:r>
            <a:r>
              <a:rPr lang="tr-TR" sz="1000" dirty="0" err="1">
                <a:ea typeface="MS PGothic" charset="0"/>
                <a:cs typeface="MS PGothic" charset="0"/>
              </a:rPr>
              <a:t>with</a:t>
            </a:r>
            <a:r>
              <a:rPr lang="tr-TR" sz="1000" dirty="0">
                <a:ea typeface="MS PGothic" charset="0"/>
                <a:cs typeface="MS PGothic" charset="0"/>
              </a:rPr>
              <a:t> </a:t>
            </a:r>
            <a:r>
              <a:rPr lang="tr-TR" sz="1000" dirty="0" err="1">
                <a:ea typeface="MS PGothic" charset="0"/>
                <a:cs typeface="MS PGothic" charset="0"/>
              </a:rPr>
              <a:t>constant</a:t>
            </a:r>
            <a:r>
              <a:rPr lang="tr-TR" sz="1000" dirty="0">
                <a:ea typeface="MS PGothic" charset="0"/>
                <a:cs typeface="MS PGothic" charset="0"/>
              </a:rPr>
              <a:t> </a:t>
            </a:r>
            <a:r>
              <a:rPr lang="tr-TR" sz="1000" dirty="0" err="1">
                <a:ea typeface="MS PGothic" charset="0"/>
                <a:cs typeface="MS PGothic" charset="0"/>
              </a:rPr>
              <a:t>returns</a:t>
            </a:r>
            <a:r>
              <a:rPr lang="tr-TR" sz="1000" dirty="0">
                <a:ea typeface="MS PGothic" charset="0"/>
                <a:cs typeface="MS PGothic" charset="0"/>
              </a:rPr>
              <a:t> </a:t>
            </a:r>
            <a:r>
              <a:rPr lang="tr-TR" sz="1000" dirty="0" err="1">
                <a:ea typeface="MS PGothic" charset="0"/>
                <a:cs typeface="MS PGothic" charset="0"/>
              </a:rPr>
              <a:t>to</a:t>
            </a:r>
            <a:r>
              <a:rPr lang="tr-TR" sz="1000" dirty="0">
                <a:ea typeface="MS PGothic" charset="0"/>
                <a:cs typeface="MS PGothic" charset="0"/>
              </a:rPr>
              <a:t> </a:t>
            </a:r>
            <a:r>
              <a:rPr lang="tr-TR" sz="1000" dirty="0" err="1">
                <a:ea typeface="MS PGothic" charset="0"/>
                <a:cs typeface="MS PGothic" charset="0"/>
              </a:rPr>
              <a:t>scale</a:t>
            </a:r>
            <a:r>
              <a:rPr lang="tr-TR" sz="1000" dirty="0">
                <a:ea typeface="MS PGothic" charset="0"/>
                <a:cs typeface="MS PGothic" charset="0"/>
              </a:rPr>
              <a:t>, </a:t>
            </a:r>
            <a:r>
              <a:rPr lang="tr-TR" sz="1000" dirty="0" err="1">
                <a:ea typeface="MS PGothic" charset="0"/>
                <a:cs typeface="MS PGothic" charset="0"/>
              </a:rPr>
              <a:t>for</a:t>
            </a:r>
            <a:r>
              <a:rPr lang="tr-TR" sz="1000" dirty="0">
                <a:ea typeface="MS PGothic" charset="0"/>
                <a:cs typeface="MS PGothic" charset="0"/>
              </a:rPr>
              <a:t> </a:t>
            </a:r>
            <a:r>
              <a:rPr lang="tr-TR" sz="1000" dirty="0" err="1">
                <a:ea typeface="MS PGothic" charset="0"/>
                <a:cs typeface="MS PGothic" charset="0"/>
              </a:rPr>
              <a:t>example</a:t>
            </a:r>
            <a:r>
              <a:rPr lang="tr-TR" sz="1000" dirty="0">
                <a:ea typeface="MS PGothic" charset="0"/>
                <a:cs typeface="MS PGothic" charset="0"/>
              </a:rPr>
              <a:t> </a:t>
            </a:r>
            <a:r>
              <a:rPr lang="tr-TR" sz="1000" dirty="0" err="1">
                <a:ea typeface="MS PGothic" charset="0"/>
                <a:cs typeface="MS PGothic" charset="0"/>
              </a:rPr>
              <a:t>restaurants</a:t>
            </a:r>
            <a:r>
              <a:rPr lang="tr-TR" sz="1000" dirty="0">
                <a:ea typeface="MS PGothic" charset="0"/>
                <a:cs typeface="MS PGothic" charset="0"/>
              </a:rPr>
              <a:t>, </a:t>
            </a:r>
            <a:r>
              <a:rPr lang="tr-TR" sz="1000" dirty="0" err="1">
                <a:ea typeface="MS PGothic" charset="0"/>
                <a:cs typeface="MS PGothic" charset="0"/>
              </a:rPr>
              <a:t>the</a:t>
            </a:r>
            <a:r>
              <a:rPr lang="tr-TR" sz="1000" dirty="0">
                <a:ea typeface="MS PGothic" charset="0"/>
                <a:cs typeface="MS PGothic" charset="0"/>
              </a:rPr>
              <a:t> </a:t>
            </a:r>
            <a:r>
              <a:rPr lang="tr-TR" sz="1000" dirty="0" err="1">
                <a:ea typeface="MS PGothic" charset="0"/>
                <a:cs typeface="MS PGothic" charset="0"/>
              </a:rPr>
              <a:t>cost</a:t>
            </a:r>
            <a:r>
              <a:rPr lang="tr-TR" sz="1000" dirty="0">
                <a:ea typeface="MS PGothic" charset="0"/>
                <a:cs typeface="MS PGothic" charset="0"/>
              </a:rPr>
              <a:t> </a:t>
            </a:r>
            <a:r>
              <a:rPr lang="tr-TR" sz="1000" dirty="0" err="1">
                <a:ea typeface="MS PGothic" charset="0"/>
                <a:cs typeface="MS PGothic" charset="0"/>
              </a:rPr>
              <a:t>curve</a:t>
            </a:r>
            <a:r>
              <a:rPr lang="tr-TR" sz="1000" dirty="0">
                <a:ea typeface="MS PGothic" charset="0"/>
                <a:cs typeface="MS PGothic" charset="0"/>
              </a:rPr>
              <a:t> </a:t>
            </a:r>
            <a:r>
              <a:rPr lang="tr-TR" sz="1000" dirty="0" err="1">
                <a:ea typeface="MS PGothic" charset="0"/>
                <a:cs typeface="MS PGothic" charset="0"/>
              </a:rPr>
              <a:t>flattens</a:t>
            </a:r>
            <a:r>
              <a:rPr lang="tr-TR" sz="1000" dirty="0">
                <a:ea typeface="MS PGothic" charset="0"/>
                <a:cs typeface="MS PGothic" charset="0"/>
              </a:rPr>
              <a:t> </a:t>
            </a:r>
            <a:r>
              <a:rPr lang="tr-TR" sz="1000" dirty="0" err="1">
                <a:ea typeface="MS PGothic" charset="0"/>
                <a:cs typeface="MS PGothic" charset="0"/>
              </a:rPr>
              <a:t>out</a:t>
            </a:r>
            <a:r>
              <a:rPr lang="tr-TR" sz="1000" dirty="0">
                <a:ea typeface="MS PGothic" charset="0"/>
                <a:cs typeface="MS PGothic" charset="0"/>
              </a:rPr>
              <a:t>—</a:t>
            </a:r>
            <a:r>
              <a:rPr lang="tr-TR" sz="1000" dirty="0" err="1">
                <a:ea typeface="MS PGothic" charset="0"/>
                <a:cs typeface="MS PGothic" charset="0"/>
              </a:rPr>
              <a:t>you</a:t>
            </a:r>
            <a:r>
              <a:rPr lang="tr-TR" sz="1000" dirty="0">
                <a:ea typeface="MS PGothic" charset="0"/>
                <a:cs typeface="MS PGothic" charset="0"/>
              </a:rPr>
              <a:t> can </a:t>
            </a:r>
            <a:r>
              <a:rPr lang="tr-TR" sz="1000" dirty="0" err="1">
                <a:ea typeface="MS PGothic" charset="0"/>
                <a:cs typeface="MS PGothic" charset="0"/>
              </a:rPr>
              <a:t>see</a:t>
            </a:r>
            <a:r>
              <a:rPr lang="tr-TR" sz="1000" dirty="0">
                <a:ea typeface="MS PGothic" charset="0"/>
                <a:cs typeface="MS PGothic" charset="0"/>
              </a:rPr>
              <a:t> </a:t>
            </a:r>
            <a:r>
              <a:rPr lang="tr-TR" sz="1000" dirty="0" err="1">
                <a:ea typeface="MS PGothic" charset="0"/>
                <a:cs typeface="MS PGothic" charset="0"/>
              </a:rPr>
              <a:t>this</a:t>
            </a:r>
            <a:r>
              <a:rPr lang="tr-TR" sz="1000" dirty="0">
                <a:ea typeface="MS PGothic" charset="0"/>
                <a:cs typeface="MS PGothic" charset="0"/>
              </a:rPr>
              <a:t> </a:t>
            </a:r>
            <a:r>
              <a:rPr lang="tr-TR" sz="1000" dirty="0" err="1">
                <a:ea typeface="MS PGothic" charset="0"/>
                <a:cs typeface="MS PGothic" charset="0"/>
              </a:rPr>
              <a:t>by</a:t>
            </a:r>
            <a:r>
              <a:rPr lang="tr-TR" sz="1000" dirty="0">
                <a:ea typeface="MS PGothic" charset="0"/>
                <a:cs typeface="MS PGothic" charset="0"/>
              </a:rPr>
              <a:t> </a:t>
            </a:r>
            <a:r>
              <a:rPr lang="tr-TR" sz="1000" dirty="0" err="1">
                <a:ea typeface="MS PGothic" charset="0"/>
                <a:cs typeface="MS PGothic" charset="0"/>
              </a:rPr>
              <a:t>looking</a:t>
            </a:r>
            <a:r>
              <a:rPr lang="tr-TR" sz="1000" dirty="0">
                <a:ea typeface="MS PGothic" charset="0"/>
                <a:cs typeface="MS PGothic" charset="0"/>
              </a:rPr>
              <a:t> at </a:t>
            </a:r>
            <a:r>
              <a:rPr lang="tr-TR" sz="1000" dirty="0" err="1">
                <a:ea typeface="MS PGothic" charset="0"/>
                <a:cs typeface="MS PGothic" charset="0"/>
              </a:rPr>
              <a:t>the</a:t>
            </a:r>
            <a:r>
              <a:rPr lang="tr-TR" sz="1000" dirty="0">
                <a:ea typeface="MS PGothic" charset="0"/>
                <a:cs typeface="MS PGothic" charset="0"/>
              </a:rPr>
              <a:t> </a:t>
            </a:r>
            <a:r>
              <a:rPr lang="tr-TR" sz="1000" dirty="0" err="1">
                <a:ea typeface="MS PGothic" charset="0"/>
                <a:cs typeface="MS PGothic" charset="0"/>
              </a:rPr>
              <a:t>black</a:t>
            </a:r>
            <a:r>
              <a:rPr lang="tr-TR" sz="1000" dirty="0">
                <a:ea typeface="MS PGothic" charset="0"/>
                <a:cs typeface="MS PGothic" charset="0"/>
              </a:rPr>
              <a:t> </a:t>
            </a:r>
            <a:r>
              <a:rPr lang="tr-TR" sz="1000" dirty="0" err="1">
                <a:ea typeface="MS PGothic" charset="0"/>
                <a:cs typeface="MS PGothic" charset="0"/>
              </a:rPr>
              <a:t>dashed</a:t>
            </a:r>
            <a:r>
              <a:rPr lang="tr-TR" sz="1000" dirty="0">
                <a:ea typeface="MS PGothic" charset="0"/>
                <a:cs typeface="MS PGothic" charset="0"/>
              </a:rPr>
              <a:t> </a:t>
            </a:r>
            <a:r>
              <a:rPr lang="tr-TR" sz="1000" dirty="0" err="1">
                <a:ea typeface="MS PGothic" charset="0"/>
                <a:cs typeface="MS PGothic" charset="0"/>
              </a:rPr>
              <a:t>line</a:t>
            </a:r>
            <a:r>
              <a:rPr lang="tr-TR" sz="1000" dirty="0">
                <a:ea typeface="MS PGothic" charset="0"/>
                <a:cs typeface="MS PGothic" charset="0"/>
              </a:rPr>
              <a:t>. </a:t>
            </a:r>
            <a:r>
              <a:rPr lang="tr-TR" sz="1000" dirty="0" err="1">
                <a:ea typeface="MS PGothic" charset="0"/>
                <a:cs typeface="MS PGothic" charset="0"/>
              </a:rPr>
              <a:t>Once</a:t>
            </a:r>
            <a:r>
              <a:rPr lang="tr-TR" sz="1000" dirty="0">
                <a:ea typeface="MS PGothic" charset="0"/>
                <a:cs typeface="MS PGothic" charset="0"/>
              </a:rPr>
              <a:t> </a:t>
            </a:r>
            <a:r>
              <a:rPr lang="tr-TR" sz="1000" dirty="0" err="1">
                <a:ea typeface="MS PGothic" charset="0"/>
                <a:cs typeface="MS PGothic" charset="0"/>
              </a:rPr>
              <a:t>the</a:t>
            </a:r>
            <a:r>
              <a:rPr lang="tr-TR" sz="1000" dirty="0">
                <a:ea typeface="MS PGothic" charset="0"/>
                <a:cs typeface="MS PGothic" charset="0"/>
              </a:rPr>
              <a:t> </a:t>
            </a:r>
            <a:r>
              <a:rPr lang="tr-TR" sz="1000" dirty="0" err="1">
                <a:ea typeface="MS PGothic" charset="0"/>
                <a:cs typeface="MS PGothic" charset="0"/>
              </a:rPr>
              <a:t>curve</a:t>
            </a:r>
            <a:r>
              <a:rPr lang="tr-TR" sz="1000" dirty="0">
                <a:ea typeface="MS PGothic" charset="0"/>
                <a:cs typeface="MS PGothic" charset="0"/>
              </a:rPr>
              <a:t> </a:t>
            </a:r>
            <a:r>
              <a:rPr lang="tr-TR" sz="1000" dirty="0" err="1">
                <a:ea typeface="MS PGothic" charset="0"/>
                <a:cs typeface="MS PGothic" charset="0"/>
              </a:rPr>
              <a:t>becomes</a:t>
            </a:r>
            <a:r>
              <a:rPr lang="tr-TR" sz="1000" dirty="0">
                <a:ea typeface="MS PGothic" charset="0"/>
                <a:cs typeface="MS PGothic" charset="0"/>
              </a:rPr>
              <a:t> </a:t>
            </a:r>
            <a:r>
              <a:rPr lang="tr-TR" sz="1000" dirty="0" err="1">
                <a:ea typeface="MS PGothic" charset="0"/>
                <a:cs typeface="MS PGothic" charset="0"/>
              </a:rPr>
              <a:t>constant</a:t>
            </a:r>
            <a:r>
              <a:rPr lang="tr-TR" sz="1000" dirty="0">
                <a:ea typeface="MS PGothic" charset="0"/>
                <a:cs typeface="MS PGothic" charset="0"/>
              </a:rPr>
              <a:t>, </a:t>
            </a:r>
            <a:r>
              <a:rPr lang="tr-TR" sz="1000" dirty="0" err="1">
                <a:ea typeface="MS PGothic" charset="0"/>
                <a:cs typeface="MS PGothic" charset="0"/>
              </a:rPr>
              <a:t>firms</a:t>
            </a:r>
            <a:r>
              <a:rPr lang="tr-TR" sz="1000" dirty="0">
                <a:ea typeface="MS PGothic" charset="0"/>
                <a:cs typeface="MS PGothic" charset="0"/>
              </a:rPr>
              <a:t> of </a:t>
            </a:r>
            <a:r>
              <a:rPr lang="tr-TR" sz="1000" dirty="0" err="1">
                <a:ea typeface="MS PGothic" charset="0"/>
                <a:cs typeface="MS PGothic" charset="0"/>
              </a:rPr>
              <a:t>varying</a:t>
            </a:r>
            <a:r>
              <a:rPr lang="tr-TR" sz="1000" dirty="0">
                <a:ea typeface="MS PGothic" charset="0"/>
                <a:cs typeface="MS PGothic" charset="0"/>
              </a:rPr>
              <a:t> </a:t>
            </a:r>
            <a:r>
              <a:rPr lang="tr-TR" sz="1000" dirty="0" err="1">
                <a:ea typeface="MS PGothic" charset="0"/>
                <a:cs typeface="MS PGothic" charset="0"/>
              </a:rPr>
              <a:t>sizes</a:t>
            </a:r>
            <a:r>
              <a:rPr lang="tr-TR" sz="1000" dirty="0">
                <a:ea typeface="MS PGothic" charset="0"/>
                <a:cs typeface="MS PGothic" charset="0"/>
              </a:rPr>
              <a:t> can </a:t>
            </a:r>
            <a:r>
              <a:rPr lang="tr-TR" sz="1000" dirty="0" err="1">
                <a:ea typeface="MS PGothic" charset="0"/>
                <a:cs typeface="MS PGothic" charset="0"/>
              </a:rPr>
              <a:t>compete</a:t>
            </a:r>
            <a:r>
              <a:rPr lang="tr-TR" sz="1000" dirty="0">
                <a:ea typeface="MS PGothic" charset="0"/>
                <a:cs typeface="MS PGothic" charset="0"/>
              </a:rPr>
              <a:t> </a:t>
            </a:r>
            <a:r>
              <a:rPr lang="tr-TR" sz="1000" dirty="0" err="1">
                <a:ea typeface="MS PGothic" charset="0"/>
                <a:cs typeface="MS PGothic" charset="0"/>
              </a:rPr>
              <a:t>equally</a:t>
            </a:r>
            <a:r>
              <a:rPr lang="tr-TR" sz="1000" dirty="0">
                <a:ea typeface="MS PGothic" charset="0"/>
                <a:cs typeface="MS PGothic" charset="0"/>
              </a:rPr>
              <a:t> </a:t>
            </a:r>
            <a:r>
              <a:rPr lang="tr-TR" sz="1000" dirty="0" err="1">
                <a:ea typeface="MS PGothic" charset="0"/>
                <a:cs typeface="MS PGothic" charset="0"/>
              </a:rPr>
              <a:t>with</a:t>
            </a:r>
            <a:r>
              <a:rPr lang="tr-TR" sz="1000" dirty="0">
                <a:ea typeface="MS PGothic" charset="0"/>
                <a:cs typeface="MS PGothic" charset="0"/>
              </a:rPr>
              <a:t> </a:t>
            </a:r>
            <a:r>
              <a:rPr lang="tr-TR" sz="1000" dirty="0" err="1">
                <a:ea typeface="MS PGothic" charset="0"/>
                <a:cs typeface="MS PGothic" charset="0"/>
              </a:rPr>
              <a:t>one</a:t>
            </a:r>
            <a:r>
              <a:rPr lang="tr-TR" sz="1000" dirty="0">
                <a:ea typeface="MS PGothic" charset="0"/>
                <a:cs typeface="MS PGothic" charset="0"/>
              </a:rPr>
              <a:t> </a:t>
            </a:r>
            <a:r>
              <a:rPr lang="tr-TR" sz="1000" dirty="0" err="1">
                <a:ea typeface="MS PGothic" charset="0"/>
                <a:cs typeface="MS PGothic" charset="0"/>
              </a:rPr>
              <a:t>another</a:t>
            </a:r>
            <a:r>
              <a:rPr lang="tr-TR" sz="1000" dirty="0">
                <a:ea typeface="MS PGothic" charset="0"/>
                <a:cs typeface="MS PGothic" charset="0"/>
              </a:rPr>
              <a:t> </a:t>
            </a:r>
            <a:r>
              <a:rPr lang="tr-TR" sz="1000" dirty="0" err="1">
                <a:ea typeface="MS PGothic" charset="0"/>
                <a:cs typeface="MS PGothic" charset="0"/>
              </a:rPr>
              <a:t>because</a:t>
            </a:r>
            <a:r>
              <a:rPr lang="tr-TR" sz="1000" dirty="0">
                <a:ea typeface="MS PGothic" charset="0"/>
                <a:cs typeface="MS PGothic" charset="0"/>
              </a:rPr>
              <a:t> </a:t>
            </a:r>
            <a:r>
              <a:rPr lang="tr-TR" sz="1000" dirty="0" err="1">
                <a:ea typeface="MS PGothic" charset="0"/>
                <a:cs typeface="MS PGothic" charset="0"/>
              </a:rPr>
              <a:t>they</a:t>
            </a:r>
            <a:r>
              <a:rPr lang="tr-TR" sz="1000" dirty="0">
                <a:ea typeface="MS PGothic" charset="0"/>
                <a:cs typeface="MS PGothic" charset="0"/>
              </a:rPr>
              <a:t> </a:t>
            </a:r>
            <a:r>
              <a:rPr lang="tr-TR" sz="1000" dirty="0" err="1">
                <a:ea typeface="MS PGothic" charset="0"/>
                <a:cs typeface="MS PGothic" charset="0"/>
              </a:rPr>
              <a:t>have</a:t>
            </a:r>
            <a:r>
              <a:rPr lang="tr-TR" sz="1000" dirty="0">
                <a:ea typeface="MS PGothic" charset="0"/>
                <a:cs typeface="MS PGothic" charset="0"/>
              </a:rPr>
              <a:t> </a:t>
            </a:r>
            <a:r>
              <a:rPr lang="tr-TR" sz="1000" dirty="0" err="1">
                <a:ea typeface="MS PGothic" charset="0"/>
                <a:cs typeface="MS PGothic" charset="0"/>
              </a:rPr>
              <a:t>the</a:t>
            </a:r>
            <a:r>
              <a:rPr lang="tr-TR" sz="1000" dirty="0">
                <a:ea typeface="MS PGothic" charset="0"/>
                <a:cs typeface="MS PGothic" charset="0"/>
              </a:rPr>
              <a:t> </a:t>
            </a:r>
            <a:r>
              <a:rPr lang="tr-TR" sz="1000" dirty="0" err="1">
                <a:ea typeface="MS PGothic" charset="0"/>
                <a:cs typeface="MS PGothic" charset="0"/>
              </a:rPr>
              <a:t>same</a:t>
            </a:r>
            <a:r>
              <a:rPr lang="tr-TR" sz="1000" dirty="0">
                <a:ea typeface="MS PGothic" charset="0"/>
                <a:cs typeface="MS PGothic" charset="0"/>
              </a:rPr>
              <a:t> </a:t>
            </a:r>
            <a:r>
              <a:rPr lang="tr-TR" sz="1000" dirty="0" err="1">
                <a:ea typeface="MS PGothic" charset="0"/>
                <a:cs typeface="MS PGothic" charset="0"/>
              </a:rPr>
              <a:t>costs</a:t>
            </a:r>
            <a:r>
              <a:rPr lang="tr-TR" sz="1000" dirty="0">
                <a:ea typeface="MS PGothic" charset="0"/>
                <a:cs typeface="MS PGothic" charset="0"/>
              </a:rPr>
              <a:t>.</a:t>
            </a:r>
          </a:p>
          <a:p>
            <a:endParaRPr lang="tr-TR" sz="1000" dirty="0">
              <a:ea typeface="MS PGothic" charset="0"/>
              <a:cs typeface="MS PGothic" charset="0"/>
            </a:endParaRPr>
          </a:p>
          <a:p>
            <a:r>
              <a:rPr lang="tr-TR" sz="1000" dirty="0" err="1">
                <a:ea typeface="MS PGothic" charset="0"/>
                <a:cs typeface="MS PGothic" charset="0"/>
              </a:rPr>
              <a:t>In</a:t>
            </a:r>
            <a:r>
              <a:rPr lang="tr-TR" sz="1000" dirty="0">
                <a:ea typeface="MS PGothic" charset="0"/>
                <a:cs typeface="MS PGothic" charset="0"/>
              </a:rPr>
              <a:t> </a:t>
            </a:r>
            <a:r>
              <a:rPr lang="tr-TR" sz="1000" dirty="0" err="1">
                <a:ea typeface="MS PGothic" charset="0"/>
                <a:cs typeface="MS PGothic" charset="0"/>
              </a:rPr>
              <a:t>the</a:t>
            </a:r>
            <a:r>
              <a:rPr lang="tr-TR" sz="1000" dirty="0">
                <a:ea typeface="MS PGothic" charset="0"/>
                <a:cs typeface="MS PGothic" charset="0"/>
              </a:rPr>
              <a:t> </a:t>
            </a:r>
            <a:r>
              <a:rPr lang="tr-TR" sz="1000" dirty="0" err="1">
                <a:ea typeface="MS PGothic" charset="0"/>
                <a:cs typeface="MS PGothic" charset="0"/>
              </a:rPr>
              <a:t>case</a:t>
            </a:r>
            <a:r>
              <a:rPr lang="tr-TR" sz="1000" dirty="0">
                <a:ea typeface="MS PGothic" charset="0"/>
                <a:cs typeface="MS PGothic" charset="0"/>
              </a:rPr>
              <a:t> of </a:t>
            </a:r>
            <a:r>
              <a:rPr lang="tr-TR" sz="1000" dirty="0" err="1">
                <a:ea typeface="MS PGothic" charset="0"/>
                <a:cs typeface="MS PGothic" charset="0"/>
              </a:rPr>
              <a:t>diseconomies</a:t>
            </a:r>
            <a:r>
              <a:rPr lang="tr-TR" sz="1000" dirty="0">
                <a:ea typeface="MS PGothic" charset="0"/>
                <a:cs typeface="MS PGothic" charset="0"/>
              </a:rPr>
              <a:t> of </a:t>
            </a:r>
            <a:r>
              <a:rPr lang="tr-TR" sz="1000" dirty="0" err="1">
                <a:ea typeface="MS PGothic" charset="0"/>
                <a:cs typeface="MS PGothic" charset="0"/>
              </a:rPr>
              <a:t>scale</a:t>
            </a:r>
            <a:r>
              <a:rPr lang="tr-TR" sz="1000" dirty="0">
                <a:ea typeface="MS PGothic" charset="0"/>
                <a:cs typeface="MS PGothic" charset="0"/>
              </a:rPr>
              <a:t>, </a:t>
            </a:r>
            <a:r>
              <a:rPr lang="tr-TR" sz="1000" dirty="0" err="1">
                <a:ea typeface="MS PGothic" charset="0"/>
                <a:cs typeface="MS PGothic" charset="0"/>
              </a:rPr>
              <a:t>for</a:t>
            </a:r>
            <a:r>
              <a:rPr lang="tr-TR" sz="1000" dirty="0">
                <a:ea typeface="MS PGothic" charset="0"/>
                <a:cs typeface="MS PGothic" charset="0"/>
              </a:rPr>
              <a:t> </a:t>
            </a:r>
            <a:r>
              <a:rPr lang="tr-TR" sz="1000" dirty="0" err="1">
                <a:ea typeface="MS PGothic" charset="0"/>
                <a:cs typeface="MS PGothic" charset="0"/>
              </a:rPr>
              <a:t>example</a:t>
            </a:r>
            <a:r>
              <a:rPr lang="tr-TR" sz="1000" dirty="0">
                <a:ea typeface="MS PGothic" charset="0"/>
                <a:cs typeface="MS PGothic" charset="0"/>
              </a:rPr>
              <a:t> </a:t>
            </a:r>
            <a:r>
              <a:rPr lang="tr-TR" sz="1000" dirty="0" err="1">
                <a:ea typeface="MS PGothic" charset="0"/>
                <a:cs typeface="MS PGothic" charset="0"/>
              </a:rPr>
              <a:t>traditional</a:t>
            </a:r>
            <a:r>
              <a:rPr lang="tr-TR" sz="1000" dirty="0">
                <a:ea typeface="MS PGothic" charset="0"/>
                <a:cs typeface="MS PGothic" charset="0"/>
              </a:rPr>
              <a:t> </a:t>
            </a:r>
            <a:r>
              <a:rPr lang="tr-TR" sz="1000" dirty="0" err="1">
                <a:ea typeface="MS PGothic" charset="0"/>
                <a:cs typeface="MS PGothic" charset="0"/>
              </a:rPr>
              <a:t>banks</a:t>
            </a:r>
            <a:r>
              <a:rPr lang="tr-TR" sz="1000" dirty="0">
                <a:ea typeface="MS PGothic" charset="0"/>
                <a:cs typeface="MS PGothic" charset="0"/>
              </a:rPr>
              <a:t>, </a:t>
            </a:r>
            <a:r>
              <a:rPr lang="tr-TR" sz="1000" dirty="0" err="1">
                <a:ea typeface="MS PGothic" charset="0"/>
                <a:cs typeface="MS PGothic" charset="0"/>
              </a:rPr>
              <a:t>bigger</a:t>
            </a:r>
            <a:r>
              <a:rPr lang="tr-TR" sz="1000" dirty="0">
                <a:ea typeface="MS PGothic" charset="0"/>
                <a:cs typeface="MS PGothic" charset="0"/>
              </a:rPr>
              <a:t> </a:t>
            </a:r>
            <a:r>
              <a:rPr lang="tr-TR" sz="1000" dirty="0" err="1">
                <a:ea typeface="MS PGothic" charset="0"/>
                <a:cs typeface="MS PGothic" charset="0"/>
              </a:rPr>
              <a:t>firms</a:t>
            </a:r>
            <a:r>
              <a:rPr lang="tr-TR" sz="1000" dirty="0">
                <a:ea typeface="MS PGothic" charset="0"/>
                <a:cs typeface="MS PGothic" charset="0"/>
              </a:rPr>
              <a:t> </a:t>
            </a:r>
            <a:r>
              <a:rPr lang="tr-TR" sz="1000" dirty="0" err="1">
                <a:ea typeface="MS PGothic" charset="0"/>
                <a:cs typeface="MS PGothic" charset="0"/>
              </a:rPr>
              <a:t>have</a:t>
            </a:r>
            <a:r>
              <a:rPr lang="tr-TR" sz="1000" dirty="0">
                <a:ea typeface="MS PGothic" charset="0"/>
                <a:cs typeface="MS PGothic" charset="0"/>
              </a:rPr>
              <a:t> </a:t>
            </a:r>
            <a:r>
              <a:rPr lang="tr-TR" sz="1000" dirty="0" err="1">
                <a:ea typeface="MS PGothic" charset="0"/>
                <a:cs typeface="MS PGothic" charset="0"/>
              </a:rPr>
              <a:t>higher</a:t>
            </a:r>
            <a:r>
              <a:rPr lang="tr-TR" sz="1000" dirty="0">
                <a:ea typeface="MS PGothic" charset="0"/>
                <a:cs typeface="MS PGothic" charset="0"/>
              </a:rPr>
              <a:t> </a:t>
            </a:r>
            <a:r>
              <a:rPr lang="tr-TR" sz="1000" dirty="0" err="1">
                <a:ea typeface="MS PGothic" charset="0"/>
                <a:cs typeface="MS PGothic" charset="0"/>
              </a:rPr>
              <a:t>costs</a:t>
            </a:r>
            <a:r>
              <a:rPr lang="tr-TR" sz="1000" dirty="0">
                <a:ea typeface="MS PGothic" charset="0"/>
                <a:cs typeface="MS PGothic" charset="0"/>
              </a:rPr>
              <a:t>—</a:t>
            </a:r>
            <a:r>
              <a:rPr lang="tr-TR" sz="1000" dirty="0" err="1">
                <a:ea typeface="MS PGothic" charset="0"/>
                <a:cs typeface="MS PGothic" charset="0"/>
              </a:rPr>
              <a:t>you</a:t>
            </a:r>
            <a:r>
              <a:rPr lang="tr-TR" sz="1000" dirty="0">
                <a:ea typeface="MS PGothic" charset="0"/>
                <a:cs typeface="MS PGothic" charset="0"/>
              </a:rPr>
              <a:t> can </a:t>
            </a:r>
            <a:r>
              <a:rPr lang="tr-TR" sz="1000" dirty="0" err="1">
                <a:ea typeface="MS PGothic" charset="0"/>
                <a:cs typeface="MS PGothic" charset="0"/>
              </a:rPr>
              <a:t>see</a:t>
            </a:r>
            <a:r>
              <a:rPr lang="tr-TR" sz="1000" dirty="0">
                <a:ea typeface="MS PGothic" charset="0"/>
                <a:cs typeface="MS PGothic" charset="0"/>
              </a:rPr>
              <a:t> </a:t>
            </a:r>
            <a:r>
              <a:rPr lang="tr-TR" sz="1000" dirty="0" err="1">
                <a:ea typeface="MS PGothic" charset="0"/>
                <a:cs typeface="MS PGothic" charset="0"/>
              </a:rPr>
              <a:t>this</a:t>
            </a:r>
            <a:r>
              <a:rPr lang="tr-TR" sz="1000" dirty="0">
                <a:ea typeface="MS PGothic" charset="0"/>
                <a:cs typeface="MS PGothic" charset="0"/>
              </a:rPr>
              <a:t> </a:t>
            </a:r>
            <a:r>
              <a:rPr lang="tr-TR" sz="1000" dirty="0" err="1">
                <a:ea typeface="MS PGothic" charset="0"/>
                <a:cs typeface="MS PGothic" charset="0"/>
              </a:rPr>
              <a:t>by</a:t>
            </a:r>
            <a:r>
              <a:rPr lang="tr-TR" sz="1000" dirty="0">
                <a:ea typeface="MS PGothic" charset="0"/>
                <a:cs typeface="MS PGothic" charset="0"/>
              </a:rPr>
              <a:t> </a:t>
            </a:r>
            <a:r>
              <a:rPr lang="tr-TR" sz="1000" dirty="0" err="1">
                <a:ea typeface="MS PGothic" charset="0"/>
                <a:cs typeface="MS PGothic" charset="0"/>
              </a:rPr>
              <a:t>looking</a:t>
            </a:r>
            <a:r>
              <a:rPr lang="tr-TR" sz="1000" dirty="0">
                <a:ea typeface="MS PGothic" charset="0"/>
                <a:cs typeface="MS PGothic" charset="0"/>
              </a:rPr>
              <a:t> at </a:t>
            </a:r>
            <a:r>
              <a:rPr lang="tr-TR" sz="1000" dirty="0" err="1">
                <a:ea typeface="MS PGothic" charset="0"/>
                <a:cs typeface="MS PGothic" charset="0"/>
              </a:rPr>
              <a:t>the</a:t>
            </a:r>
            <a:r>
              <a:rPr lang="tr-TR" sz="1000" dirty="0">
                <a:ea typeface="MS PGothic" charset="0"/>
                <a:cs typeface="MS PGothic" charset="0"/>
              </a:rPr>
              <a:t> </a:t>
            </a:r>
            <a:r>
              <a:rPr lang="tr-TR" sz="1000" dirty="0" err="1">
                <a:ea typeface="MS PGothic" charset="0"/>
                <a:cs typeface="MS PGothic" charset="0"/>
              </a:rPr>
              <a:t>blue</a:t>
            </a:r>
            <a:r>
              <a:rPr lang="tr-TR" sz="1000" dirty="0">
                <a:ea typeface="MS PGothic" charset="0"/>
                <a:cs typeface="MS PGothic" charset="0"/>
              </a:rPr>
              <a:t> </a:t>
            </a:r>
            <a:r>
              <a:rPr lang="tr-TR" sz="1000" dirty="0" err="1">
                <a:ea typeface="MS PGothic" charset="0"/>
                <a:cs typeface="MS PGothic" charset="0"/>
              </a:rPr>
              <a:t>dashed</a:t>
            </a:r>
            <a:r>
              <a:rPr lang="tr-TR" sz="1000" dirty="0">
                <a:ea typeface="MS PGothic" charset="0"/>
                <a:cs typeface="MS PGothic" charset="0"/>
              </a:rPr>
              <a:t> </a:t>
            </a:r>
            <a:r>
              <a:rPr lang="tr-TR" sz="1000" dirty="0" err="1">
                <a:ea typeface="MS PGothic" charset="0"/>
                <a:cs typeface="MS PGothic" charset="0"/>
              </a:rPr>
              <a:t>line</a:t>
            </a:r>
            <a:r>
              <a:rPr lang="tr-TR" sz="1000" dirty="0">
                <a:ea typeface="MS PGothic" charset="0"/>
                <a:cs typeface="MS PGothic" charset="0"/>
              </a:rPr>
              <a:t>.</a:t>
            </a: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50</a:t>
            </a:fld>
            <a:endParaRPr lang="tr-TR" dirty="0"/>
          </a:p>
        </p:txBody>
      </p:sp>
    </p:spTree>
    <p:extLst>
      <p:ext uri="{BB962C8B-B14F-4D97-AF65-F5344CB8AC3E}">
        <p14:creationId xmlns:p14="http://schemas.microsoft.com/office/powerpoint/2010/main" val="211246805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51</a:t>
            </a:fld>
            <a:endParaRPr lang="tr-TR" dirty="0"/>
          </a:p>
        </p:txBody>
      </p:sp>
    </p:spTree>
    <p:extLst>
      <p:ext uri="{BB962C8B-B14F-4D97-AF65-F5344CB8AC3E}">
        <p14:creationId xmlns:p14="http://schemas.microsoft.com/office/powerpoint/2010/main" val="241770297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70658"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tr-TR" altLang="en-US" dirty="0" err="1"/>
              <a:t>Correct</a:t>
            </a:r>
            <a:r>
              <a:rPr lang="tr-TR" altLang="en-US" dirty="0"/>
              <a:t> </a:t>
            </a:r>
            <a:r>
              <a:rPr lang="tr-TR" altLang="en-US" dirty="0" err="1"/>
              <a:t>answer</a:t>
            </a:r>
            <a:r>
              <a:rPr lang="tr-TR" altLang="en-US" dirty="0"/>
              <a:t>: B</a:t>
            </a:r>
          </a:p>
          <a:p>
            <a:endParaRPr lang="tr-TR" altLang="en-US" dirty="0"/>
          </a:p>
          <a:p>
            <a:r>
              <a:rPr lang="tr-TR" altLang="en-US" dirty="0" err="1"/>
              <a:t>Town</a:t>
            </a:r>
            <a:r>
              <a:rPr lang="tr-TR" altLang="en-US" dirty="0"/>
              <a:t> </a:t>
            </a:r>
            <a:r>
              <a:rPr lang="tr-TR" altLang="en-US" dirty="0" err="1"/>
              <a:t>utilities</a:t>
            </a:r>
            <a:r>
              <a:rPr lang="tr-TR" altLang="en-US" dirty="0"/>
              <a:t> (</a:t>
            </a:r>
            <a:r>
              <a:rPr lang="tr-TR" altLang="en-US" dirty="0" err="1"/>
              <a:t>cable</a:t>
            </a:r>
            <a:r>
              <a:rPr lang="tr-TR" altLang="en-US" dirty="0"/>
              <a:t>, </a:t>
            </a:r>
            <a:r>
              <a:rPr lang="tr-TR" altLang="en-US" dirty="0" err="1"/>
              <a:t>gas</a:t>
            </a:r>
            <a:r>
              <a:rPr lang="tr-TR" altLang="en-US" dirty="0"/>
              <a:t>, </a:t>
            </a:r>
            <a:r>
              <a:rPr lang="tr-TR" altLang="en-US" dirty="0" err="1"/>
              <a:t>electricity</a:t>
            </a:r>
            <a:r>
              <a:rPr lang="tr-TR" altLang="en-US" dirty="0"/>
              <a:t>, </a:t>
            </a:r>
            <a:r>
              <a:rPr lang="tr-TR" altLang="en-US" dirty="0" err="1"/>
              <a:t>water</a:t>
            </a:r>
            <a:r>
              <a:rPr lang="tr-TR" altLang="en-US" dirty="0"/>
              <a:t>) </a:t>
            </a:r>
            <a:r>
              <a:rPr lang="tr-TR" altLang="en-US" dirty="0" err="1"/>
              <a:t>usually</a:t>
            </a:r>
            <a:r>
              <a:rPr lang="tr-TR" altLang="en-US" dirty="0"/>
              <a:t> </a:t>
            </a:r>
            <a:r>
              <a:rPr lang="tr-TR" altLang="en-US" dirty="0" err="1"/>
              <a:t>are</a:t>
            </a:r>
            <a:r>
              <a:rPr lang="tr-TR" altLang="en-US" dirty="0"/>
              <a:t> </a:t>
            </a:r>
            <a:r>
              <a:rPr lang="tr-TR" altLang="en-US" dirty="0" err="1"/>
              <a:t>natural</a:t>
            </a:r>
            <a:r>
              <a:rPr lang="tr-TR" altLang="en-US" dirty="0"/>
              <a:t> </a:t>
            </a:r>
            <a:r>
              <a:rPr lang="tr-TR" altLang="en-US" dirty="0" err="1"/>
              <a:t>monopolies</a:t>
            </a:r>
            <a:r>
              <a:rPr lang="tr-TR" altLang="en-US" dirty="0"/>
              <a:t> </a:t>
            </a:r>
            <a:r>
              <a:rPr lang="tr-TR" altLang="en-US" dirty="0" err="1"/>
              <a:t>due</a:t>
            </a:r>
            <a:r>
              <a:rPr lang="tr-TR" altLang="en-US" dirty="0"/>
              <a:t> </a:t>
            </a:r>
            <a:r>
              <a:rPr lang="tr-TR" altLang="en-US" dirty="0" err="1"/>
              <a:t>to</a:t>
            </a:r>
            <a:r>
              <a:rPr lang="tr-TR" altLang="en-US" dirty="0"/>
              <a:t> </a:t>
            </a:r>
            <a:r>
              <a:rPr lang="tr-TR" altLang="en-US" dirty="0" err="1"/>
              <a:t>their</a:t>
            </a:r>
            <a:r>
              <a:rPr lang="tr-TR" altLang="en-US" dirty="0"/>
              <a:t> </a:t>
            </a:r>
            <a:r>
              <a:rPr lang="tr-TR" altLang="en-US" dirty="0" err="1"/>
              <a:t>cost</a:t>
            </a:r>
            <a:r>
              <a:rPr lang="tr-TR" altLang="en-US" dirty="0"/>
              <a:t> </a:t>
            </a:r>
            <a:r>
              <a:rPr lang="tr-TR" altLang="en-US" dirty="0" err="1"/>
              <a:t>structure</a:t>
            </a:r>
            <a:r>
              <a:rPr lang="tr-TR" altLang="en-US" dirty="0"/>
              <a:t>.</a:t>
            </a:r>
          </a:p>
        </p:txBody>
      </p:sp>
    </p:spTree>
    <p:extLst>
      <p:ext uri="{BB962C8B-B14F-4D97-AF65-F5344CB8AC3E}">
        <p14:creationId xmlns:p14="http://schemas.microsoft.com/office/powerpoint/2010/main" val="2229950429"/>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74754"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tr-TR" altLang="en-US" dirty="0" err="1"/>
              <a:t>Correct</a:t>
            </a:r>
            <a:r>
              <a:rPr lang="tr-TR" altLang="en-US" dirty="0"/>
              <a:t> </a:t>
            </a:r>
            <a:r>
              <a:rPr lang="tr-TR" altLang="en-US" dirty="0" err="1"/>
              <a:t>answer</a:t>
            </a:r>
            <a:r>
              <a:rPr lang="tr-TR" altLang="en-US" dirty="0"/>
              <a:t>: C</a:t>
            </a:r>
          </a:p>
          <a:p>
            <a:endParaRPr lang="tr-TR" altLang="en-US" dirty="0"/>
          </a:p>
          <a:p>
            <a:r>
              <a:rPr lang="tr-TR" altLang="en-US" dirty="0" err="1"/>
              <a:t>Any</a:t>
            </a:r>
            <a:r>
              <a:rPr lang="tr-TR" altLang="en-US" dirty="0"/>
              <a:t> </a:t>
            </a:r>
            <a:r>
              <a:rPr lang="tr-TR" altLang="en-US" dirty="0" err="1"/>
              <a:t>firm</a:t>
            </a:r>
            <a:r>
              <a:rPr lang="tr-TR" altLang="en-US" dirty="0"/>
              <a:t> </a:t>
            </a:r>
            <a:r>
              <a:rPr lang="tr-TR" altLang="en-US" dirty="0" err="1"/>
              <a:t>wants</a:t>
            </a:r>
            <a:r>
              <a:rPr lang="tr-TR" altLang="en-US" dirty="0"/>
              <a:t> </a:t>
            </a:r>
            <a:r>
              <a:rPr lang="tr-TR" altLang="en-US" dirty="0" err="1"/>
              <a:t>to</a:t>
            </a:r>
            <a:r>
              <a:rPr lang="tr-TR" altLang="en-US" dirty="0"/>
              <a:t> </a:t>
            </a:r>
            <a:r>
              <a:rPr lang="tr-TR" altLang="en-US" dirty="0" err="1"/>
              <a:t>sell</a:t>
            </a:r>
            <a:r>
              <a:rPr lang="tr-TR" altLang="en-US" dirty="0"/>
              <a:t> </a:t>
            </a:r>
            <a:r>
              <a:rPr lang="tr-TR" altLang="en-US" dirty="0" err="1"/>
              <a:t>output</a:t>
            </a:r>
            <a:r>
              <a:rPr lang="tr-TR" altLang="en-US" dirty="0"/>
              <a:t> </a:t>
            </a:r>
            <a:r>
              <a:rPr lang="tr-TR" altLang="en-US" dirty="0" err="1"/>
              <a:t>where</a:t>
            </a:r>
            <a:r>
              <a:rPr lang="tr-TR" altLang="en-US" dirty="0"/>
              <a:t> MR = MC.</a:t>
            </a:r>
          </a:p>
          <a:p>
            <a:endParaRPr lang="tr-TR" altLang="en-US" dirty="0"/>
          </a:p>
          <a:p>
            <a:r>
              <a:rPr lang="tr-TR" altLang="en-US" dirty="0" err="1"/>
              <a:t>However</a:t>
            </a:r>
            <a:r>
              <a:rPr lang="tr-TR" altLang="en-US" dirty="0"/>
              <a:t>, in </a:t>
            </a:r>
            <a:r>
              <a:rPr lang="tr-TR" altLang="en-US" dirty="0" err="1"/>
              <a:t>monopoly</a:t>
            </a:r>
            <a:r>
              <a:rPr lang="tr-TR" altLang="en-US" dirty="0"/>
              <a:t>, P &gt; MR.</a:t>
            </a:r>
          </a:p>
          <a:p>
            <a:endParaRPr lang="tr-TR" altLang="en-US" dirty="0"/>
          </a:p>
          <a:p>
            <a:r>
              <a:rPr lang="tr-TR" altLang="en-US" dirty="0" err="1"/>
              <a:t>In</a:t>
            </a:r>
            <a:r>
              <a:rPr lang="tr-TR" altLang="en-US" dirty="0"/>
              <a:t> </a:t>
            </a:r>
            <a:r>
              <a:rPr lang="tr-TR" altLang="en-US" dirty="0" err="1"/>
              <a:t>competition</a:t>
            </a:r>
            <a:r>
              <a:rPr lang="tr-TR" altLang="en-US" dirty="0"/>
              <a:t>, </a:t>
            </a:r>
            <a:r>
              <a:rPr lang="tr-TR" altLang="en-US" dirty="0" err="1"/>
              <a:t>we</a:t>
            </a:r>
            <a:r>
              <a:rPr lang="tr-TR" altLang="en-US" dirty="0"/>
              <a:t> </a:t>
            </a:r>
            <a:r>
              <a:rPr lang="tr-TR" altLang="en-US" dirty="0" err="1"/>
              <a:t>have</a:t>
            </a:r>
            <a:r>
              <a:rPr lang="tr-TR" altLang="en-US" dirty="0"/>
              <a:t> P = MR = MC.</a:t>
            </a:r>
          </a:p>
        </p:txBody>
      </p:sp>
    </p:spTree>
    <p:extLst>
      <p:ext uri="{BB962C8B-B14F-4D97-AF65-F5344CB8AC3E}">
        <p14:creationId xmlns:p14="http://schemas.microsoft.com/office/powerpoint/2010/main" val="7697645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76802"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tr-TR" altLang="en-US" dirty="0" err="1"/>
              <a:t>Correct</a:t>
            </a:r>
            <a:r>
              <a:rPr lang="tr-TR" altLang="en-US" dirty="0"/>
              <a:t> </a:t>
            </a:r>
            <a:r>
              <a:rPr lang="tr-TR" altLang="en-US" dirty="0" err="1"/>
              <a:t>answer</a:t>
            </a:r>
            <a:r>
              <a:rPr lang="tr-TR" altLang="en-US" dirty="0"/>
              <a:t>: C</a:t>
            </a:r>
          </a:p>
          <a:p>
            <a:endParaRPr lang="tr-TR" altLang="en-US" dirty="0"/>
          </a:p>
          <a:p>
            <a:r>
              <a:rPr lang="tr-TR" altLang="en-US" dirty="0" err="1"/>
              <a:t>With</a:t>
            </a:r>
            <a:r>
              <a:rPr lang="tr-TR" altLang="en-US" dirty="0"/>
              <a:t> </a:t>
            </a:r>
            <a:r>
              <a:rPr lang="tr-TR" altLang="en-US" dirty="0" err="1"/>
              <a:t>monopoly</a:t>
            </a:r>
            <a:r>
              <a:rPr lang="tr-TR" altLang="en-US" dirty="0"/>
              <a:t>, </a:t>
            </a:r>
            <a:r>
              <a:rPr lang="tr-TR" altLang="en-US" dirty="0" err="1"/>
              <a:t>we</a:t>
            </a:r>
            <a:r>
              <a:rPr lang="tr-TR" altLang="en-US" dirty="0"/>
              <a:t> </a:t>
            </a:r>
            <a:r>
              <a:rPr lang="tr-TR" altLang="en-US" dirty="0" err="1"/>
              <a:t>don</a:t>
            </a:r>
            <a:r>
              <a:rPr lang="tr-TR" altLang="ja-JP" dirty="0" err="1"/>
              <a:t>'t</a:t>
            </a:r>
            <a:r>
              <a:rPr lang="tr-TR" altLang="ja-JP" dirty="0"/>
              <a:t> </a:t>
            </a:r>
            <a:r>
              <a:rPr lang="tr-TR" altLang="ja-JP" dirty="0" err="1"/>
              <a:t>maximize</a:t>
            </a:r>
            <a:r>
              <a:rPr lang="tr-TR" altLang="ja-JP" dirty="0"/>
              <a:t> </a:t>
            </a:r>
            <a:r>
              <a:rPr lang="tr-TR" altLang="ja-JP" dirty="0" err="1"/>
              <a:t>gains</a:t>
            </a:r>
            <a:r>
              <a:rPr lang="tr-TR" altLang="ja-JP" dirty="0"/>
              <a:t> </a:t>
            </a:r>
            <a:r>
              <a:rPr lang="tr-TR" altLang="ja-JP" dirty="0" err="1"/>
              <a:t>from</a:t>
            </a:r>
            <a:r>
              <a:rPr lang="tr-TR" altLang="ja-JP" dirty="0"/>
              <a:t> </a:t>
            </a:r>
            <a:r>
              <a:rPr lang="tr-TR" altLang="ja-JP" dirty="0" err="1"/>
              <a:t>trade</a:t>
            </a:r>
            <a:r>
              <a:rPr lang="tr-TR" altLang="ja-JP" dirty="0"/>
              <a:t> </a:t>
            </a:r>
            <a:r>
              <a:rPr lang="tr-TR" altLang="ja-JP" dirty="0" err="1"/>
              <a:t>by</a:t>
            </a:r>
            <a:r>
              <a:rPr lang="tr-TR" altLang="ja-JP" dirty="0"/>
              <a:t> </a:t>
            </a:r>
            <a:r>
              <a:rPr lang="tr-TR" altLang="ja-JP" dirty="0" err="1"/>
              <a:t>reaching</a:t>
            </a:r>
            <a:r>
              <a:rPr lang="tr-TR" altLang="ja-JP" dirty="0"/>
              <a:t> </a:t>
            </a:r>
            <a:r>
              <a:rPr lang="tr-TR" altLang="ja-JP" dirty="0" err="1"/>
              <a:t>the</a:t>
            </a:r>
            <a:r>
              <a:rPr lang="tr-TR" altLang="ja-JP" dirty="0"/>
              <a:t> </a:t>
            </a:r>
            <a:r>
              <a:rPr lang="tr-TR" altLang="ja-JP" dirty="0" err="1"/>
              <a:t>same</a:t>
            </a:r>
            <a:r>
              <a:rPr lang="tr-TR" altLang="ja-JP" dirty="0"/>
              <a:t> </a:t>
            </a:r>
            <a:r>
              <a:rPr lang="tr-TR" altLang="ja-JP" dirty="0" err="1"/>
              <a:t>equilibrium</a:t>
            </a:r>
            <a:r>
              <a:rPr lang="tr-TR" altLang="ja-JP" dirty="0"/>
              <a:t> </a:t>
            </a:r>
            <a:r>
              <a:rPr lang="tr-TR" altLang="ja-JP" dirty="0" err="1"/>
              <a:t>that</a:t>
            </a:r>
            <a:r>
              <a:rPr lang="tr-TR" altLang="ja-JP" dirty="0"/>
              <a:t> a </a:t>
            </a:r>
            <a:r>
              <a:rPr lang="tr-TR" altLang="ja-JP" dirty="0" err="1"/>
              <a:t>perfectly</a:t>
            </a:r>
            <a:r>
              <a:rPr lang="tr-TR" altLang="ja-JP" dirty="0"/>
              <a:t> </a:t>
            </a:r>
            <a:r>
              <a:rPr lang="tr-TR" altLang="ja-JP" dirty="0" err="1"/>
              <a:t>competitive</a:t>
            </a:r>
            <a:r>
              <a:rPr lang="tr-TR" altLang="ja-JP" dirty="0"/>
              <a:t> market </a:t>
            </a:r>
            <a:r>
              <a:rPr lang="tr-TR" altLang="ja-JP" dirty="0" err="1"/>
              <a:t>reaches</a:t>
            </a:r>
            <a:r>
              <a:rPr lang="tr-TR" altLang="ja-JP" dirty="0"/>
              <a:t>.</a:t>
            </a:r>
            <a:endParaRPr lang="tr-TR" altLang="en-US" dirty="0"/>
          </a:p>
        </p:txBody>
      </p:sp>
    </p:spTree>
    <p:extLst>
      <p:ext uri="{BB962C8B-B14F-4D97-AF65-F5344CB8AC3E}">
        <p14:creationId xmlns:p14="http://schemas.microsoft.com/office/powerpoint/2010/main" val="2572388380"/>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78850"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tr-TR" altLang="en-US" dirty="0" err="1"/>
              <a:t>Correct</a:t>
            </a:r>
            <a:r>
              <a:rPr lang="tr-TR" altLang="en-US" dirty="0"/>
              <a:t> </a:t>
            </a:r>
            <a:r>
              <a:rPr lang="tr-TR" altLang="en-US" dirty="0" err="1"/>
              <a:t>answer</a:t>
            </a:r>
            <a:r>
              <a:rPr lang="tr-TR" altLang="en-US" dirty="0"/>
              <a:t>: C</a:t>
            </a:r>
          </a:p>
          <a:p>
            <a:endParaRPr lang="tr-TR" altLang="en-US" dirty="0"/>
          </a:p>
          <a:p>
            <a:r>
              <a:rPr lang="tr-TR" altLang="en-US" dirty="0"/>
              <a:t>A </a:t>
            </a:r>
            <a:r>
              <a:rPr lang="tr-TR" altLang="en-US" dirty="0" err="1"/>
              <a:t>monopolist</a:t>
            </a:r>
            <a:r>
              <a:rPr lang="tr-TR" altLang="en-US" dirty="0"/>
              <a:t> can </a:t>
            </a:r>
            <a:r>
              <a:rPr lang="tr-TR" altLang="en-US" dirty="0" err="1"/>
              <a:t>still</a:t>
            </a:r>
            <a:r>
              <a:rPr lang="tr-TR" altLang="en-US" dirty="0"/>
              <a:t> </a:t>
            </a:r>
            <a:r>
              <a:rPr lang="tr-TR" altLang="en-US" dirty="0" err="1"/>
              <a:t>earn</a:t>
            </a:r>
            <a:r>
              <a:rPr lang="tr-TR" altLang="en-US" dirty="0"/>
              <a:t> </a:t>
            </a:r>
            <a:r>
              <a:rPr lang="tr-TR" altLang="en-US" dirty="0" err="1"/>
              <a:t>negative</a:t>
            </a:r>
            <a:r>
              <a:rPr lang="tr-TR" altLang="en-US" dirty="0"/>
              <a:t> </a:t>
            </a:r>
            <a:r>
              <a:rPr lang="tr-TR" altLang="en-US" dirty="0" err="1"/>
              <a:t>profits</a:t>
            </a:r>
            <a:r>
              <a:rPr lang="tr-TR" altLang="en-US" dirty="0"/>
              <a:t>.  </a:t>
            </a:r>
            <a:r>
              <a:rPr lang="tr-TR" altLang="en-US" dirty="0" err="1"/>
              <a:t>Maybe</a:t>
            </a:r>
            <a:r>
              <a:rPr lang="tr-TR" altLang="en-US" dirty="0"/>
              <a:t> </a:t>
            </a:r>
            <a:r>
              <a:rPr lang="tr-TR" altLang="en-US" dirty="0" err="1"/>
              <a:t>demand</a:t>
            </a:r>
            <a:r>
              <a:rPr lang="tr-TR" altLang="en-US" dirty="0"/>
              <a:t> </a:t>
            </a:r>
            <a:r>
              <a:rPr lang="tr-TR" altLang="en-US" dirty="0" err="1"/>
              <a:t>for</a:t>
            </a:r>
            <a:r>
              <a:rPr lang="tr-TR" altLang="en-US" dirty="0"/>
              <a:t> </a:t>
            </a:r>
            <a:r>
              <a:rPr lang="tr-TR" altLang="en-US" dirty="0" err="1"/>
              <a:t>the</a:t>
            </a:r>
            <a:r>
              <a:rPr lang="tr-TR" altLang="en-US" dirty="0"/>
              <a:t> </a:t>
            </a:r>
            <a:r>
              <a:rPr lang="tr-TR" altLang="en-US" dirty="0" err="1"/>
              <a:t>product</a:t>
            </a:r>
            <a:r>
              <a:rPr lang="tr-TR" altLang="en-US" dirty="0"/>
              <a:t> is </a:t>
            </a:r>
            <a:r>
              <a:rPr lang="tr-TR" altLang="en-US" dirty="0" err="1"/>
              <a:t>low</a:t>
            </a:r>
            <a:r>
              <a:rPr lang="tr-TR" altLang="en-US" dirty="0"/>
              <a:t>, </a:t>
            </a:r>
            <a:r>
              <a:rPr lang="tr-TR" altLang="en-US" dirty="0" err="1"/>
              <a:t>or</a:t>
            </a:r>
            <a:r>
              <a:rPr lang="tr-TR" altLang="en-US" dirty="0"/>
              <a:t> </a:t>
            </a:r>
            <a:r>
              <a:rPr lang="tr-TR" altLang="en-US" dirty="0" err="1"/>
              <a:t>the</a:t>
            </a:r>
            <a:r>
              <a:rPr lang="tr-TR" altLang="en-US" dirty="0"/>
              <a:t> </a:t>
            </a:r>
            <a:r>
              <a:rPr lang="tr-TR" altLang="en-US" dirty="0" err="1"/>
              <a:t>firm</a:t>
            </a:r>
            <a:r>
              <a:rPr lang="tr-TR" altLang="ja-JP" dirty="0" err="1"/>
              <a:t>'s</a:t>
            </a:r>
            <a:r>
              <a:rPr lang="tr-TR" altLang="ja-JP" dirty="0"/>
              <a:t> </a:t>
            </a:r>
            <a:r>
              <a:rPr lang="tr-TR" altLang="ja-JP" dirty="0" err="1"/>
              <a:t>costs</a:t>
            </a:r>
            <a:r>
              <a:rPr lang="tr-TR" altLang="ja-JP" dirty="0"/>
              <a:t> </a:t>
            </a:r>
            <a:r>
              <a:rPr lang="tr-TR" altLang="ja-JP" dirty="0" err="1"/>
              <a:t>are</a:t>
            </a:r>
            <a:r>
              <a:rPr lang="tr-TR" altLang="ja-JP" dirty="0"/>
              <a:t> </a:t>
            </a:r>
            <a:r>
              <a:rPr lang="tr-TR" altLang="ja-JP" dirty="0" err="1"/>
              <a:t>too</a:t>
            </a:r>
            <a:r>
              <a:rPr lang="tr-TR" altLang="ja-JP" dirty="0"/>
              <a:t> </a:t>
            </a:r>
            <a:r>
              <a:rPr lang="tr-TR" altLang="ja-JP" dirty="0" err="1"/>
              <a:t>high</a:t>
            </a:r>
            <a:r>
              <a:rPr lang="tr-TR" altLang="ja-JP" dirty="0"/>
              <a:t>.</a:t>
            </a:r>
            <a:endParaRPr lang="tr-TR" altLang="en-US" dirty="0"/>
          </a:p>
        </p:txBody>
      </p:sp>
    </p:spTree>
    <p:extLst>
      <p:ext uri="{BB962C8B-B14F-4D97-AF65-F5344CB8AC3E}">
        <p14:creationId xmlns:p14="http://schemas.microsoft.com/office/powerpoint/2010/main" val="3445416468"/>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56</a:t>
            </a:fld>
            <a:endParaRPr lang="tr-TR" dirty="0"/>
          </a:p>
        </p:txBody>
      </p:sp>
    </p:spTree>
    <p:extLst>
      <p:ext uri="{BB962C8B-B14F-4D97-AF65-F5344CB8AC3E}">
        <p14:creationId xmlns:p14="http://schemas.microsoft.com/office/powerpoint/2010/main" val="41929924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86018"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7"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9218"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30889095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13314"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tr-TR" altLang="en-US" dirty="0" err="1"/>
              <a:t>Note</a:t>
            </a:r>
            <a:r>
              <a:rPr lang="tr-TR" altLang="en-US" dirty="0"/>
              <a:t> </a:t>
            </a:r>
            <a:r>
              <a:rPr lang="tr-TR" altLang="en-US" dirty="0" err="1"/>
              <a:t>that</a:t>
            </a:r>
            <a:r>
              <a:rPr lang="tr-TR" altLang="en-US" dirty="0"/>
              <a:t> </a:t>
            </a:r>
            <a:r>
              <a:rPr lang="tr-TR" altLang="en-US" dirty="0" err="1"/>
              <a:t>the</a:t>
            </a:r>
            <a:r>
              <a:rPr lang="tr-TR" altLang="en-US" dirty="0"/>
              <a:t> </a:t>
            </a:r>
            <a:r>
              <a:rPr lang="tr-TR" altLang="en-US" dirty="0" err="1"/>
              <a:t>good</a:t>
            </a:r>
            <a:r>
              <a:rPr lang="tr-TR" altLang="en-US" dirty="0"/>
              <a:t> </a:t>
            </a:r>
            <a:r>
              <a:rPr lang="tr-TR" altLang="en-US" dirty="0" err="1"/>
              <a:t>produced</a:t>
            </a:r>
            <a:r>
              <a:rPr lang="tr-TR" altLang="en-US" dirty="0"/>
              <a:t> </a:t>
            </a:r>
            <a:r>
              <a:rPr lang="tr-TR" altLang="en-US" dirty="0" err="1"/>
              <a:t>by</a:t>
            </a:r>
            <a:r>
              <a:rPr lang="tr-TR" altLang="en-US" dirty="0"/>
              <a:t> </a:t>
            </a:r>
            <a:r>
              <a:rPr lang="tr-TR" altLang="en-US" dirty="0" err="1"/>
              <a:t>the</a:t>
            </a:r>
            <a:r>
              <a:rPr lang="tr-TR" altLang="en-US" dirty="0"/>
              <a:t> </a:t>
            </a:r>
            <a:r>
              <a:rPr lang="tr-TR" altLang="en-US" dirty="0" err="1"/>
              <a:t>monopoly</a:t>
            </a:r>
            <a:r>
              <a:rPr lang="tr-TR" altLang="en-US" dirty="0"/>
              <a:t> has </a:t>
            </a:r>
            <a:r>
              <a:rPr lang="tr-TR" altLang="en-US" dirty="0" err="1"/>
              <a:t>no</a:t>
            </a:r>
            <a:r>
              <a:rPr lang="tr-TR" altLang="en-US" dirty="0"/>
              <a:t> </a:t>
            </a:r>
            <a:r>
              <a:rPr lang="tr-TR" altLang="en-US" dirty="0" err="1"/>
              <a:t>good</a:t>
            </a:r>
            <a:r>
              <a:rPr lang="tr-TR" altLang="en-US" dirty="0"/>
              <a:t> </a:t>
            </a:r>
            <a:r>
              <a:rPr lang="tr-TR" altLang="en-US" dirty="0" err="1"/>
              <a:t>substitutes</a:t>
            </a:r>
            <a:r>
              <a:rPr lang="tr-TR" altLang="en-US" dirty="0"/>
              <a:t>.</a:t>
            </a:r>
          </a:p>
          <a:p>
            <a:endParaRPr lang="tr-TR" altLang="en-US" dirty="0"/>
          </a:p>
          <a:p>
            <a:r>
              <a:rPr lang="tr-TR" altLang="en-US" dirty="0" err="1"/>
              <a:t>In</a:t>
            </a:r>
            <a:r>
              <a:rPr lang="tr-TR" altLang="en-US" dirty="0"/>
              <a:t> </a:t>
            </a:r>
            <a:r>
              <a:rPr lang="tr-TR" altLang="en-US" dirty="0" err="1"/>
              <a:t>perfect</a:t>
            </a:r>
            <a:r>
              <a:rPr lang="tr-TR" altLang="en-US" dirty="0"/>
              <a:t> </a:t>
            </a:r>
            <a:r>
              <a:rPr lang="tr-TR" altLang="en-US" dirty="0" err="1"/>
              <a:t>competition</a:t>
            </a:r>
            <a:r>
              <a:rPr lang="tr-TR" altLang="en-US" dirty="0"/>
              <a:t>, </a:t>
            </a:r>
            <a:r>
              <a:rPr lang="tr-TR" altLang="en-US" dirty="0" err="1"/>
              <a:t>other</a:t>
            </a:r>
            <a:r>
              <a:rPr lang="tr-TR" altLang="en-US" dirty="0"/>
              <a:t> </a:t>
            </a:r>
            <a:r>
              <a:rPr lang="tr-TR" altLang="en-US" dirty="0" err="1"/>
              <a:t>firms</a:t>
            </a:r>
            <a:r>
              <a:rPr lang="tr-TR" altLang="en-US" dirty="0"/>
              <a:t> </a:t>
            </a:r>
            <a:r>
              <a:rPr lang="tr-TR" altLang="en-US" dirty="0" err="1"/>
              <a:t>entered</a:t>
            </a:r>
            <a:r>
              <a:rPr lang="tr-TR" altLang="en-US" dirty="0"/>
              <a:t> </a:t>
            </a:r>
            <a:r>
              <a:rPr lang="tr-TR" altLang="en-US" dirty="0" err="1"/>
              <a:t>the</a:t>
            </a:r>
            <a:r>
              <a:rPr lang="tr-TR" altLang="en-US" dirty="0"/>
              <a:t> market </a:t>
            </a:r>
            <a:r>
              <a:rPr lang="tr-TR" altLang="en-US" dirty="0" err="1"/>
              <a:t>during</a:t>
            </a:r>
            <a:r>
              <a:rPr lang="tr-TR" altLang="en-US" dirty="0"/>
              <a:t> </a:t>
            </a:r>
            <a:r>
              <a:rPr lang="tr-TR" altLang="en-US" dirty="0" err="1"/>
              <a:t>profitable</a:t>
            </a:r>
            <a:r>
              <a:rPr lang="tr-TR" altLang="en-US" dirty="0"/>
              <a:t> </a:t>
            </a:r>
            <a:r>
              <a:rPr lang="tr-TR" altLang="en-US" dirty="0" err="1"/>
              <a:t>times</a:t>
            </a:r>
            <a:r>
              <a:rPr lang="tr-TR" altLang="en-US" dirty="0"/>
              <a:t> </a:t>
            </a:r>
            <a:r>
              <a:rPr lang="tr-TR" altLang="en-US" dirty="0" err="1"/>
              <a:t>and</a:t>
            </a:r>
            <a:r>
              <a:rPr lang="tr-TR" altLang="en-US" dirty="0"/>
              <a:t> </a:t>
            </a:r>
            <a:r>
              <a:rPr lang="tr-TR" altLang="en-US" dirty="0" err="1"/>
              <a:t>high</a:t>
            </a:r>
            <a:r>
              <a:rPr lang="tr-TR" altLang="en-US" dirty="0"/>
              <a:t> </a:t>
            </a:r>
            <a:r>
              <a:rPr lang="tr-TR" altLang="en-US" dirty="0" err="1"/>
              <a:t>prices</a:t>
            </a:r>
            <a:r>
              <a:rPr lang="tr-TR" altLang="en-US" dirty="0"/>
              <a:t>.  </a:t>
            </a:r>
            <a:r>
              <a:rPr lang="tr-TR" altLang="en-US" dirty="0" err="1"/>
              <a:t>Why</a:t>
            </a:r>
            <a:r>
              <a:rPr lang="tr-TR" altLang="en-US" dirty="0"/>
              <a:t> </a:t>
            </a:r>
            <a:r>
              <a:rPr lang="tr-TR" altLang="en-US" dirty="0" err="1"/>
              <a:t>don</a:t>
            </a:r>
            <a:r>
              <a:rPr lang="tr-TR" altLang="ja-JP" dirty="0" err="1"/>
              <a:t>'t</a:t>
            </a:r>
            <a:r>
              <a:rPr lang="tr-TR" altLang="ja-JP" dirty="0"/>
              <a:t> </a:t>
            </a:r>
            <a:r>
              <a:rPr lang="tr-TR" altLang="ja-JP" dirty="0" err="1"/>
              <a:t>other</a:t>
            </a:r>
            <a:r>
              <a:rPr lang="tr-TR" altLang="ja-JP" dirty="0"/>
              <a:t> </a:t>
            </a:r>
            <a:r>
              <a:rPr lang="tr-TR" altLang="ja-JP" dirty="0" err="1"/>
              <a:t>firms</a:t>
            </a:r>
            <a:r>
              <a:rPr lang="tr-TR" altLang="ja-JP" dirty="0"/>
              <a:t> </a:t>
            </a:r>
            <a:r>
              <a:rPr lang="tr-TR" altLang="ja-JP" dirty="0" err="1"/>
              <a:t>join</a:t>
            </a:r>
            <a:r>
              <a:rPr lang="tr-TR" altLang="ja-JP" dirty="0"/>
              <a:t> </a:t>
            </a:r>
            <a:r>
              <a:rPr lang="tr-TR" altLang="ja-JP" dirty="0" err="1"/>
              <a:t>the</a:t>
            </a:r>
            <a:r>
              <a:rPr lang="tr-TR" altLang="ja-JP" dirty="0"/>
              <a:t> </a:t>
            </a:r>
            <a:r>
              <a:rPr lang="tr-TR" altLang="ja-JP" dirty="0" err="1"/>
              <a:t>monopoly's</a:t>
            </a:r>
            <a:r>
              <a:rPr lang="tr-TR" altLang="ja-JP" dirty="0"/>
              <a:t> </a:t>
            </a:r>
            <a:r>
              <a:rPr lang="tr-TR" altLang="ja-JP" dirty="0" err="1"/>
              <a:t>industry</a:t>
            </a:r>
            <a:r>
              <a:rPr lang="tr-TR" altLang="ja-JP" dirty="0"/>
              <a:t> </a:t>
            </a:r>
            <a:r>
              <a:rPr lang="tr-TR" altLang="ja-JP" dirty="0" err="1"/>
              <a:t>and</a:t>
            </a:r>
            <a:r>
              <a:rPr lang="tr-TR" altLang="ja-JP" dirty="0"/>
              <a:t> </a:t>
            </a:r>
            <a:r>
              <a:rPr lang="tr-TR" altLang="ja-JP" dirty="0" err="1"/>
              <a:t>compete</a:t>
            </a:r>
            <a:r>
              <a:rPr lang="tr-TR" altLang="ja-JP" dirty="0"/>
              <a:t> </a:t>
            </a:r>
            <a:r>
              <a:rPr lang="tr-TR" altLang="ja-JP" dirty="0" err="1"/>
              <a:t>with</a:t>
            </a:r>
            <a:r>
              <a:rPr lang="tr-TR" altLang="ja-JP" dirty="0"/>
              <a:t> it </a:t>
            </a:r>
            <a:r>
              <a:rPr lang="tr-TR" altLang="ja-JP" dirty="0" err="1"/>
              <a:t>and</a:t>
            </a:r>
            <a:r>
              <a:rPr lang="tr-TR" altLang="ja-JP" dirty="0"/>
              <a:t> </a:t>
            </a:r>
            <a:r>
              <a:rPr lang="tr-TR" altLang="ja-JP" dirty="0" err="1"/>
              <a:t>take</a:t>
            </a:r>
            <a:r>
              <a:rPr lang="tr-TR" altLang="ja-JP" dirty="0"/>
              <a:t> </a:t>
            </a:r>
            <a:r>
              <a:rPr lang="tr-TR" altLang="ja-JP" dirty="0" err="1"/>
              <a:t>some</a:t>
            </a:r>
            <a:r>
              <a:rPr lang="tr-TR" altLang="ja-JP" dirty="0"/>
              <a:t> of </a:t>
            </a:r>
            <a:r>
              <a:rPr lang="tr-TR" altLang="ja-JP" dirty="0" err="1"/>
              <a:t>its</a:t>
            </a:r>
            <a:r>
              <a:rPr lang="tr-TR" altLang="ja-JP" dirty="0"/>
              <a:t> </a:t>
            </a:r>
            <a:r>
              <a:rPr lang="tr-TR" altLang="ja-JP" dirty="0" err="1"/>
              <a:t>profits</a:t>
            </a:r>
            <a:r>
              <a:rPr lang="tr-TR" altLang="ja-JP" dirty="0"/>
              <a:t>?  </a:t>
            </a:r>
            <a:r>
              <a:rPr lang="tr-TR" altLang="ja-JP" dirty="0" err="1"/>
              <a:t>The</a:t>
            </a:r>
            <a:r>
              <a:rPr lang="tr-TR" altLang="ja-JP" dirty="0"/>
              <a:t> </a:t>
            </a:r>
            <a:r>
              <a:rPr lang="tr-TR" altLang="ja-JP" dirty="0" err="1"/>
              <a:t>answer</a:t>
            </a:r>
            <a:r>
              <a:rPr lang="tr-TR" altLang="ja-JP" dirty="0"/>
              <a:t> is </a:t>
            </a:r>
            <a:r>
              <a:rPr lang="tr-TR" altLang="ja-JP" dirty="0" err="1"/>
              <a:t>because</a:t>
            </a:r>
            <a:r>
              <a:rPr lang="tr-TR" altLang="ja-JP" dirty="0"/>
              <a:t> of </a:t>
            </a:r>
            <a:r>
              <a:rPr lang="tr-TR" altLang="ja-JP" dirty="0" err="1"/>
              <a:t>entry</a:t>
            </a:r>
            <a:r>
              <a:rPr lang="tr-TR" altLang="ja-JP" dirty="0"/>
              <a:t> </a:t>
            </a:r>
            <a:r>
              <a:rPr lang="tr-TR" altLang="ja-JP" dirty="0" err="1"/>
              <a:t>barriers</a:t>
            </a:r>
            <a:r>
              <a:rPr lang="tr-TR" altLang="ja-JP" dirty="0"/>
              <a:t>.</a:t>
            </a:r>
          </a:p>
          <a:p>
            <a:endParaRPr lang="tr-TR" altLang="en-US" dirty="0"/>
          </a:p>
          <a:p>
            <a:r>
              <a:rPr lang="tr-TR" altLang="en-US" dirty="0" err="1"/>
              <a:t>Entry</a:t>
            </a:r>
            <a:r>
              <a:rPr lang="tr-TR" altLang="en-US" dirty="0"/>
              <a:t> </a:t>
            </a:r>
            <a:r>
              <a:rPr lang="tr-TR" altLang="en-US" dirty="0" err="1"/>
              <a:t>barriers</a:t>
            </a:r>
            <a:r>
              <a:rPr lang="tr-TR" altLang="en-US" dirty="0"/>
              <a:t> </a:t>
            </a:r>
            <a:r>
              <a:rPr lang="tr-TR" altLang="en-US" dirty="0" err="1"/>
              <a:t>keep</a:t>
            </a:r>
            <a:r>
              <a:rPr lang="tr-TR" altLang="en-US" dirty="0"/>
              <a:t> </a:t>
            </a:r>
            <a:r>
              <a:rPr lang="tr-TR" altLang="en-US" dirty="0" err="1"/>
              <a:t>other</a:t>
            </a:r>
            <a:r>
              <a:rPr lang="tr-TR" altLang="en-US" dirty="0"/>
              <a:t> </a:t>
            </a:r>
            <a:r>
              <a:rPr lang="tr-TR" altLang="en-US" dirty="0" err="1"/>
              <a:t>potential</a:t>
            </a:r>
            <a:r>
              <a:rPr lang="tr-TR" altLang="en-US" dirty="0"/>
              <a:t> </a:t>
            </a:r>
            <a:r>
              <a:rPr lang="tr-TR" altLang="en-US" dirty="0" err="1"/>
              <a:t>competitors</a:t>
            </a:r>
            <a:r>
              <a:rPr lang="tr-TR" altLang="en-US" dirty="0"/>
              <a:t> </a:t>
            </a:r>
            <a:r>
              <a:rPr lang="tr-TR" altLang="en-US" dirty="0" err="1"/>
              <a:t>out</a:t>
            </a:r>
            <a:r>
              <a:rPr lang="tr-TR" altLang="en-US" dirty="0"/>
              <a:t> of </a:t>
            </a:r>
            <a:r>
              <a:rPr lang="tr-TR" altLang="en-US" dirty="0" err="1"/>
              <a:t>the</a:t>
            </a:r>
            <a:r>
              <a:rPr lang="tr-TR" altLang="en-US" dirty="0"/>
              <a:t> market.  As </a:t>
            </a:r>
            <a:r>
              <a:rPr lang="tr-TR" altLang="en-US" dirty="0" err="1"/>
              <a:t>long</a:t>
            </a:r>
            <a:r>
              <a:rPr lang="tr-TR" altLang="en-US" dirty="0"/>
              <a:t> as </a:t>
            </a:r>
            <a:r>
              <a:rPr lang="tr-TR" altLang="en-US" dirty="0" err="1"/>
              <a:t>there</a:t>
            </a:r>
            <a:r>
              <a:rPr lang="tr-TR" altLang="en-US" dirty="0"/>
              <a:t> </a:t>
            </a:r>
            <a:r>
              <a:rPr lang="tr-TR" altLang="en-US" dirty="0" err="1"/>
              <a:t>are</a:t>
            </a:r>
            <a:r>
              <a:rPr lang="tr-TR" altLang="en-US" dirty="0"/>
              <a:t> </a:t>
            </a:r>
            <a:r>
              <a:rPr lang="tr-TR" altLang="en-US" dirty="0" err="1"/>
              <a:t>entry</a:t>
            </a:r>
            <a:r>
              <a:rPr lang="tr-TR" altLang="en-US" dirty="0"/>
              <a:t> </a:t>
            </a:r>
            <a:r>
              <a:rPr lang="tr-TR" altLang="en-US" dirty="0" err="1"/>
              <a:t>barriers</a:t>
            </a:r>
            <a:r>
              <a:rPr lang="tr-TR" altLang="en-US" dirty="0"/>
              <a:t>, a </a:t>
            </a:r>
            <a:r>
              <a:rPr lang="tr-TR" altLang="en-US" dirty="0" err="1"/>
              <a:t>monopolist</a:t>
            </a:r>
            <a:r>
              <a:rPr lang="tr-TR" altLang="en-US" dirty="0"/>
              <a:t> can </a:t>
            </a:r>
            <a:r>
              <a:rPr lang="tr-TR" altLang="en-US" dirty="0" err="1"/>
              <a:t>enjoy</a:t>
            </a:r>
            <a:r>
              <a:rPr lang="tr-TR" altLang="en-US" dirty="0"/>
              <a:t> </a:t>
            </a:r>
            <a:r>
              <a:rPr lang="tr-TR" altLang="en-US" dirty="0" err="1"/>
              <a:t>long</a:t>
            </a:r>
            <a:r>
              <a:rPr lang="tr-TR" altLang="en-US" dirty="0"/>
              <a:t> </a:t>
            </a:r>
            <a:r>
              <a:rPr lang="tr-TR" altLang="en-US" dirty="0" err="1"/>
              <a:t>run</a:t>
            </a:r>
            <a:r>
              <a:rPr lang="tr-TR" altLang="en-US" dirty="0"/>
              <a:t> </a:t>
            </a:r>
            <a:r>
              <a:rPr lang="tr-TR" altLang="en-US" dirty="0" err="1"/>
              <a:t>profits</a:t>
            </a:r>
            <a:r>
              <a:rPr lang="tr-TR" altLang="en-US" dirty="0"/>
              <a:t>.  </a:t>
            </a:r>
            <a:r>
              <a:rPr lang="tr-TR" altLang="en-US" dirty="0" err="1"/>
              <a:t>However</a:t>
            </a:r>
            <a:r>
              <a:rPr lang="tr-TR" altLang="en-US" dirty="0"/>
              <a:t>, </a:t>
            </a:r>
            <a:r>
              <a:rPr lang="tr-TR" altLang="en-US" dirty="0" err="1"/>
              <a:t>just</a:t>
            </a:r>
            <a:r>
              <a:rPr lang="tr-TR" altLang="en-US" dirty="0"/>
              <a:t> </a:t>
            </a:r>
            <a:r>
              <a:rPr lang="tr-TR" altLang="en-US" dirty="0" err="1"/>
              <a:t>because</a:t>
            </a:r>
            <a:r>
              <a:rPr lang="tr-TR" altLang="en-US" dirty="0"/>
              <a:t> a </a:t>
            </a:r>
            <a:r>
              <a:rPr lang="tr-TR" altLang="en-US" dirty="0" err="1"/>
              <a:t>firm</a:t>
            </a:r>
            <a:r>
              <a:rPr lang="tr-TR" altLang="en-US" dirty="0"/>
              <a:t> is a </a:t>
            </a:r>
            <a:r>
              <a:rPr lang="tr-TR" altLang="en-US" dirty="0" err="1"/>
              <a:t>monopoly</a:t>
            </a:r>
            <a:r>
              <a:rPr lang="tr-TR" altLang="en-US" dirty="0"/>
              <a:t> </a:t>
            </a:r>
            <a:r>
              <a:rPr lang="tr-TR" altLang="en-US" dirty="0" err="1"/>
              <a:t>doesn</a:t>
            </a:r>
            <a:r>
              <a:rPr lang="tr-TR" altLang="ja-JP" dirty="0" err="1"/>
              <a:t>'t</a:t>
            </a:r>
            <a:r>
              <a:rPr lang="tr-TR" altLang="ja-JP" dirty="0"/>
              <a:t> </a:t>
            </a:r>
            <a:r>
              <a:rPr lang="tr-TR" altLang="ja-JP" dirty="0" err="1"/>
              <a:t>guarantee</a:t>
            </a:r>
            <a:r>
              <a:rPr lang="tr-TR" altLang="ja-JP" dirty="0"/>
              <a:t> </a:t>
            </a:r>
            <a:r>
              <a:rPr lang="tr-TR" altLang="ja-JP" dirty="0" err="1"/>
              <a:t>profits</a:t>
            </a:r>
            <a:r>
              <a:rPr lang="tr-TR" altLang="ja-JP" dirty="0"/>
              <a:t>.  </a:t>
            </a:r>
            <a:r>
              <a:rPr lang="tr-TR" altLang="ja-JP" dirty="0" err="1"/>
              <a:t>If</a:t>
            </a:r>
            <a:r>
              <a:rPr lang="tr-TR" altLang="ja-JP" dirty="0"/>
              <a:t> </a:t>
            </a:r>
            <a:r>
              <a:rPr lang="tr-TR" altLang="ja-JP" dirty="0" err="1"/>
              <a:t>demand</a:t>
            </a:r>
            <a:r>
              <a:rPr lang="tr-TR" altLang="ja-JP" dirty="0"/>
              <a:t> </a:t>
            </a:r>
            <a:r>
              <a:rPr lang="tr-TR" altLang="ja-JP" dirty="0" err="1"/>
              <a:t>for</a:t>
            </a:r>
            <a:r>
              <a:rPr lang="tr-TR" altLang="ja-JP" dirty="0"/>
              <a:t> </a:t>
            </a:r>
            <a:r>
              <a:rPr lang="tr-TR" altLang="ja-JP" dirty="0" err="1"/>
              <a:t>the</a:t>
            </a:r>
            <a:r>
              <a:rPr lang="tr-TR" altLang="ja-JP" dirty="0"/>
              <a:t> </a:t>
            </a:r>
            <a:r>
              <a:rPr lang="tr-TR" altLang="ja-JP" dirty="0" err="1"/>
              <a:t>monopoly</a:t>
            </a:r>
            <a:r>
              <a:rPr lang="tr-TR" altLang="ja-JP" dirty="0"/>
              <a:t> </a:t>
            </a:r>
            <a:r>
              <a:rPr lang="tr-TR" altLang="ja-JP" dirty="0" err="1"/>
              <a:t>product</a:t>
            </a:r>
            <a:r>
              <a:rPr lang="tr-TR" altLang="ja-JP" dirty="0"/>
              <a:t> is </a:t>
            </a:r>
            <a:r>
              <a:rPr lang="tr-TR" altLang="ja-JP" dirty="0" err="1"/>
              <a:t>low</a:t>
            </a:r>
            <a:r>
              <a:rPr lang="tr-TR" altLang="ja-JP" dirty="0"/>
              <a:t>, it </a:t>
            </a:r>
            <a:r>
              <a:rPr lang="tr-TR" altLang="ja-JP" dirty="0" err="1"/>
              <a:t>may</a:t>
            </a:r>
            <a:r>
              <a:rPr lang="tr-TR" altLang="ja-JP" dirty="0"/>
              <a:t> </a:t>
            </a:r>
            <a:r>
              <a:rPr lang="tr-TR" altLang="ja-JP" dirty="0" err="1"/>
              <a:t>shut</a:t>
            </a:r>
            <a:r>
              <a:rPr lang="tr-TR" altLang="ja-JP" dirty="0"/>
              <a:t> </a:t>
            </a:r>
            <a:r>
              <a:rPr lang="tr-TR" altLang="ja-JP" dirty="0" err="1"/>
              <a:t>down</a:t>
            </a:r>
            <a:r>
              <a:rPr lang="tr-TR" altLang="ja-JP" dirty="0"/>
              <a:t> </a:t>
            </a:r>
            <a:r>
              <a:rPr lang="tr-TR" altLang="ja-JP" dirty="0" err="1"/>
              <a:t>or</a:t>
            </a:r>
            <a:r>
              <a:rPr lang="tr-TR" altLang="ja-JP" dirty="0"/>
              <a:t> </a:t>
            </a:r>
            <a:r>
              <a:rPr lang="tr-TR" altLang="ja-JP" dirty="0" err="1"/>
              <a:t>go</a:t>
            </a:r>
            <a:r>
              <a:rPr lang="tr-TR" altLang="ja-JP" dirty="0"/>
              <a:t> </a:t>
            </a:r>
            <a:r>
              <a:rPr lang="tr-TR" altLang="ja-JP" dirty="0" err="1"/>
              <a:t>out</a:t>
            </a:r>
            <a:r>
              <a:rPr lang="tr-TR" altLang="ja-JP" dirty="0"/>
              <a:t> of </a:t>
            </a:r>
            <a:r>
              <a:rPr lang="tr-TR" altLang="ja-JP" dirty="0" err="1"/>
              <a:t>business</a:t>
            </a:r>
            <a:r>
              <a:rPr lang="tr-TR" altLang="ja-JP" dirty="0"/>
              <a:t> in </a:t>
            </a:r>
            <a:r>
              <a:rPr lang="tr-TR" altLang="ja-JP" dirty="0" err="1"/>
              <a:t>the</a:t>
            </a:r>
            <a:r>
              <a:rPr lang="tr-TR" altLang="ja-JP" dirty="0"/>
              <a:t> </a:t>
            </a:r>
            <a:r>
              <a:rPr lang="tr-TR" altLang="ja-JP" dirty="0" err="1"/>
              <a:t>long</a:t>
            </a:r>
            <a:r>
              <a:rPr lang="tr-TR" altLang="ja-JP" dirty="0"/>
              <a:t> </a:t>
            </a:r>
            <a:r>
              <a:rPr lang="tr-TR" altLang="ja-JP" dirty="0" err="1"/>
              <a:t>run</a:t>
            </a:r>
            <a:r>
              <a:rPr lang="tr-TR" altLang="ja-JP" dirty="0"/>
              <a:t>.  </a:t>
            </a:r>
            <a:r>
              <a:rPr lang="tr-TR" altLang="ja-JP" dirty="0" err="1"/>
              <a:t>The</a:t>
            </a:r>
            <a:r>
              <a:rPr lang="tr-TR" altLang="ja-JP" dirty="0"/>
              <a:t> </a:t>
            </a:r>
            <a:r>
              <a:rPr lang="tr-TR" altLang="ja-JP" dirty="0" err="1"/>
              <a:t>trucking</a:t>
            </a:r>
            <a:r>
              <a:rPr lang="tr-TR" altLang="ja-JP" dirty="0"/>
              <a:t> </a:t>
            </a:r>
            <a:r>
              <a:rPr lang="tr-TR" altLang="ja-JP" dirty="0" err="1"/>
              <a:t>industry</a:t>
            </a:r>
            <a:r>
              <a:rPr lang="tr-TR" altLang="ja-JP" dirty="0"/>
              <a:t> put an </a:t>
            </a:r>
            <a:r>
              <a:rPr lang="tr-TR" altLang="ja-JP" dirty="0" err="1"/>
              <a:t>end</a:t>
            </a:r>
            <a:r>
              <a:rPr lang="tr-TR" altLang="ja-JP" dirty="0"/>
              <a:t> </a:t>
            </a:r>
            <a:r>
              <a:rPr lang="tr-TR" altLang="ja-JP" dirty="0" err="1"/>
              <a:t>to</a:t>
            </a:r>
            <a:r>
              <a:rPr lang="tr-TR" altLang="ja-JP" dirty="0"/>
              <a:t> </a:t>
            </a:r>
            <a:r>
              <a:rPr lang="tr-TR" altLang="ja-JP" dirty="0" err="1"/>
              <a:t>the</a:t>
            </a:r>
            <a:r>
              <a:rPr lang="tr-TR" altLang="ja-JP" dirty="0"/>
              <a:t> </a:t>
            </a:r>
            <a:r>
              <a:rPr lang="tr-TR" altLang="ja-JP" dirty="0" err="1"/>
              <a:t>railroad</a:t>
            </a:r>
            <a:r>
              <a:rPr lang="tr-TR" altLang="ja-JP" dirty="0"/>
              <a:t> </a:t>
            </a:r>
            <a:r>
              <a:rPr lang="tr-TR" altLang="ja-JP" dirty="0" err="1"/>
              <a:t>monopoly</a:t>
            </a:r>
            <a:r>
              <a:rPr lang="tr-TR" altLang="ja-JP" dirty="0"/>
              <a:t>.  (</a:t>
            </a:r>
            <a:r>
              <a:rPr lang="tr-TR" altLang="ja-JP" dirty="0" err="1"/>
              <a:t>Increase</a:t>
            </a:r>
            <a:r>
              <a:rPr lang="tr-TR" altLang="ja-JP" dirty="0"/>
              <a:t> in </a:t>
            </a:r>
            <a:r>
              <a:rPr lang="tr-TR" altLang="ja-JP" dirty="0" err="1"/>
              <a:t>trucking</a:t>
            </a:r>
            <a:r>
              <a:rPr lang="tr-TR" altLang="ja-JP" dirty="0"/>
              <a:t> </a:t>
            </a:r>
            <a:r>
              <a:rPr lang="tr-TR" altLang="ja-JP" dirty="0" err="1"/>
              <a:t>and</a:t>
            </a:r>
            <a:r>
              <a:rPr lang="tr-TR" altLang="ja-JP" dirty="0"/>
              <a:t> </a:t>
            </a:r>
            <a:r>
              <a:rPr lang="tr-TR" altLang="ja-JP" dirty="0" err="1"/>
              <a:t>the</a:t>
            </a:r>
            <a:r>
              <a:rPr lang="tr-TR" altLang="ja-JP" dirty="0"/>
              <a:t> </a:t>
            </a:r>
            <a:r>
              <a:rPr lang="tr-TR" altLang="ja-JP" dirty="0" err="1"/>
              <a:t>interstate</a:t>
            </a:r>
            <a:r>
              <a:rPr lang="tr-TR" altLang="ja-JP" dirty="0"/>
              <a:t> </a:t>
            </a:r>
            <a:r>
              <a:rPr lang="tr-TR" altLang="ja-JP" dirty="0" err="1"/>
              <a:t>decreased</a:t>
            </a:r>
            <a:r>
              <a:rPr lang="tr-TR" altLang="ja-JP" dirty="0"/>
              <a:t> </a:t>
            </a:r>
            <a:r>
              <a:rPr lang="tr-TR" altLang="ja-JP" dirty="0" err="1"/>
              <a:t>demand</a:t>
            </a:r>
            <a:r>
              <a:rPr lang="tr-TR" altLang="ja-JP" dirty="0"/>
              <a:t> </a:t>
            </a:r>
            <a:r>
              <a:rPr lang="tr-TR" altLang="ja-JP" dirty="0" err="1"/>
              <a:t>for</a:t>
            </a:r>
            <a:r>
              <a:rPr lang="tr-TR" altLang="ja-JP" dirty="0"/>
              <a:t> </a:t>
            </a:r>
            <a:r>
              <a:rPr lang="tr-TR" altLang="ja-JP" dirty="0" err="1"/>
              <a:t>rail</a:t>
            </a:r>
            <a:r>
              <a:rPr lang="tr-TR" altLang="ja-JP" dirty="0"/>
              <a:t> </a:t>
            </a:r>
            <a:r>
              <a:rPr lang="tr-TR" altLang="ja-JP" dirty="0" err="1"/>
              <a:t>use</a:t>
            </a:r>
            <a:r>
              <a:rPr lang="tr-TR" altLang="ja-JP" dirty="0"/>
              <a:t>).</a:t>
            </a:r>
            <a:endParaRPr lang="tr-TR" altLang="en-US" dirty="0"/>
          </a:p>
        </p:txBody>
      </p:sp>
    </p:spTree>
    <p:extLst>
      <p:ext uri="{BB962C8B-B14F-4D97-AF65-F5344CB8AC3E}">
        <p14:creationId xmlns:p14="http://schemas.microsoft.com/office/powerpoint/2010/main" val="12776598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Slide Image Placeholder 1"/>
          <p:cNvSpPr>
            <a:spLocks noGrp="1" noRot="1" noChangeAspect="1" noTextEdit="1"/>
          </p:cNvSpPr>
          <p:nvPr>
            <p:ph type="sldImg"/>
          </p:nvPr>
        </p:nvSpPr>
        <p:spPr bwMode="auto">
          <a:noFill/>
          <a:ln>
            <a:solidFill>
              <a:srgbClr val="000000"/>
            </a:solidFill>
            <a:miter lim="800000"/>
            <a:headEnd/>
            <a:tailEnd/>
          </a:ln>
        </p:spPr>
      </p:sp>
      <p:sp>
        <p:nvSpPr>
          <p:cNvPr id="68611" name="Notes Placeholder 2"/>
          <p:cNvSpPr>
            <a:spLocks noGrp="1"/>
          </p:cNvSpPr>
          <p:nvPr>
            <p:ph type="body" idx="1"/>
          </p:nvPr>
        </p:nvSpPr>
        <p:spPr bwMode="auto">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a:defRPr/>
            </a:pPr>
            <a:r>
              <a:rPr lang="en-US" altLang="en-US" b="1" dirty="0">
                <a:ea typeface="MS PGothic" charset="-128"/>
              </a:rPr>
              <a:t>Real-world example: </a:t>
            </a:r>
            <a:r>
              <a:rPr lang="en-US" altLang="en-US" dirty="0">
                <a:ea typeface="MS PGothic" charset="-128"/>
              </a:rPr>
              <a:t>Is Google a Monopoly? (See Tip #365)</a:t>
            </a:r>
          </a:p>
          <a:p>
            <a:pPr marL="171450" indent="-171450">
              <a:buFont typeface="Arial" charset="0"/>
              <a:buChar char="•"/>
              <a:defRPr/>
            </a:pPr>
            <a:r>
              <a:rPr lang="en-US" altLang="en-US" dirty="0">
                <a:ea typeface="MS PGothic" charset="-128"/>
              </a:rPr>
              <a:t>The infographic shown on the slide shows monopolies throughout U.S. history.</a:t>
            </a:r>
          </a:p>
          <a:p>
            <a:pPr marL="171450" indent="-171450">
              <a:buFont typeface="Arial" charset="0"/>
              <a:buChar char="•"/>
              <a:defRPr/>
            </a:pPr>
            <a:endParaRPr lang="en-US" altLang="en-US" dirty="0">
              <a:ea typeface="MS PGothic" charset="-128"/>
            </a:endParaRPr>
          </a:p>
          <a:p>
            <a:pPr marL="0" indent="0">
              <a:buFont typeface="Arial" charset="0"/>
              <a:buNone/>
              <a:defRPr/>
            </a:pPr>
            <a:r>
              <a:rPr lang="en-US" altLang="en-US" dirty="0">
                <a:ea typeface="MS PGothic" charset="-128"/>
              </a:rPr>
              <a:t>Infographic</a:t>
            </a:r>
            <a:r>
              <a:rPr lang="en-US" altLang="en-US" baseline="0" dirty="0">
                <a:ea typeface="MS PGothic" charset="-128"/>
              </a:rPr>
              <a:t> Source: http://</a:t>
            </a:r>
            <a:r>
              <a:rPr lang="en-US" altLang="en-US" baseline="0" dirty="0" err="1">
                <a:ea typeface="MS PGothic" charset="-128"/>
              </a:rPr>
              <a:t>www.scores.org</a:t>
            </a:r>
            <a:r>
              <a:rPr lang="en-US" altLang="en-US" baseline="0" dirty="0">
                <a:ea typeface="MS PGothic" charset="-128"/>
              </a:rPr>
              <a:t>/graphics/monopoly/</a:t>
            </a:r>
            <a:endParaRPr lang="en-US" altLang="en-US" dirty="0">
              <a:ea typeface="MS PGothic" charset="-128"/>
            </a:endParaRPr>
          </a:p>
        </p:txBody>
      </p:sp>
    </p:spTree>
    <p:extLst>
      <p:ext uri="{BB962C8B-B14F-4D97-AF65-F5344CB8AC3E}">
        <p14:creationId xmlns:p14="http://schemas.microsoft.com/office/powerpoint/2010/main" val="7653027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0.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0.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0.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Title 1"/>
          <p:cNvSpPr txBox="1">
            <a:spLocks/>
          </p:cNvSpPr>
          <p:nvPr userDrawn="1"/>
        </p:nvSpPr>
        <p:spPr bwMode="auto">
          <a:xfrm>
            <a:off x="431803" y="1350965"/>
            <a:ext cx="3985684" cy="4179887"/>
          </a:xfrm>
          <a:prstGeom prst="rect">
            <a:avLst/>
          </a:prstGeom>
          <a:noFill/>
          <a:ln>
            <a:noFill/>
          </a:ln>
        </p:spPr>
        <p:txBody>
          <a:bodyPr anchor="ct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r" defTabSz="457200" eaLnBrk="1" fontAlgn="base" hangingPunct="1">
              <a:spcBef>
                <a:spcPct val="0"/>
              </a:spcBef>
              <a:spcAft>
                <a:spcPct val="0"/>
              </a:spcAft>
              <a:defRPr/>
            </a:pPr>
            <a:endParaRPr lang="en-US" sz="20000" b="0" i="0" dirty="0">
              <a:solidFill>
                <a:srgbClr val="FF2807"/>
              </a:solidFill>
              <a:latin typeface="Cambria" panose="02040503050406030204" pitchFamily="18" charset="0"/>
              <a:cs typeface="Helvetica Neue" charset="0"/>
            </a:endParaRPr>
          </a:p>
        </p:txBody>
      </p:sp>
      <p:cxnSp>
        <p:nvCxnSpPr>
          <p:cNvPr id="5" name="Straight Connector 4"/>
          <p:cNvCxnSpPr/>
          <p:nvPr userDrawn="1"/>
        </p:nvCxnSpPr>
        <p:spPr>
          <a:xfrm>
            <a:off x="4766733" y="1350965"/>
            <a:ext cx="0" cy="4179887"/>
          </a:xfrm>
          <a:prstGeom prst="line">
            <a:avLst/>
          </a:prstGeom>
          <a:ln w="57150" cmpd="sng">
            <a:solidFill>
              <a:schemeClr val="tx1"/>
            </a:solidFill>
          </a:ln>
          <a:effectLst/>
        </p:spPr>
        <p:style>
          <a:lnRef idx="2">
            <a:schemeClr val="dk1"/>
          </a:lnRef>
          <a:fillRef idx="0">
            <a:schemeClr val="dk1"/>
          </a:fillRef>
          <a:effectRef idx="1">
            <a:schemeClr val="dk1"/>
          </a:effectRef>
          <a:fontRef idx="minor">
            <a:schemeClr val="tx1"/>
          </a:fontRef>
        </p:style>
      </p:cxnSp>
      <p:sp>
        <p:nvSpPr>
          <p:cNvPr id="7" name="Title 1"/>
          <p:cNvSpPr>
            <a:spLocks noGrp="1"/>
          </p:cNvSpPr>
          <p:nvPr>
            <p:ph type="ctrTitle"/>
          </p:nvPr>
        </p:nvSpPr>
        <p:spPr>
          <a:xfrm>
            <a:off x="4971813" y="1350817"/>
            <a:ext cx="6810217" cy="4179455"/>
          </a:xfrm>
        </p:spPr>
        <p:txBody>
          <a:bodyPr>
            <a:normAutofit fontScale="90000"/>
          </a:bodyPr>
          <a:lstStyle>
            <a:lvl1pPr algn="l">
              <a:defRPr b="0" i="0" cap="all" baseline="0">
                <a:solidFill>
                  <a:srgbClr val="669900"/>
                </a:solidFill>
                <a:latin typeface="Cambria" panose="02040503050406030204" pitchFamily="18" charset="0"/>
              </a:defRPr>
            </a:lvl1pPr>
          </a:lstStyle>
          <a:p>
            <a:r>
              <a:rPr lang="en-US" dirty="0"/>
              <a:t>Click to edit Master title style</a:t>
            </a:r>
          </a:p>
        </p:txBody>
      </p:sp>
      <p:sp>
        <p:nvSpPr>
          <p:cNvPr id="12" name="Text Placeholder 11"/>
          <p:cNvSpPr>
            <a:spLocks noGrp="1"/>
          </p:cNvSpPr>
          <p:nvPr>
            <p:ph type="body" sz="quarter" idx="10"/>
          </p:nvPr>
        </p:nvSpPr>
        <p:spPr>
          <a:xfrm>
            <a:off x="431035" y="1350817"/>
            <a:ext cx="4156364" cy="4179455"/>
          </a:xfrm>
        </p:spPr>
        <p:txBody>
          <a:bodyPr anchor="ctr">
            <a:noAutofit/>
          </a:bodyPr>
          <a:lstStyle>
            <a:lvl1pPr marL="0" indent="0" algn="r">
              <a:buNone/>
              <a:defRPr sz="20000" b="0" i="0">
                <a:solidFill>
                  <a:srgbClr val="669900"/>
                </a:solidFill>
                <a:latin typeface="Cambria" panose="02040503050406030204" pitchFamily="18" charset="0"/>
                <a:cs typeface="Cambria" panose="02040503050406030204" pitchFamily="18" charset="0"/>
              </a:defRPr>
            </a:lvl1pPr>
          </a:lstStyle>
          <a:p>
            <a:pPr lvl="0"/>
            <a:r>
              <a:rPr lang="en-US" dirty="0"/>
              <a:t>Click to edit Master text styles</a:t>
            </a:r>
          </a:p>
        </p:txBody>
      </p:sp>
    </p:spTree>
    <p:extLst>
      <p:ext uri="{BB962C8B-B14F-4D97-AF65-F5344CB8AC3E}">
        <p14:creationId xmlns:p14="http://schemas.microsoft.com/office/powerpoint/2010/main" val="34982245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3pPr>
              <a:defRPr b="0" i="0">
                <a:latin typeface="Cambria" panose="02040503050406030204" pitchFamily="18" charset="0"/>
              </a:defRPr>
            </a:lvl3pPr>
            <a:lvl4pPr>
              <a:defRPr b="0" i="0">
                <a:latin typeface="Cambria" panose="02040503050406030204" pitchFamily="18" charset="0"/>
              </a:defRPr>
            </a:lvl4pPr>
            <a:lvl5pPr>
              <a:defRPr b="0" i="0">
                <a:latin typeface="Cambria" panose="020405030504060302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7354294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9126118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vl1pPr>
          </a:lstStyle>
          <a:p>
            <a:r>
              <a:rPr lang="en-US" dirty="0"/>
              <a:t>Click to edit Master title style</a:t>
            </a:r>
          </a:p>
        </p:txBody>
      </p:sp>
    </p:spTree>
    <p:extLst>
      <p:ext uri="{BB962C8B-B14F-4D97-AF65-F5344CB8AC3E}">
        <p14:creationId xmlns:p14="http://schemas.microsoft.com/office/powerpoint/2010/main" val="152702289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7065176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Title 1"/>
          <p:cNvSpPr txBox="1">
            <a:spLocks/>
          </p:cNvSpPr>
          <p:nvPr userDrawn="1"/>
        </p:nvSpPr>
        <p:spPr bwMode="auto">
          <a:xfrm>
            <a:off x="431803" y="1350965"/>
            <a:ext cx="3985684" cy="4179887"/>
          </a:xfrm>
          <a:prstGeom prst="rect">
            <a:avLst/>
          </a:prstGeom>
          <a:noFill/>
          <a:ln>
            <a:noFill/>
          </a:ln>
        </p:spPr>
        <p:txBody>
          <a:bodyPr anchor="ct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r" defTabSz="457200" eaLnBrk="1" fontAlgn="base" hangingPunct="1">
              <a:spcBef>
                <a:spcPct val="0"/>
              </a:spcBef>
              <a:spcAft>
                <a:spcPct val="0"/>
              </a:spcAft>
              <a:defRPr/>
            </a:pPr>
            <a:endParaRPr lang="en-US" sz="20000" b="0" i="0" dirty="0">
              <a:solidFill>
                <a:srgbClr val="FF2807"/>
              </a:solidFill>
              <a:latin typeface="Cambria" panose="02040503050406030204" pitchFamily="18" charset="0"/>
              <a:cs typeface="Helvetica Neue" charset="0"/>
            </a:endParaRPr>
          </a:p>
        </p:txBody>
      </p:sp>
      <p:cxnSp>
        <p:nvCxnSpPr>
          <p:cNvPr id="5" name="Straight Connector 4"/>
          <p:cNvCxnSpPr/>
          <p:nvPr userDrawn="1"/>
        </p:nvCxnSpPr>
        <p:spPr>
          <a:xfrm>
            <a:off x="4766733" y="1350965"/>
            <a:ext cx="0" cy="4179887"/>
          </a:xfrm>
          <a:prstGeom prst="line">
            <a:avLst/>
          </a:prstGeom>
          <a:ln w="57150" cmpd="sng">
            <a:solidFill>
              <a:schemeClr val="tx1"/>
            </a:solidFill>
          </a:ln>
          <a:effectLst/>
        </p:spPr>
        <p:style>
          <a:lnRef idx="2">
            <a:schemeClr val="dk1"/>
          </a:lnRef>
          <a:fillRef idx="0">
            <a:schemeClr val="dk1"/>
          </a:fillRef>
          <a:effectRef idx="1">
            <a:schemeClr val="dk1"/>
          </a:effectRef>
          <a:fontRef idx="minor">
            <a:schemeClr val="tx1"/>
          </a:fontRef>
        </p:style>
      </p:cxnSp>
      <p:sp>
        <p:nvSpPr>
          <p:cNvPr id="7" name="Title 1"/>
          <p:cNvSpPr>
            <a:spLocks noGrp="1"/>
          </p:cNvSpPr>
          <p:nvPr>
            <p:ph type="ctrTitle"/>
          </p:nvPr>
        </p:nvSpPr>
        <p:spPr>
          <a:xfrm>
            <a:off x="4971813" y="1350817"/>
            <a:ext cx="6810217" cy="4179455"/>
          </a:xfrm>
        </p:spPr>
        <p:txBody>
          <a:bodyPr>
            <a:normAutofit fontScale="90000"/>
          </a:bodyPr>
          <a:lstStyle>
            <a:lvl1pPr algn="l">
              <a:defRPr b="0" i="0" cap="all" baseline="0">
                <a:solidFill>
                  <a:srgbClr val="669900"/>
                </a:solidFill>
              </a:defRPr>
            </a:lvl1pPr>
          </a:lstStyle>
          <a:p>
            <a:r>
              <a:rPr lang="en-US" dirty="0"/>
              <a:t>Click to edit Master title style</a:t>
            </a:r>
          </a:p>
        </p:txBody>
      </p:sp>
      <p:sp>
        <p:nvSpPr>
          <p:cNvPr id="12" name="Text Placeholder 11"/>
          <p:cNvSpPr>
            <a:spLocks noGrp="1"/>
          </p:cNvSpPr>
          <p:nvPr>
            <p:ph type="body" sz="quarter" idx="10"/>
          </p:nvPr>
        </p:nvSpPr>
        <p:spPr>
          <a:xfrm>
            <a:off x="431035" y="1350817"/>
            <a:ext cx="4156364" cy="4179455"/>
          </a:xfrm>
        </p:spPr>
        <p:txBody>
          <a:bodyPr anchor="ctr">
            <a:noAutofit/>
          </a:bodyPr>
          <a:lstStyle>
            <a:lvl1pPr marL="0" indent="0" algn="r">
              <a:buNone/>
              <a:defRPr sz="20000" b="0" i="0">
                <a:solidFill>
                  <a:srgbClr val="669900"/>
                </a:solidFill>
                <a:latin typeface="Cambria" panose="02040503050406030204" pitchFamily="18" charset="0"/>
                <a:cs typeface="Helvetica Neue Medium"/>
              </a:defRPr>
            </a:lvl1pPr>
          </a:lstStyle>
          <a:p>
            <a:pPr lvl="0"/>
            <a:r>
              <a:rPr lang="en-US" dirty="0"/>
              <a:t>Click to edit Master text styles</a:t>
            </a:r>
          </a:p>
        </p:txBody>
      </p:sp>
    </p:spTree>
    <p:extLst>
      <p:ext uri="{BB962C8B-B14F-4D97-AF65-F5344CB8AC3E}">
        <p14:creationId xmlns:p14="http://schemas.microsoft.com/office/powerpoint/2010/main" val="178838313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1"/>
            <a:ext cx="10972800" cy="1527337"/>
          </a:xfrm>
        </p:spPr>
        <p:txBody>
          <a:bodyPr/>
          <a:lstStyle>
            <a:lvl1pPr algn="l">
              <a:defRPr b="0" i="0"/>
            </a:lvl1pPr>
          </a:lstStyle>
          <a:p>
            <a:r>
              <a:rPr lang="en-US" dirty="0"/>
              <a:t>Click to edit Master title style</a:t>
            </a:r>
          </a:p>
        </p:txBody>
      </p:sp>
      <p:sp>
        <p:nvSpPr>
          <p:cNvPr id="3" name="Content Placeholder 2"/>
          <p:cNvSpPr>
            <a:spLocks noGrp="1"/>
          </p:cNvSpPr>
          <p:nvPr>
            <p:ph idx="1"/>
          </p:nvPr>
        </p:nvSpPr>
        <p:spPr>
          <a:xfrm>
            <a:off x="609600" y="1713168"/>
            <a:ext cx="10972800" cy="4896248"/>
          </a:xfrm>
        </p:spPr>
        <p:txBody>
          <a:bodyPr/>
          <a:lstStyle>
            <a:lvl1pPr>
              <a:defRPr b="0" i="0"/>
            </a:lvl1pPr>
            <a:lvl2pPr>
              <a:defRPr b="0" i="0"/>
            </a:lvl2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263901954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vl1pPr>
          </a:lstStyle>
          <a:p>
            <a:r>
              <a:rPr lang="en-US" dirty="0"/>
              <a:t>Click to edit Master title style</a:t>
            </a:r>
          </a:p>
        </p:txBody>
      </p:sp>
    </p:spTree>
    <p:extLst>
      <p:ext uri="{BB962C8B-B14F-4D97-AF65-F5344CB8AC3E}">
        <p14:creationId xmlns:p14="http://schemas.microsoft.com/office/powerpoint/2010/main" val="13165061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01536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3pPr>
              <a:defRPr b="0" i="0">
                <a:latin typeface="Cambria" panose="02040503050406030204" pitchFamily="18" charset="0"/>
              </a:defRPr>
            </a:lvl3pPr>
            <a:lvl4pPr>
              <a:defRPr b="0" i="0">
                <a:latin typeface="Cambria" panose="02040503050406030204" pitchFamily="18" charset="0"/>
              </a:defRPr>
            </a:lvl4pPr>
            <a:lvl5pPr>
              <a:defRPr b="0" i="0">
                <a:latin typeface="Cambria" panose="020405030504060302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100087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188002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1"/>
            <a:ext cx="10972800" cy="1527337"/>
          </a:xfrm>
        </p:spPr>
        <p:txBody>
          <a:bodyPr/>
          <a:lstStyle>
            <a:lvl1pPr algn="l">
              <a:defRPr b="0" i="0">
                <a:latin typeface="Cambria" panose="02040503050406030204" pitchFamily="18" charset="0"/>
              </a:defRPr>
            </a:lvl1pPr>
          </a:lstStyle>
          <a:p>
            <a:r>
              <a:rPr lang="en-US" dirty="0"/>
              <a:t>Click to edit Master title style</a:t>
            </a:r>
          </a:p>
        </p:txBody>
      </p:sp>
      <p:sp>
        <p:nvSpPr>
          <p:cNvPr id="3" name="Content Placeholder 2"/>
          <p:cNvSpPr>
            <a:spLocks noGrp="1"/>
          </p:cNvSpPr>
          <p:nvPr>
            <p:ph idx="1"/>
          </p:nvPr>
        </p:nvSpPr>
        <p:spPr>
          <a:xfrm>
            <a:off x="609600" y="1713168"/>
            <a:ext cx="10972800" cy="4896248"/>
          </a:xfrm>
        </p:spPr>
        <p:txBody>
          <a:bodyPr/>
          <a:lstStyle>
            <a:lvl1pPr>
              <a:defRPr b="0" i="0"/>
            </a:lvl1pPr>
            <a:lvl2pPr>
              <a:defRPr b="0" i="0"/>
            </a:lvl2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43619076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914400" y="6248400"/>
            <a:ext cx="2540000" cy="457200"/>
          </a:xfrm>
          <a:prstGeom prst="rect">
            <a:avLst/>
          </a:prstGeom>
        </p:spPr>
        <p:txBody>
          <a:bodyPr/>
          <a:lstStyle>
            <a:lvl1pPr>
              <a:defRPr b="0" i="0">
                <a:latin typeface="Cambria" panose="02040503050406030204" pitchFamily="18" charset="0"/>
              </a:defRPr>
            </a:lvl1pPr>
          </a:lstStyle>
          <a:p>
            <a:endParaRPr lang="en-US" altLang="en-US" dirty="0"/>
          </a:p>
        </p:txBody>
      </p:sp>
      <p:sp>
        <p:nvSpPr>
          <p:cNvPr id="3" name="Footer Placeholder 2"/>
          <p:cNvSpPr>
            <a:spLocks noGrp="1"/>
          </p:cNvSpPr>
          <p:nvPr>
            <p:ph type="ftr" sz="quarter" idx="11"/>
          </p:nvPr>
        </p:nvSpPr>
        <p:spPr>
          <a:xfrm>
            <a:off x="4165600" y="6248400"/>
            <a:ext cx="3860800" cy="457200"/>
          </a:xfrm>
          <a:prstGeom prst="rect">
            <a:avLst/>
          </a:prstGeom>
        </p:spPr>
        <p:txBody>
          <a:bodyPr/>
          <a:lstStyle>
            <a:lvl1pPr>
              <a:defRPr b="0" i="0">
                <a:latin typeface="Cambria" panose="02040503050406030204" pitchFamily="18" charset="0"/>
              </a:defRPr>
            </a:lvl1pPr>
          </a:lstStyle>
          <a:p>
            <a:endParaRPr lang="en-US" altLang="en-US" dirty="0"/>
          </a:p>
        </p:txBody>
      </p:sp>
      <p:sp>
        <p:nvSpPr>
          <p:cNvPr id="4" name="Slide Number Placeholder 3"/>
          <p:cNvSpPr>
            <a:spLocks noGrp="1"/>
          </p:cNvSpPr>
          <p:nvPr>
            <p:ph type="sldNum" sz="quarter" idx="12"/>
          </p:nvPr>
        </p:nvSpPr>
        <p:spPr>
          <a:xfrm>
            <a:off x="8737600" y="6248400"/>
            <a:ext cx="2540000" cy="457200"/>
          </a:xfrm>
          <a:prstGeom prst="rect">
            <a:avLst/>
          </a:prstGeom>
        </p:spPr>
        <p:txBody>
          <a:bodyPr/>
          <a:lstStyle>
            <a:lvl1pPr>
              <a:defRPr b="0" i="0">
                <a:latin typeface="Cambria" panose="02040503050406030204" pitchFamily="18" charset="0"/>
              </a:defRPr>
            </a:lvl1pPr>
          </a:lstStyle>
          <a:p>
            <a:fld id="{93A47C5B-FCDD-4DCE-A569-8137E1381D57}" type="slidenum">
              <a:rPr lang="en-US" altLang="en-US" smtClean="0"/>
              <a:pPr/>
              <a:t>‹#›</a:t>
            </a:fld>
            <a:endParaRPr lang="en-US" altLang="en-US" dirty="0"/>
          </a:p>
        </p:txBody>
      </p:sp>
    </p:spTree>
    <p:extLst>
      <p:ext uri="{BB962C8B-B14F-4D97-AF65-F5344CB8AC3E}">
        <p14:creationId xmlns:p14="http://schemas.microsoft.com/office/powerpoint/2010/main" val="19191301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vl1pPr>
          </a:lstStyle>
          <a:p>
            <a:r>
              <a:rPr lang="en-US" dirty="0"/>
              <a:t>Click to edit Master title style</a:t>
            </a:r>
          </a:p>
        </p:txBody>
      </p:sp>
    </p:spTree>
    <p:extLst>
      <p:ext uri="{BB962C8B-B14F-4D97-AF65-F5344CB8AC3E}">
        <p14:creationId xmlns:p14="http://schemas.microsoft.com/office/powerpoint/2010/main" val="346102014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82234737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0" i="0">
                <a:latin typeface="Cambria" panose="02040503050406030204" pitchFamily="18" charset="0"/>
              </a:defRPr>
            </a:lvl1pPr>
          </a:lstStyle>
          <a:p>
            <a:r>
              <a:rPr lang="en-US" dirty="0"/>
              <a:t>Click To Edit Master Title Style</a:t>
            </a:r>
          </a:p>
        </p:txBody>
      </p:sp>
      <p:sp>
        <p:nvSpPr>
          <p:cNvPr id="5" name="Slide Number Placeholder 5"/>
          <p:cNvSpPr>
            <a:spLocks noGrp="1"/>
          </p:cNvSpPr>
          <p:nvPr>
            <p:ph type="sldNum" sz="quarter" idx="12"/>
          </p:nvPr>
        </p:nvSpPr>
        <p:spPr/>
        <p:txBody>
          <a:bodyPr/>
          <a:lstStyle>
            <a:lvl1pPr>
              <a:defRPr b="0" i="0">
                <a:latin typeface="Cambria" panose="02040503050406030204" pitchFamily="18" charset="0"/>
              </a:defRPr>
            </a:lvl1pPr>
          </a:lstStyle>
          <a:p>
            <a:fld id="{DCFC6667-E91D-AA4B-9ACC-834CDC0CCE32}" type="slidenum">
              <a:rPr lang="en-US" smtClean="0">
                <a:solidFill>
                  <a:prstClr val="white"/>
                </a:solidFill>
              </a:rPr>
              <a:pPr/>
              <a:t>‹#›</a:t>
            </a:fld>
            <a:endParaRPr lang="en-US" dirty="0">
              <a:solidFill>
                <a:prstClr val="white"/>
              </a:solidFill>
            </a:endParaRPr>
          </a:p>
        </p:txBody>
      </p:sp>
      <p:cxnSp>
        <p:nvCxnSpPr>
          <p:cNvPr id="6" name="Straight Connector 5"/>
          <p:cNvCxnSpPr/>
          <p:nvPr userDrawn="1"/>
        </p:nvCxnSpPr>
        <p:spPr>
          <a:xfrm>
            <a:off x="462850" y="1159921"/>
            <a:ext cx="11288889" cy="0"/>
          </a:xfrm>
          <a:prstGeom prst="line">
            <a:avLst/>
          </a:prstGeom>
          <a:ln w="6350" cmpd="sng">
            <a:solidFill>
              <a:schemeClr val="bg1"/>
            </a:solidFill>
          </a:ln>
          <a:effectLst/>
        </p:spPr>
        <p:style>
          <a:lnRef idx="2">
            <a:schemeClr val="accent1"/>
          </a:lnRef>
          <a:fillRef idx="0">
            <a:schemeClr val="accent1"/>
          </a:fillRef>
          <a:effectRef idx="1">
            <a:schemeClr val="accent1"/>
          </a:effectRef>
          <a:fontRef idx="minor">
            <a:schemeClr val="tx1"/>
          </a:fontRef>
        </p:style>
      </p:cxnSp>
      <p:pic>
        <p:nvPicPr>
          <p:cNvPr id="3" name="Picture 2" descr="MICRO_ch04_snapshot.png"/>
          <p:cNvPicPr>
            <a:picLocks noChangeAspect="1"/>
          </p:cNvPicPr>
          <p:nvPr userDrawn="1"/>
        </p:nvPicPr>
        <p:blipFill rotWithShape="1">
          <a:blip r:embed="rId2">
            <a:extLst>
              <a:ext uri="{28A0092B-C50C-407E-A947-70E740481C1C}">
                <a14:useLocalDpi xmlns:a14="http://schemas.microsoft.com/office/drawing/2010/main" val="0"/>
              </a:ext>
            </a:extLst>
          </a:blip>
          <a:srcRect l="5280" r="73229" b="90864"/>
          <a:stretch/>
        </p:blipFill>
        <p:spPr>
          <a:xfrm>
            <a:off x="7" y="11"/>
            <a:ext cx="2619023" cy="626533"/>
          </a:xfrm>
          <a:prstGeom prst="rect">
            <a:avLst/>
          </a:prstGeom>
        </p:spPr>
      </p:pic>
    </p:spTree>
    <p:extLst>
      <p:ext uri="{BB962C8B-B14F-4D97-AF65-F5344CB8AC3E}">
        <p14:creationId xmlns:p14="http://schemas.microsoft.com/office/powerpoint/2010/main" val="341061489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1_Title Only">
    <p:spTree>
      <p:nvGrpSpPr>
        <p:cNvPr id="1" name=""/>
        <p:cNvGrpSpPr/>
        <p:nvPr/>
      </p:nvGrpSpPr>
      <p:grpSpPr>
        <a:xfrm>
          <a:off x="0" y="0"/>
          <a:ext cx="0" cy="0"/>
          <a:chOff x="0" y="0"/>
          <a:chExt cx="0" cy="0"/>
        </a:xfrm>
      </p:grpSpPr>
      <p:sp>
        <p:nvSpPr>
          <p:cNvPr id="5" name="Slide Number Placeholder 5"/>
          <p:cNvSpPr>
            <a:spLocks noGrp="1"/>
          </p:cNvSpPr>
          <p:nvPr>
            <p:ph type="sldNum" sz="quarter" idx="12"/>
          </p:nvPr>
        </p:nvSpPr>
        <p:spPr/>
        <p:txBody>
          <a:bodyPr/>
          <a:lstStyle>
            <a:lvl1pPr>
              <a:defRPr b="0" i="0">
                <a:latin typeface="Cambria" panose="02040503050406030204" pitchFamily="18" charset="0"/>
              </a:defRPr>
            </a:lvl1pPr>
          </a:lstStyle>
          <a:p>
            <a:fld id="{DCFC6667-E91D-AA4B-9ACC-834CDC0CCE32}" type="slidenum">
              <a:rPr lang="en-US" smtClean="0">
                <a:solidFill>
                  <a:prstClr val="white"/>
                </a:solidFill>
              </a:rPr>
              <a:pPr/>
              <a:t>‹#›</a:t>
            </a:fld>
            <a:endParaRPr lang="en-US" dirty="0">
              <a:solidFill>
                <a:prstClr val="white"/>
              </a:solidFill>
            </a:endParaRPr>
          </a:p>
        </p:txBody>
      </p:sp>
      <p:pic>
        <p:nvPicPr>
          <p:cNvPr id="4" name="Picture 3" descr="MICRO_ch04_titlebar.png"/>
          <p:cNvPicPr>
            <a:picLocks noChangeAspect="1"/>
          </p:cNvPicPr>
          <p:nvPr userDrawn="1"/>
        </p:nvPicPr>
        <p:blipFill rotWithShape="1">
          <a:blip r:embed="rId2">
            <a:extLst>
              <a:ext uri="{28A0092B-C50C-407E-A947-70E740481C1C}">
                <a14:useLocalDpi xmlns:a14="http://schemas.microsoft.com/office/drawing/2010/main" val="0"/>
              </a:ext>
            </a:extLst>
          </a:blip>
          <a:srcRect r="2364" b="83704"/>
          <a:stretch/>
        </p:blipFill>
        <p:spPr>
          <a:xfrm>
            <a:off x="0" y="0"/>
            <a:ext cx="11898488" cy="1117600"/>
          </a:xfrm>
          <a:prstGeom prst="rect">
            <a:avLst/>
          </a:prstGeom>
        </p:spPr>
      </p:pic>
      <p:sp>
        <p:nvSpPr>
          <p:cNvPr id="2" name="Title 1"/>
          <p:cNvSpPr>
            <a:spLocks noGrp="1"/>
          </p:cNvSpPr>
          <p:nvPr>
            <p:ph type="title" hasCustomPrompt="1"/>
          </p:nvPr>
        </p:nvSpPr>
        <p:spPr>
          <a:xfrm>
            <a:off x="462850" y="262462"/>
            <a:ext cx="11288889" cy="592673"/>
          </a:xfrm>
        </p:spPr>
        <p:txBody>
          <a:bodyPr/>
          <a:lstStyle>
            <a:lvl1pPr>
              <a:defRPr b="0" i="0">
                <a:solidFill>
                  <a:srgbClr val="0A5B74"/>
                </a:solidFill>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266056674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5" name="Slide Number Placeholder 5"/>
          <p:cNvSpPr>
            <a:spLocks noGrp="1"/>
          </p:cNvSpPr>
          <p:nvPr>
            <p:ph type="sldNum" sz="quarter" idx="12"/>
          </p:nvPr>
        </p:nvSpPr>
        <p:spPr/>
        <p:txBody>
          <a:bodyPr/>
          <a:lstStyle>
            <a:lvl1pPr>
              <a:defRPr b="0" i="0">
                <a:latin typeface="Cambria" panose="02040503050406030204" pitchFamily="18" charset="0"/>
              </a:defRPr>
            </a:lvl1pPr>
          </a:lstStyle>
          <a:p>
            <a:fld id="{DCFC6667-E91D-AA4B-9ACC-834CDC0CCE32}" type="slidenum">
              <a:rPr lang="en-US" smtClean="0">
                <a:solidFill>
                  <a:prstClr val="white"/>
                </a:solidFill>
              </a:rPr>
              <a:pPr/>
              <a:t>‹#›</a:t>
            </a:fld>
            <a:endParaRPr lang="en-US" dirty="0">
              <a:solidFill>
                <a:prstClr val="white"/>
              </a:solidFill>
            </a:endParaRPr>
          </a:p>
        </p:txBody>
      </p:sp>
      <p:sp>
        <p:nvSpPr>
          <p:cNvPr id="6" name="Text Placeholder 5"/>
          <p:cNvSpPr>
            <a:spLocks noGrp="1"/>
          </p:cNvSpPr>
          <p:nvPr>
            <p:ph type="body" sz="quarter" idx="13" hasCustomPrompt="1"/>
          </p:nvPr>
        </p:nvSpPr>
        <p:spPr>
          <a:xfrm>
            <a:off x="373236" y="6048904"/>
            <a:ext cx="11367208" cy="482600"/>
          </a:xfrm>
          <a:prstGeom prst="rect">
            <a:avLst/>
          </a:prstGeom>
        </p:spPr>
        <p:txBody>
          <a:bodyPr vert="horz"/>
          <a:lstStyle>
            <a:lvl1pPr marL="0" indent="0">
              <a:buFontTx/>
              <a:buNone/>
              <a:defRPr sz="2000" b="0" i="0" spc="110">
                <a:latin typeface="Cambria" panose="02040503050406030204" pitchFamily="18" charset="0"/>
                <a:cs typeface="Arial Narrow"/>
              </a:defRPr>
            </a:lvl1pPr>
            <a:lvl2pPr marL="457200" indent="0">
              <a:buFontTx/>
              <a:buNone/>
              <a:defRPr sz="2000" b="0" i="0" spc="110">
                <a:latin typeface="Cambria" panose="02040503050406030204" pitchFamily="18" charset="0"/>
                <a:cs typeface="Arial Narrow"/>
              </a:defRPr>
            </a:lvl2pPr>
            <a:lvl3pPr marL="914400" indent="0">
              <a:buFontTx/>
              <a:buNone/>
              <a:defRPr sz="2000" b="0" i="0" spc="110">
                <a:latin typeface="Cambria" panose="02040503050406030204" pitchFamily="18" charset="0"/>
                <a:cs typeface="Arial Narrow"/>
              </a:defRPr>
            </a:lvl3pPr>
            <a:lvl4pPr marL="1371600" indent="0">
              <a:buFontTx/>
              <a:buNone/>
              <a:defRPr sz="2000" b="0" i="0" spc="110">
                <a:latin typeface="Cambria" panose="02040503050406030204" pitchFamily="18" charset="0"/>
                <a:cs typeface="Arial Narrow"/>
              </a:defRPr>
            </a:lvl4pPr>
            <a:lvl5pPr marL="1828800" indent="0">
              <a:buFontTx/>
              <a:buNone/>
              <a:defRPr sz="2000" b="0" i="0" spc="110">
                <a:latin typeface="Cambria" panose="02040503050406030204" pitchFamily="18" charset="0"/>
                <a:cs typeface="Arial Narrow"/>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4" name="Picture 3" descr="MICRO_ch04_titlebar.png"/>
          <p:cNvPicPr>
            <a:picLocks noChangeAspect="1"/>
          </p:cNvPicPr>
          <p:nvPr userDrawn="1"/>
        </p:nvPicPr>
        <p:blipFill rotWithShape="1">
          <a:blip r:embed="rId2">
            <a:extLst>
              <a:ext uri="{28A0092B-C50C-407E-A947-70E740481C1C}">
                <a14:useLocalDpi xmlns:a14="http://schemas.microsoft.com/office/drawing/2010/main" val="0"/>
              </a:ext>
            </a:extLst>
          </a:blip>
          <a:srcRect l="34479" r="2364" b="83704"/>
          <a:stretch/>
        </p:blipFill>
        <p:spPr>
          <a:xfrm>
            <a:off x="8" y="2573888"/>
            <a:ext cx="12011377" cy="1744137"/>
          </a:xfrm>
          <a:prstGeom prst="rect">
            <a:avLst/>
          </a:prstGeom>
        </p:spPr>
      </p:pic>
      <p:sp>
        <p:nvSpPr>
          <p:cNvPr id="2" name="Title 1"/>
          <p:cNvSpPr>
            <a:spLocks noGrp="1"/>
          </p:cNvSpPr>
          <p:nvPr>
            <p:ph type="title" hasCustomPrompt="1"/>
          </p:nvPr>
        </p:nvSpPr>
        <p:spPr>
          <a:xfrm>
            <a:off x="463558" y="2921020"/>
            <a:ext cx="10870495" cy="939800"/>
          </a:xfrm>
        </p:spPr>
        <p:txBody>
          <a:bodyPr anchor="ctr" anchorCtr="0"/>
          <a:lstStyle>
            <a:lvl1pPr>
              <a:defRPr sz="4100" b="0" i="0">
                <a:solidFill>
                  <a:srgbClr val="0A5B74"/>
                </a:solidFill>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277877135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5"/>
          <p:cNvSpPr>
            <a:spLocks noGrp="1"/>
          </p:cNvSpPr>
          <p:nvPr>
            <p:ph type="sldNum" sz="quarter" idx="12"/>
          </p:nvPr>
        </p:nvSpPr>
        <p:spPr/>
        <p:txBody>
          <a:bodyPr/>
          <a:lstStyle>
            <a:lvl1pPr>
              <a:defRPr b="0" i="0">
                <a:latin typeface="Cambria" panose="02040503050406030204" pitchFamily="18" charset="0"/>
              </a:defRPr>
            </a:lvl1pPr>
          </a:lstStyle>
          <a:p>
            <a:fld id="{8C223900-0738-5846-973D-3AF914A96077}" type="slidenum">
              <a:rPr lang="en-US" smtClean="0">
                <a:solidFill>
                  <a:prstClr val="white"/>
                </a:solidFill>
              </a:rPr>
              <a:pPr/>
              <a:t>‹#›</a:t>
            </a:fld>
            <a:endParaRPr lang="en-US" dirty="0">
              <a:solidFill>
                <a:prstClr val="white"/>
              </a:solidFill>
            </a:endParaRPr>
          </a:p>
        </p:txBody>
      </p:sp>
    </p:spTree>
    <p:extLst>
      <p:ext uri="{BB962C8B-B14F-4D97-AF65-F5344CB8AC3E}">
        <p14:creationId xmlns:p14="http://schemas.microsoft.com/office/powerpoint/2010/main" val="135784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cxnSp>
        <p:nvCxnSpPr>
          <p:cNvPr id="3" name="Straight Connector 2"/>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54755" y="-16933"/>
            <a:ext cx="10972800" cy="768096"/>
          </a:xfrm>
        </p:spPr>
        <p:txBody>
          <a:bodyPr/>
          <a:lstStyle>
            <a:lvl1pPr algn="l">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1640664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1_Two Content">
    <p:spTree>
      <p:nvGrpSpPr>
        <p:cNvPr id="1" name=""/>
        <p:cNvGrpSpPr/>
        <p:nvPr/>
      </p:nvGrpSpPr>
      <p:grpSpPr>
        <a:xfrm>
          <a:off x="0" y="0"/>
          <a:ext cx="0" cy="0"/>
          <a:chOff x="0" y="0"/>
          <a:chExt cx="0" cy="0"/>
        </a:xfrm>
      </p:grpSpPr>
      <p:sp>
        <p:nvSpPr>
          <p:cNvPr id="3" name="Rectangle 2"/>
          <p:cNvSpPr/>
          <p:nvPr userDrawn="1"/>
        </p:nvSpPr>
        <p:spPr>
          <a:xfrm>
            <a:off x="237069" y="169868"/>
            <a:ext cx="11728451" cy="6543675"/>
          </a:xfrm>
          <a:prstGeom prst="rect">
            <a:avLst/>
          </a:prstGeom>
          <a:noFill/>
          <a:ln w="57150">
            <a:solidFill>
              <a:srgbClr val="6699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0" i="0" dirty="0">
              <a:solidFill>
                <a:prstClr val="white"/>
              </a:solidFill>
              <a:latin typeface="Cambria" panose="02040503050406030204" pitchFamily="18" charset="0"/>
            </a:endParaRPr>
          </a:p>
        </p:txBody>
      </p:sp>
      <p:sp>
        <p:nvSpPr>
          <p:cNvPr id="2" name="Title 1"/>
          <p:cNvSpPr>
            <a:spLocks noGrp="1"/>
          </p:cNvSpPr>
          <p:nvPr>
            <p:ph type="title"/>
          </p:nvPr>
        </p:nvSpPr>
        <p:spPr>
          <a:xfrm>
            <a:off x="609600" y="0"/>
            <a:ext cx="10972800" cy="1518756"/>
          </a:xfrm>
        </p:spPr>
        <p:txBody>
          <a:bodyPr/>
          <a:lstStyle>
            <a:lvl1pPr algn="l">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21689617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0964788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703709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vl1pPr>
          </a:lstStyle>
          <a:p>
            <a:r>
              <a:rPr lang="en-US" dirty="0"/>
              <a:t>Click to edit Master title style</a:t>
            </a:r>
          </a:p>
        </p:txBody>
      </p:sp>
    </p:spTree>
    <p:extLst>
      <p:ext uri="{BB962C8B-B14F-4D97-AF65-F5344CB8AC3E}">
        <p14:creationId xmlns:p14="http://schemas.microsoft.com/office/powerpoint/2010/main" val="14793768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7326544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9292413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10.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image" Target="../media/image1.png"/><Relationship Id="rId5" Type="http://schemas.openxmlformats.org/officeDocument/2006/relationships/theme" Target="../theme/theme10.xml"/><Relationship Id="rId4" Type="http://schemas.openxmlformats.org/officeDocument/2006/relationships/slideLayout" Target="../slideLayouts/slideLayout26.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6.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8.xml"/><Relationship Id="rId1" Type="http://schemas.openxmlformats.org/officeDocument/2006/relationships/slideLayout" Target="../slideLayouts/slideLayout7.xml"/></Relationships>
</file>

<file path=ppt/slideMasters/_rels/slideMaster4.xml.rels><?xml version="1.0" encoding="UTF-8" standalone="yes"?>
<Relationships xmlns="http://schemas.openxmlformats.org/package/2006/relationships"><Relationship Id="rId2" Type="http://schemas.openxmlformats.org/officeDocument/2006/relationships/theme" Target="../theme/theme4.xml"/><Relationship Id="rId1" Type="http://schemas.openxmlformats.org/officeDocument/2006/relationships/slideLayout" Target="../slideLayouts/slideLayout9.xml"/></Relationships>
</file>

<file path=ppt/slideMasters/_rels/slideMaster5.xml.rels><?xml version="1.0" encoding="UTF-8" standalone="yes"?>
<Relationships xmlns="http://schemas.openxmlformats.org/package/2006/relationships"><Relationship Id="rId3" Type="http://schemas.openxmlformats.org/officeDocument/2006/relationships/theme" Target="../theme/theme5.xml"/><Relationship Id="rId2" Type="http://schemas.openxmlformats.org/officeDocument/2006/relationships/slideLayout" Target="../slideLayouts/slideLayout11.xml"/><Relationship Id="rId1" Type="http://schemas.openxmlformats.org/officeDocument/2006/relationships/slideLayout" Target="../slideLayouts/slideLayout10.xml"/></Relationships>
</file>

<file path=ppt/slideMasters/_rels/slideMaster6.xml.rels><?xml version="1.0" encoding="UTF-8" standalone="yes"?>
<Relationships xmlns="http://schemas.openxmlformats.org/package/2006/relationships"><Relationship Id="rId3" Type="http://schemas.openxmlformats.org/officeDocument/2006/relationships/theme" Target="../theme/theme6.xml"/><Relationship Id="rId2" Type="http://schemas.openxmlformats.org/officeDocument/2006/relationships/slideLayout" Target="../slideLayouts/slideLayout13.xml"/><Relationship Id="rId1" Type="http://schemas.openxmlformats.org/officeDocument/2006/relationships/slideLayout" Target="../slideLayouts/slideLayout12.xml"/></Relationships>
</file>

<file path=ppt/slideMasters/_rels/slideMaster7.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slideLayout" Target="../slideLayouts/slideLayout15.xml"/><Relationship Id="rId1" Type="http://schemas.openxmlformats.org/officeDocument/2006/relationships/slideLayout" Target="../slideLayouts/slideLayout14.xml"/><Relationship Id="rId5" Type="http://schemas.openxmlformats.org/officeDocument/2006/relationships/theme" Target="../theme/theme7.xml"/><Relationship Id="rId4" Type="http://schemas.openxmlformats.org/officeDocument/2006/relationships/slideLayout" Target="../slideLayouts/slideLayout17.xml"/></Relationships>
</file>

<file path=ppt/slideMasters/_rels/slideMaster8.xml.rels><?xml version="1.0" encoding="UTF-8" standalone="yes"?>
<Relationships xmlns="http://schemas.openxmlformats.org/package/2006/relationships"><Relationship Id="rId3" Type="http://schemas.openxmlformats.org/officeDocument/2006/relationships/slideLayout" Target="../slideLayouts/slideLayout20.xml"/><Relationship Id="rId2" Type="http://schemas.openxmlformats.org/officeDocument/2006/relationships/slideLayout" Target="../slideLayouts/slideLayout19.xml"/><Relationship Id="rId1" Type="http://schemas.openxmlformats.org/officeDocument/2006/relationships/slideLayout" Target="../slideLayouts/slideLayout18.xml"/><Relationship Id="rId4" Type="http://schemas.openxmlformats.org/officeDocument/2006/relationships/theme" Target="../theme/theme8.xml"/></Relationships>
</file>

<file path=ppt/slideMasters/_rels/slideMaster9.xml.rels><?xml version="1.0" encoding="UTF-8" standalone="yes"?>
<Relationships xmlns="http://schemas.openxmlformats.org/package/2006/relationships"><Relationship Id="rId3" Type="http://schemas.openxmlformats.org/officeDocument/2006/relationships/theme" Target="../theme/theme9.xml"/><Relationship Id="rId2" Type="http://schemas.openxmlformats.org/officeDocument/2006/relationships/slideLayout" Target="../slideLayouts/slideLayout22.xml"/><Relationship Id="rId1"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1027"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87660397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5" r:id="rId4"/>
    <p:sldLayoutId id="2147483713" r:id="rId5"/>
  </p:sldLayoutIdLst>
  <p:txStyles>
    <p:titleStyle>
      <a:lvl1pPr algn="l" defTabSz="457200" rtl="0" eaLnBrk="0" fontAlgn="base" hangingPunct="0">
        <a:spcBef>
          <a:spcPct val="0"/>
        </a:spcBef>
        <a:spcAft>
          <a:spcPct val="0"/>
        </a:spcAft>
        <a:defRPr sz="4400" b="0" i="0" kern="1200">
          <a:solidFill>
            <a:schemeClr val="tx1"/>
          </a:solidFill>
          <a:latin typeface="Cambria" panose="02040503050406030204" pitchFamily="18" charset="0"/>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kern="1200">
          <a:solidFill>
            <a:schemeClr val="tx1"/>
          </a:solidFill>
          <a:latin typeface="Cambria" panose="02040503050406030204" pitchFamily="18" charset="0"/>
          <a:ea typeface="MS PGothic" pitchFamily="34" charset="-128"/>
          <a:cs typeface="Arial"/>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kern="1200">
          <a:solidFill>
            <a:schemeClr val="tx1"/>
          </a:solidFill>
          <a:latin typeface="Cambria" panose="02040503050406030204" pitchFamily="18" charset="0"/>
          <a:ea typeface="MS PGothic" pitchFamily="34" charset="-128"/>
          <a:cs typeface="Arial"/>
        </a:defRPr>
      </a:lvl2pPr>
      <a:lvl3pPr marL="1143000" indent="-228600" algn="l" defTabSz="457200" rtl="0" eaLnBrk="0" fontAlgn="base" hangingPunct="0">
        <a:spcBef>
          <a:spcPct val="20000"/>
        </a:spcBef>
        <a:spcAft>
          <a:spcPct val="0"/>
        </a:spcAft>
        <a:buFont typeface="Arial" panose="020B0604020202020204" pitchFamily="34" charset="0"/>
        <a:buChar char="•"/>
        <a:defRPr sz="2400" kern="1200">
          <a:solidFill>
            <a:schemeClr val="tx1"/>
          </a:solidFill>
          <a:latin typeface="Helvetica Neue"/>
          <a:ea typeface="Helvetica Neue" charset="0"/>
          <a:cs typeface="Helvetica Neue"/>
        </a:defRPr>
      </a:lvl3pPr>
      <a:lvl4pPr marL="16002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4pPr>
      <a:lvl5pPr marL="20574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blipFill dpi="0" rotWithShape="1">
          <a:blip r:embed="rId6"/>
          <a:srcRect/>
          <a:stretch>
            <a:fillRect/>
          </a:stretch>
        </a:blipFill>
        <a:effectLst/>
      </p:bgPr>
    </p:bg>
    <p:spTree>
      <p:nvGrpSpPr>
        <p:cNvPr id="1" name=""/>
        <p:cNvGrpSpPr/>
        <p:nvPr/>
      </p:nvGrpSpPr>
      <p:grpSpPr>
        <a:xfrm>
          <a:off x="0" y="0"/>
          <a:ext cx="0" cy="0"/>
          <a:chOff x="0" y="0"/>
          <a:chExt cx="0" cy="0"/>
        </a:xfrm>
      </p:grpSpPr>
      <p:sp>
        <p:nvSpPr>
          <p:cNvPr id="4" name="Rectangle 3"/>
          <p:cNvSpPr/>
          <p:nvPr userDrawn="1"/>
        </p:nvSpPr>
        <p:spPr>
          <a:xfrm>
            <a:off x="0" y="0"/>
            <a:ext cx="12192000" cy="6858000"/>
          </a:xfrm>
          <a:prstGeom prst="rect">
            <a:avLst/>
          </a:prstGeom>
          <a:blipFill rotWithShape="1">
            <a:blip r:embed="rId6"/>
            <a:stretch>
              <a:fillRect/>
            </a:stretch>
          </a:blipFill>
          <a:ln w="19050">
            <a:solidFill>
              <a:srgbClr val="0A5B74"/>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en-US" sz="1800" b="0" i="0" dirty="0">
              <a:solidFill>
                <a:prstClr val="white"/>
              </a:solidFill>
              <a:latin typeface="Cambria" panose="02040503050406030204" pitchFamily="18" charset="0"/>
            </a:endParaRPr>
          </a:p>
        </p:txBody>
      </p:sp>
      <p:sp>
        <p:nvSpPr>
          <p:cNvPr id="2" name="Title Placeholder 1"/>
          <p:cNvSpPr>
            <a:spLocks noGrp="1"/>
          </p:cNvSpPr>
          <p:nvPr>
            <p:ph type="title"/>
          </p:nvPr>
        </p:nvSpPr>
        <p:spPr>
          <a:xfrm>
            <a:off x="462850" y="592656"/>
            <a:ext cx="11288889" cy="592673"/>
          </a:xfrm>
          <a:prstGeom prst="rect">
            <a:avLst/>
          </a:prstGeom>
        </p:spPr>
        <p:txBody>
          <a:bodyPr vert="horz" lIns="0" tIns="0" rIns="0" bIns="0" rtlCol="0" anchor="t" anchorCtr="0">
            <a:noAutofit/>
          </a:bodyPr>
          <a:lstStyle/>
          <a:p>
            <a:r>
              <a:rPr lang="en-US" dirty="0"/>
              <a:t>Click To Edit Master Title Style</a:t>
            </a:r>
          </a:p>
        </p:txBody>
      </p:sp>
      <p:sp>
        <p:nvSpPr>
          <p:cNvPr id="6" name="Slide Number Placeholder 5"/>
          <p:cNvSpPr>
            <a:spLocks noGrp="1"/>
          </p:cNvSpPr>
          <p:nvPr>
            <p:ph type="sldNum" sz="quarter" idx="4"/>
          </p:nvPr>
        </p:nvSpPr>
        <p:spPr>
          <a:xfrm>
            <a:off x="8737606" y="6632056"/>
            <a:ext cx="3160889" cy="225955"/>
          </a:xfrm>
          <a:prstGeom prst="rect">
            <a:avLst/>
          </a:prstGeom>
        </p:spPr>
        <p:txBody>
          <a:bodyPr vert="horz" wrap="square" lIns="91440" tIns="45720" rIns="91440" bIns="45720" numCol="1" anchor="ctr" anchorCtr="0" compatLnSpc="1">
            <a:prstTxWarp prst="textNoShape">
              <a:avLst/>
            </a:prstTxWarp>
          </a:bodyPr>
          <a:lstStyle>
            <a:lvl1pPr algn="r">
              <a:defRPr sz="1000" b="0" i="0">
                <a:solidFill>
                  <a:schemeClr val="bg1"/>
                </a:solidFill>
                <a:latin typeface="Cambria" panose="02040503050406030204" pitchFamily="18" charset="0"/>
                <a:cs typeface="Arial" charset="0"/>
              </a:defRPr>
            </a:lvl1pPr>
          </a:lstStyle>
          <a:p>
            <a:pPr defTabSz="457200" fontAlgn="base">
              <a:spcBef>
                <a:spcPct val="0"/>
              </a:spcBef>
              <a:spcAft>
                <a:spcPct val="0"/>
              </a:spcAft>
            </a:pPr>
            <a:fld id="{C22D4794-4183-DC44-9F89-F8E20243ACC7}" type="slidenum">
              <a:rPr lang="en-US" smtClean="0">
                <a:solidFill>
                  <a:prstClr val="white"/>
                </a:solidFill>
                <a:ea typeface="ＭＳ Ｐゴシック" charset="0"/>
              </a:rPr>
              <a:pPr defTabSz="457200" fontAlgn="base">
                <a:spcBef>
                  <a:spcPct val="0"/>
                </a:spcBef>
                <a:spcAft>
                  <a:spcPct val="0"/>
                </a:spcAft>
              </a:pPr>
              <a:t>‹#›</a:t>
            </a:fld>
            <a:endParaRPr lang="en-US" dirty="0">
              <a:solidFill>
                <a:prstClr val="white"/>
              </a:solidFill>
              <a:ea typeface="ＭＳ Ｐゴシック" charset="0"/>
            </a:endParaRPr>
          </a:p>
        </p:txBody>
      </p:sp>
    </p:spTree>
    <p:extLst>
      <p:ext uri="{BB962C8B-B14F-4D97-AF65-F5344CB8AC3E}">
        <p14:creationId xmlns:p14="http://schemas.microsoft.com/office/powerpoint/2010/main" val="3699413533"/>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Lst>
  <p:txStyles>
    <p:titleStyle>
      <a:lvl1pPr algn="l" defTabSz="457200" rtl="0" eaLnBrk="0" fontAlgn="base" hangingPunct="0">
        <a:spcBef>
          <a:spcPct val="0"/>
        </a:spcBef>
        <a:spcAft>
          <a:spcPct val="0"/>
        </a:spcAft>
        <a:defRPr sz="3200" b="0" i="0" kern="1200" spc="130">
          <a:solidFill>
            <a:schemeClr val="bg1"/>
          </a:solidFill>
          <a:latin typeface="Cambria" panose="02040503050406030204" pitchFamily="18" charset="0"/>
          <a:ea typeface="ＭＳ Ｐゴシック" charset="-128"/>
          <a:cs typeface="Cambria" panose="02040503050406030204" pitchFamily="18" charset="0"/>
        </a:defRPr>
      </a:lvl1pPr>
      <a:lvl2pPr algn="l" defTabSz="457200" rtl="0" eaLnBrk="0" fontAlgn="base" hangingPunct="0">
        <a:spcBef>
          <a:spcPct val="0"/>
        </a:spcBef>
        <a:spcAft>
          <a:spcPct val="0"/>
        </a:spcAft>
        <a:defRPr sz="2000">
          <a:solidFill>
            <a:schemeClr val="bg1"/>
          </a:solidFill>
          <a:latin typeface="Arial" charset="0"/>
          <a:ea typeface="ＭＳ Ｐゴシック" charset="-128"/>
        </a:defRPr>
      </a:lvl2pPr>
      <a:lvl3pPr algn="l" defTabSz="457200" rtl="0" eaLnBrk="0" fontAlgn="base" hangingPunct="0">
        <a:spcBef>
          <a:spcPct val="0"/>
        </a:spcBef>
        <a:spcAft>
          <a:spcPct val="0"/>
        </a:spcAft>
        <a:defRPr sz="2000">
          <a:solidFill>
            <a:schemeClr val="bg1"/>
          </a:solidFill>
          <a:latin typeface="Arial" charset="0"/>
          <a:ea typeface="ＭＳ Ｐゴシック" charset="-128"/>
        </a:defRPr>
      </a:lvl3pPr>
      <a:lvl4pPr algn="l" defTabSz="457200" rtl="0" eaLnBrk="0" fontAlgn="base" hangingPunct="0">
        <a:spcBef>
          <a:spcPct val="0"/>
        </a:spcBef>
        <a:spcAft>
          <a:spcPct val="0"/>
        </a:spcAft>
        <a:defRPr sz="2000">
          <a:solidFill>
            <a:schemeClr val="bg1"/>
          </a:solidFill>
          <a:latin typeface="Arial" charset="0"/>
          <a:ea typeface="ＭＳ Ｐゴシック" charset="-128"/>
        </a:defRPr>
      </a:lvl4pPr>
      <a:lvl5pPr algn="l" defTabSz="457200" rtl="0" eaLnBrk="0" fontAlgn="base" hangingPunct="0">
        <a:spcBef>
          <a:spcPct val="0"/>
        </a:spcBef>
        <a:spcAft>
          <a:spcPct val="0"/>
        </a:spcAft>
        <a:defRPr sz="2000">
          <a:solidFill>
            <a:schemeClr val="bg1"/>
          </a:solidFill>
          <a:latin typeface="Arial" charset="0"/>
          <a:ea typeface="ＭＳ Ｐゴシック" charset="-128"/>
        </a:defRPr>
      </a:lvl5pPr>
      <a:lvl6pPr marL="457200" algn="l" defTabSz="457200" rtl="0" fontAlgn="base">
        <a:spcBef>
          <a:spcPct val="0"/>
        </a:spcBef>
        <a:spcAft>
          <a:spcPct val="0"/>
        </a:spcAft>
        <a:defRPr sz="2000">
          <a:solidFill>
            <a:schemeClr val="bg1"/>
          </a:solidFill>
          <a:latin typeface="Arial" charset="0"/>
          <a:ea typeface="ＭＳ Ｐゴシック" charset="-128"/>
        </a:defRPr>
      </a:lvl6pPr>
      <a:lvl7pPr marL="914400" algn="l" defTabSz="457200" rtl="0" fontAlgn="base">
        <a:spcBef>
          <a:spcPct val="0"/>
        </a:spcBef>
        <a:spcAft>
          <a:spcPct val="0"/>
        </a:spcAft>
        <a:defRPr sz="2000">
          <a:solidFill>
            <a:schemeClr val="bg1"/>
          </a:solidFill>
          <a:latin typeface="Arial" charset="0"/>
          <a:ea typeface="ＭＳ Ｐゴシック" charset="-128"/>
        </a:defRPr>
      </a:lvl7pPr>
      <a:lvl8pPr marL="1371600" algn="l" defTabSz="457200" rtl="0" fontAlgn="base">
        <a:spcBef>
          <a:spcPct val="0"/>
        </a:spcBef>
        <a:spcAft>
          <a:spcPct val="0"/>
        </a:spcAft>
        <a:defRPr sz="2000">
          <a:solidFill>
            <a:schemeClr val="bg1"/>
          </a:solidFill>
          <a:latin typeface="Arial" charset="0"/>
          <a:ea typeface="ＭＳ Ｐゴシック" charset="-128"/>
        </a:defRPr>
      </a:lvl8pPr>
      <a:lvl9pPr marL="1828800" algn="l" defTabSz="457200" rtl="0" fontAlgn="base">
        <a:spcBef>
          <a:spcPct val="0"/>
        </a:spcBef>
        <a:spcAft>
          <a:spcPct val="0"/>
        </a:spcAft>
        <a:defRPr sz="2000">
          <a:solidFill>
            <a:schemeClr val="bg1"/>
          </a:solidFill>
          <a:latin typeface="Arial" charset="0"/>
          <a:ea typeface="ＭＳ Ｐゴシック" charset="-128"/>
        </a:defRPr>
      </a:lvl9pPr>
    </p:titleStyle>
    <p:bodyStyle>
      <a:lvl1pPr marL="342900" indent="-342900" algn="l" defTabSz="457200" rtl="0" eaLnBrk="0" fontAlgn="base" hangingPunct="0">
        <a:spcBef>
          <a:spcPct val="20000"/>
        </a:spcBef>
        <a:spcAft>
          <a:spcPct val="0"/>
        </a:spcAft>
        <a:buFont typeface="Arial" charset="0"/>
        <a:buChar char="•"/>
        <a:defRPr sz="1600" kern="1200">
          <a:solidFill>
            <a:schemeClr val="bg1"/>
          </a:solidFill>
          <a:latin typeface="Arial"/>
          <a:ea typeface="ＭＳ Ｐゴシック" charset="-128"/>
          <a:cs typeface="Arial"/>
        </a:defRPr>
      </a:lvl1pPr>
      <a:lvl2pPr marL="742950" indent="-285750" algn="l" defTabSz="457200" rtl="0" eaLnBrk="0" fontAlgn="base" hangingPunct="0">
        <a:spcBef>
          <a:spcPct val="20000"/>
        </a:spcBef>
        <a:spcAft>
          <a:spcPct val="0"/>
        </a:spcAft>
        <a:buFont typeface="Arial" charset="0"/>
        <a:buChar char="–"/>
        <a:defRPr sz="1400" kern="1200">
          <a:solidFill>
            <a:schemeClr val="bg1"/>
          </a:solidFill>
          <a:latin typeface="Arial"/>
          <a:ea typeface="ＭＳ Ｐゴシック" charset="-128"/>
          <a:cs typeface="Arial"/>
        </a:defRPr>
      </a:lvl2pPr>
      <a:lvl3pPr marL="1143000" indent="-228600" algn="l" defTabSz="457200" rtl="0" eaLnBrk="0" fontAlgn="base" hangingPunct="0">
        <a:spcBef>
          <a:spcPct val="20000"/>
        </a:spcBef>
        <a:spcAft>
          <a:spcPct val="0"/>
        </a:spcAft>
        <a:buFont typeface="Arial" charset="0"/>
        <a:buChar char="•"/>
        <a:defRPr sz="1200" kern="1200">
          <a:solidFill>
            <a:schemeClr val="bg1"/>
          </a:solidFill>
          <a:latin typeface="Arial"/>
          <a:ea typeface="ＭＳ Ｐゴシック" charset="-128"/>
          <a:cs typeface="Arial"/>
        </a:defRPr>
      </a:lvl3pPr>
      <a:lvl4pPr marL="1600200" indent="-228600" algn="l" defTabSz="457200" rtl="0" eaLnBrk="0" fontAlgn="base" hangingPunct="0">
        <a:spcBef>
          <a:spcPct val="20000"/>
        </a:spcBef>
        <a:spcAft>
          <a:spcPct val="0"/>
        </a:spcAft>
        <a:buFont typeface="Arial" charset="0"/>
        <a:buChar char="–"/>
        <a:defRPr sz="1100" kern="1200">
          <a:solidFill>
            <a:schemeClr val="bg1"/>
          </a:solidFill>
          <a:latin typeface="Arial"/>
          <a:ea typeface="ＭＳ Ｐゴシック" charset="-128"/>
          <a:cs typeface="Arial"/>
        </a:defRPr>
      </a:lvl4pPr>
      <a:lvl5pPr marL="2057400" indent="-228600" algn="l" defTabSz="457200" rtl="0" eaLnBrk="0" fontAlgn="base" hangingPunct="0">
        <a:spcBef>
          <a:spcPct val="20000"/>
        </a:spcBef>
        <a:spcAft>
          <a:spcPct val="0"/>
        </a:spcAft>
        <a:buFont typeface="Arial" charset="0"/>
        <a:buChar char="»"/>
        <a:defRPr sz="1100" kern="1200">
          <a:solidFill>
            <a:schemeClr val="bg1"/>
          </a:solidFill>
          <a:latin typeface="Arial"/>
          <a:ea typeface="ＭＳ Ｐゴシック" charset="-128"/>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5123"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5124"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333220926"/>
      </p:ext>
    </p:extLst>
  </p:cSld>
  <p:clrMap bg1="lt1" tx1="dk1" bg2="lt2" tx2="dk2" accent1="accent1" accent2="accent2" accent3="accent3" accent4="accent4" accent5="accent5" accent6="accent6" hlink="hlink" folHlink="folHlink"/>
  <p:sldLayoutIdLst>
    <p:sldLayoutId id="2147483670" r:id="rId1"/>
  </p:sldLayoutIdLst>
  <p:txStyles>
    <p:titleStyle>
      <a:lvl1pPr algn="l"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4099"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4100"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2818106467"/>
      </p:ext>
    </p:extLst>
  </p:cSld>
  <p:clrMap bg1="lt1" tx1="dk1" bg2="lt2" tx2="dk2" accent1="accent1" accent2="accent2" accent3="accent3" accent4="accent4" accent5="accent5" accent6="accent6" hlink="hlink" folHlink="folHlink"/>
  <p:sldLayoutIdLst>
    <p:sldLayoutId id="2147483672" r:id="rId1"/>
    <p:sldLayoutId id="2147483673" r:id="rId2"/>
  </p:sldLayoutIdLst>
  <p:txStyles>
    <p:titleStyle>
      <a:lvl1pPr algn="ctr"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2pPr>
      <a:lvl3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3pPr>
      <a:lvl4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4pPr>
      <a:lvl5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5pPr>
      <a:lvl6pPr marL="457200" algn="ctr" defTabSz="457200" rtl="0" fontAlgn="base">
        <a:spcBef>
          <a:spcPct val="0"/>
        </a:spcBef>
        <a:spcAft>
          <a:spcPct val="0"/>
        </a:spcAft>
        <a:defRPr sz="4400" b="1">
          <a:solidFill>
            <a:schemeClr val="tx1"/>
          </a:solidFill>
          <a:latin typeface="Arial" charset="0"/>
          <a:ea typeface="MS PGothic" pitchFamily="34" charset="-128"/>
          <a:cs typeface="Arial" charset="0"/>
        </a:defRPr>
      </a:lvl6pPr>
      <a:lvl7pPr marL="914400" algn="ctr" defTabSz="457200" rtl="0" fontAlgn="base">
        <a:spcBef>
          <a:spcPct val="0"/>
        </a:spcBef>
        <a:spcAft>
          <a:spcPct val="0"/>
        </a:spcAft>
        <a:defRPr sz="4400" b="1">
          <a:solidFill>
            <a:schemeClr val="tx1"/>
          </a:solidFill>
          <a:latin typeface="Arial" charset="0"/>
          <a:ea typeface="MS PGothic" pitchFamily="34" charset="-128"/>
          <a:cs typeface="Arial" charset="0"/>
        </a:defRPr>
      </a:lvl7pPr>
      <a:lvl8pPr marL="1371600" algn="ctr" defTabSz="457200" rtl="0" fontAlgn="base">
        <a:spcBef>
          <a:spcPct val="0"/>
        </a:spcBef>
        <a:spcAft>
          <a:spcPct val="0"/>
        </a:spcAft>
        <a:defRPr sz="4400" b="1">
          <a:solidFill>
            <a:schemeClr val="tx1"/>
          </a:solidFill>
          <a:latin typeface="Arial" charset="0"/>
          <a:ea typeface="MS PGothic" pitchFamily="34" charset="-128"/>
          <a:cs typeface="Arial" charset="0"/>
        </a:defRPr>
      </a:lvl8pPr>
      <a:lvl9pPr marL="1828800" algn="ctr" defTabSz="457200" rtl="0" fontAlgn="base">
        <a:spcBef>
          <a:spcPct val="0"/>
        </a:spcBef>
        <a:spcAft>
          <a:spcPct val="0"/>
        </a:spcAft>
        <a:defRPr sz="4400" b="1">
          <a:solidFill>
            <a:schemeClr val="tx1"/>
          </a:solidFill>
          <a:latin typeface="Arial" charset="0"/>
          <a:ea typeface="MS PGothic" pitchFamily="34" charset="-128"/>
          <a:cs typeface="Arial"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Helvetica Neue" charset="0"/>
          <a:cs typeface="Helvetica Neue" charset="0"/>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237069" y="169868"/>
            <a:ext cx="11728451" cy="6543675"/>
          </a:xfrm>
          <a:prstGeom prst="rect">
            <a:avLst/>
          </a:prstGeom>
          <a:noFill/>
          <a:ln w="57150">
            <a:solidFill>
              <a:srgbClr val="6699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defRPr/>
            </a:pPr>
            <a:endParaRPr lang="en-US" sz="1800" b="0" i="0" dirty="0">
              <a:solidFill>
                <a:srgbClr val="FFFFFF"/>
              </a:solidFill>
              <a:latin typeface="Cambria" panose="02040503050406030204" pitchFamily="18" charset="0"/>
            </a:endParaRPr>
          </a:p>
        </p:txBody>
      </p:sp>
      <p:sp>
        <p:nvSpPr>
          <p:cNvPr id="6147"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6148"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2109375186"/>
      </p:ext>
    </p:extLst>
  </p:cSld>
  <p:clrMap bg1="lt1" tx1="dk1" bg2="lt2" tx2="dk2" accent1="accent1" accent2="accent2" accent3="accent3" accent4="accent4" accent5="accent5" accent6="accent6" hlink="hlink" folHlink="folHlink"/>
  <p:sldLayoutIdLst>
    <p:sldLayoutId id="2147483675" r:id="rId1"/>
  </p:sldLayoutIdLst>
  <p:txStyles>
    <p:titleStyle>
      <a:lvl1pPr algn="l"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5123"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5124"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3723028240"/>
      </p:ext>
    </p:extLst>
  </p:cSld>
  <p:clrMap bg1="lt1" tx1="dk1" bg2="lt2" tx2="dk2" accent1="accent1" accent2="accent2" accent3="accent3" accent4="accent4" accent5="accent5" accent6="accent6" hlink="hlink" folHlink="folHlink"/>
  <p:sldLayoutIdLst>
    <p:sldLayoutId id="2147483677" r:id="rId1"/>
    <p:sldLayoutId id="2147483678" r:id="rId2"/>
  </p:sldLayoutIdLst>
  <p:txStyles>
    <p:titleStyle>
      <a:lvl1pPr algn="l"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4099"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4100"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2705857204"/>
      </p:ext>
    </p:extLst>
  </p:cSld>
  <p:clrMap bg1="lt1" tx1="dk1" bg2="lt2" tx2="dk2" accent1="accent1" accent2="accent2" accent3="accent3" accent4="accent4" accent5="accent5" accent6="accent6" hlink="hlink" folHlink="folHlink"/>
  <p:sldLayoutIdLst>
    <p:sldLayoutId id="2147483683" r:id="rId1"/>
    <p:sldLayoutId id="2147483684" r:id="rId2"/>
  </p:sldLayoutIdLst>
  <p:txStyles>
    <p:titleStyle>
      <a:lvl1pPr algn="ctr"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2pPr>
      <a:lvl3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3pPr>
      <a:lvl4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4pPr>
      <a:lvl5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5pPr>
      <a:lvl6pPr marL="457200" algn="ctr" defTabSz="457200" rtl="0" fontAlgn="base">
        <a:spcBef>
          <a:spcPct val="0"/>
        </a:spcBef>
        <a:spcAft>
          <a:spcPct val="0"/>
        </a:spcAft>
        <a:defRPr sz="4400" b="1">
          <a:solidFill>
            <a:schemeClr val="tx1"/>
          </a:solidFill>
          <a:latin typeface="Arial" charset="0"/>
          <a:ea typeface="MS PGothic" pitchFamily="34" charset="-128"/>
          <a:cs typeface="Arial" charset="0"/>
        </a:defRPr>
      </a:lvl6pPr>
      <a:lvl7pPr marL="914400" algn="ctr" defTabSz="457200" rtl="0" fontAlgn="base">
        <a:spcBef>
          <a:spcPct val="0"/>
        </a:spcBef>
        <a:spcAft>
          <a:spcPct val="0"/>
        </a:spcAft>
        <a:defRPr sz="4400" b="1">
          <a:solidFill>
            <a:schemeClr val="tx1"/>
          </a:solidFill>
          <a:latin typeface="Arial" charset="0"/>
          <a:ea typeface="MS PGothic" pitchFamily="34" charset="-128"/>
          <a:cs typeface="Arial" charset="0"/>
        </a:defRPr>
      </a:lvl7pPr>
      <a:lvl8pPr marL="1371600" algn="ctr" defTabSz="457200" rtl="0" fontAlgn="base">
        <a:spcBef>
          <a:spcPct val="0"/>
        </a:spcBef>
        <a:spcAft>
          <a:spcPct val="0"/>
        </a:spcAft>
        <a:defRPr sz="4400" b="1">
          <a:solidFill>
            <a:schemeClr val="tx1"/>
          </a:solidFill>
          <a:latin typeface="Arial" charset="0"/>
          <a:ea typeface="MS PGothic" pitchFamily="34" charset="-128"/>
          <a:cs typeface="Arial" charset="0"/>
        </a:defRPr>
      </a:lvl8pPr>
      <a:lvl9pPr marL="1828800" algn="ctr" defTabSz="457200" rtl="0" fontAlgn="base">
        <a:spcBef>
          <a:spcPct val="0"/>
        </a:spcBef>
        <a:spcAft>
          <a:spcPct val="0"/>
        </a:spcAft>
        <a:defRPr sz="4400" b="1">
          <a:solidFill>
            <a:schemeClr val="tx1"/>
          </a:solidFill>
          <a:latin typeface="Arial" charset="0"/>
          <a:ea typeface="MS PGothic" pitchFamily="34" charset="-128"/>
          <a:cs typeface="Arial"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Helvetica Neue" charset="0"/>
          <a:cs typeface="Helvetica Neue" charset="0"/>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1027"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1199957755"/>
      </p:ext>
    </p:extLst>
  </p:cSld>
  <p:clrMap bg1="lt1" tx1="dk1" bg2="lt2" tx2="dk2" accent1="accent1" accent2="accent2" accent3="accent3" accent4="accent4" accent5="accent5" accent6="accent6" hlink="hlink" folHlink="folHlink"/>
  <p:sldLayoutIdLst>
    <p:sldLayoutId id="2147483686" r:id="rId1"/>
    <p:sldLayoutId id="2147483687" r:id="rId2"/>
    <p:sldLayoutId id="2147483712" r:id="rId3"/>
    <p:sldLayoutId id="2147483714" r:id="rId4"/>
  </p:sldLayoutIdLst>
  <p:txStyles>
    <p:titleStyle>
      <a:lvl1pPr algn="l" defTabSz="457200" rtl="0" eaLnBrk="0" fontAlgn="base" hangingPunct="0">
        <a:spcBef>
          <a:spcPct val="0"/>
        </a:spcBef>
        <a:spcAft>
          <a:spcPct val="0"/>
        </a:spcAft>
        <a:defRPr sz="4400" b="0" i="0" kern="1200">
          <a:solidFill>
            <a:schemeClr val="tx1"/>
          </a:solidFill>
          <a:latin typeface="Cambria" panose="02040503050406030204" pitchFamily="18" charset="0"/>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kern="1200">
          <a:solidFill>
            <a:schemeClr val="tx1"/>
          </a:solidFill>
          <a:latin typeface="Cambria" panose="02040503050406030204" pitchFamily="18" charset="0"/>
          <a:ea typeface="MS PGothic" pitchFamily="34" charset="-128"/>
          <a:cs typeface="Arial"/>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kern="1200">
          <a:solidFill>
            <a:schemeClr val="tx1"/>
          </a:solidFill>
          <a:latin typeface="Cambria" panose="02040503050406030204" pitchFamily="18" charset="0"/>
          <a:ea typeface="MS PGothic" pitchFamily="34" charset="-128"/>
          <a:cs typeface="Arial"/>
        </a:defRPr>
      </a:lvl2pPr>
      <a:lvl3pPr marL="1143000" indent="-228600" algn="l" defTabSz="457200" rtl="0" eaLnBrk="0" fontAlgn="base" hangingPunct="0">
        <a:spcBef>
          <a:spcPct val="20000"/>
        </a:spcBef>
        <a:spcAft>
          <a:spcPct val="0"/>
        </a:spcAft>
        <a:buFont typeface="Arial" panose="020B0604020202020204" pitchFamily="34" charset="0"/>
        <a:buChar char="•"/>
        <a:defRPr sz="2400" kern="1200">
          <a:solidFill>
            <a:schemeClr val="tx1"/>
          </a:solidFill>
          <a:latin typeface="Helvetica Neue"/>
          <a:ea typeface="Helvetica Neue" charset="0"/>
          <a:cs typeface="Helvetica Neue"/>
        </a:defRPr>
      </a:lvl3pPr>
      <a:lvl4pPr marL="16002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4pPr>
      <a:lvl5pPr marL="20574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5123"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5124"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1237164169"/>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711" r:id="rId3"/>
  </p:sldLayoutIdLst>
  <p:txStyles>
    <p:titleStyle>
      <a:lvl1pPr algn="l"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4099"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4100"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3874164344"/>
      </p:ext>
    </p:extLst>
  </p:cSld>
  <p:clrMap bg1="lt1" tx1="dk1" bg2="lt2" tx2="dk2" accent1="accent1" accent2="accent2" accent3="accent3" accent4="accent4" accent5="accent5" accent6="accent6" hlink="hlink" folHlink="folHlink"/>
  <p:sldLayoutIdLst>
    <p:sldLayoutId id="2147483692" r:id="rId1"/>
    <p:sldLayoutId id="2147483693" r:id="rId2"/>
  </p:sldLayoutIdLst>
  <p:txStyles>
    <p:titleStyle>
      <a:lvl1pPr algn="ctr"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2pPr>
      <a:lvl3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3pPr>
      <a:lvl4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4pPr>
      <a:lvl5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5pPr>
      <a:lvl6pPr marL="457200" algn="ctr" defTabSz="457200" rtl="0" fontAlgn="base">
        <a:spcBef>
          <a:spcPct val="0"/>
        </a:spcBef>
        <a:spcAft>
          <a:spcPct val="0"/>
        </a:spcAft>
        <a:defRPr sz="4400" b="1">
          <a:solidFill>
            <a:schemeClr val="tx1"/>
          </a:solidFill>
          <a:latin typeface="Arial" charset="0"/>
          <a:ea typeface="MS PGothic" pitchFamily="34" charset="-128"/>
          <a:cs typeface="Arial" charset="0"/>
        </a:defRPr>
      </a:lvl6pPr>
      <a:lvl7pPr marL="914400" algn="ctr" defTabSz="457200" rtl="0" fontAlgn="base">
        <a:spcBef>
          <a:spcPct val="0"/>
        </a:spcBef>
        <a:spcAft>
          <a:spcPct val="0"/>
        </a:spcAft>
        <a:defRPr sz="4400" b="1">
          <a:solidFill>
            <a:schemeClr val="tx1"/>
          </a:solidFill>
          <a:latin typeface="Arial" charset="0"/>
          <a:ea typeface="MS PGothic" pitchFamily="34" charset="-128"/>
          <a:cs typeface="Arial" charset="0"/>
        </a:defRPr>
      </a:lvl7pPr>
      <a:lvl8pPr marL="1371600" algn="ctr" defTabSz="457200" rtl="0" fontAlgn="base">
        <a:spcBef>
          <a:spcPct val="0"/>
        </a:spcBef>
        <a:spcAft>
          <a:spcPct val="0"/>
        </a:spcAft>
        <a:defRPr sz="4400" b="1">
          <a:solidFill>
            <a:schemeClr val="tx1"/>
          </a:solidFill>
          <a:latin typeface="Arial" charset="0"/>
          <a:ea typeface="MS PGothic" pitchFamily="34" charset="-128"/>
          <a:cs typeface="Arial" charset="0"/>
        </a:defRPr>
      </a:lvl8pPr>
      <a:lvl9pPr marL="1828800" algn="ctr" defTabSz="457200" rtl="0" fontAlgn="base">
        <a:spcBef>
          <a:spcPct val="0"/>
        </a:spcBef>
        <a:spcAft>
          <a:spcPct val="0"/>
        </a:spcAft>
        <a:defRPr sz="4400" b="1">
          <a:solidFill>
            <a:schemeClr val="tx1"/>
          </a:solidFill>
          <a:latin typeface="Arial" charset="0"/>
          <a:ea typeface="MS PGothic" pitchFamily="34" charset="-128"/>
          <a:cs typeface="Arial"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Helvetica Neue" charset="0"/>
          <a:cs typeface="Helvetica Neue" charset="0"/>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hyperlink" Target="https://www.youtube.com/watch?v=Z9zcxt0oCGM" TargetMode="External"/><Relationship Id="rId2" Type="http://schemas.openxmlformats.org/officeDocument/2006/relationships/notesSlide" Target="../notesSlides/notesSlide12.xml"/><Relationship Id="rId1" Type="http://schemas.openxmlformats.org/officeDocument/2006/relationships/slideLayout" Target="../slideLayouts/slideLayout15.xml"/><Relationship Id="rId4" Type="http://schemas.openxmlformats.org/officeDocument/2006/relationships/image" Target="../media/image6.emf"/></Relationships>
</file>

<file path=ppt/slides/_rels/slide1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23.xml"/><Relationship Id="rId5" Type="http://schemas.openxmlformats.org/officeDocument/2006/relationships/image" Target="../media/image11.png"/><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3" Type="http://schemas.openxmlformats.org/officeDocument/2006/relationships/image" Target="../media/image13.emf"/><Relationship Id="rId7" Type="http://schemas.openxmlformats.org/officeDocument/2006/relationships/image" Target="../media/image17.emf"/><Relationship Id="rId2" Type="http://schemas.openxmlformats.org/officeDocument/2006/relationships/notesSlide" Target="../notesSlides/notesSlide19.xml"/><Relationship Id="rId1" Type="http://schemas.openxmlformats.org/officeDocument/2006/relationships/slideLayout" Target="../slideLayouts/slideLayout15.xml"/><Relationship Id="rId6" Type="http://schemas.openxmlformats.org/officeDocument/2006/relationships/image" Target="../media/image16.emf"/><Relationship Id="rId5" Type="http://schemas.openxmlformats.org/officeDocument/2006/relationships/image" Target="../media/image15.emf"/><Relationship Id="rId4" Type="http://schemas.openxmlformats.org/officeDocument/2006/relationships/image" Target="../media/image14.emf"/></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8" Type="http://schemas.openxmlformats.org/officeDocument/2006/relationships/image" Target="../media/image23.emf"/><Relationship Id="rId3" Type="http://schemas.openxmlformats.org/officeDocument/2006/relationships/image" Target="../media/image18.emf"/><Relationship Id="rId7" Type="http://schemas.openxmlformats.org/officeDocument/2006/relationships/image" Target="../media/image22.emf"/><Relationship Id="rId2" Type="http://schemas.openxmlformats.org/officeDocument/2006/relationships/notesSlide" Target="../notesSlides/notesSlide23.xml"/><Relationship Id="rId1" Type="http://schemas.openxmlformats.org/officeDocument/2006/relationships/slideLayout" Target="../slideLayouts/slideLayout19.xml"/><Relationship Id="rId6" Type="http://schemas.openxmlformats.org/officeDocument/2006/relationships/image" Target="../media/image21.emf"/><Relationship Id="rId11" Type="http://schemas.openxmlformats.org/officeDocument/2006/relationships/image" Target="../media/image26.emf"/><Relationship Id="rId5" Type="http://schemas.openxmlformats.org/officeDocument/2006/relationships/image" Target="../media/image20.emf"/><Relationship Id="rId10" Type="http://schemas.openxmlformats.org/officeDocument/2006/relationships/image" Target="../media/image25.emf"/><Relationship Id="rId4" Type="http://schemas.openxmlformats.org/officeDocument/2006/relationships/image" Target="../media/image19.emf"/><Relationship Id="rId9" Type="http://schemas.openxmlformats.org/officeDocument/2006/relationships/image" Target="../media/image24.emf"/></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8" Type="http://schemas.openxmlformats.org/officeDocument/2006/relationships/image" Target="../media/image32.emf"/><Relationship Id="rId3" Type="http://schemas.openxmlformats.org/officeDocument/2006/relationships/image" Target="../media/image27.emf"/><Relationship Id="rId7" Type="http://schemas.openxmlformats.org/officeDocument/2006/relationships/image" Target="../media/image31.emf"/><Relationship Id="rId2" Type="http://schemas.openxmlformats.org/officeDocument/2006/relationships/notesSlide" Target="../notesSlides/notesSlide25.xml"/><Relationship Id="rId1" Type="http://schemas.openxmlformats.org/officeDocument/2006/relationships/slideLayout" Target="../slideLayouts/slideLayout19.xml"/><Relationship Id="rId6" Type="http://schemas.openxmlformats.org/officeDocument/2006/relationships/image" Target="../media/image30.emf"/><Relationship Id="rId11" Type="http://schemas.openxmlformats.org/officeDocument/2006/relationships/image" Target="../media/image35.emf"/><Relationship Id="rId5" Type="http://schemas.openxmlformats.org/officeDocument/2006/relationships/image" Target="../media/image29.emf"/><Relationship Id="rId10" Type="http://schemas.openxmlformats.org/officeDocument/2006/relationships/image" Target="../media/image34.emf"/><Relationship Id="rId4" Type="http://schemas.openxmlformats.org/officeDocument/2006/relationships/image" Target="../media/image28.emf"/><Relationship Id="rId9" Type="http://schemas.openxmlformats.org/officeDocument/2006/relationships/image" Target="../media/image33.emf"/></Relationships>
</file>

<file path=ppt/slides/_rels/slide26.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26.xml"/><Relationship Id="rId1" Type="http://schemas.openxmlformats.org/officeDocument/2006/relationships/slideLayout" Target="../slideLayouts/slideLayout20.xml"/></Relationships>
</file>

<file path=ppt/slides/_rels/slide27.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7.xml"/><Relationship Id="rId1" Type="http://schemas.openxmlformats.org/officeDocument/2006/relationships/slideLayout" Target="../slideLayouts/slideLayout19.xml"/></Relationships>
</file>

<file path=ppt/slides/_rels/slide28.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8.xml"/><Relationship Id="rId1" Type="http://schemas.openxmlformats.org/officeDocument/2006/relationships/slideLayout" Target="../slideLayouts/slideLayout19.xml"/></Relationships>
</file>

<file path=ppt/slides/_rels/slide29.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9.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notesSlide" Target="../notesSlides/notesSlide34.xml"/><Relationship Id="rId1" Type="http://schemas.openxmlformats.org/officeDocument/2006/relationships/slideLayout" Target="../slideLayouts/slideLayout15.xml"/></Relationships>
</file>

<file path=ppt/slides/_rels/slide35.xml.rels><?xml version="1.0" encoding="UTF-8" standalone="yes"?>
<Relationships xmlns="http://schemas.openxmlformats.org/package/2006/relationships"><Relationship Id="rId8" Type="http://schemas.openxmlformats.org/officeDocument/2006/relationships/image" Target="../media/image46.emf"/><Relationship Id="rId13" Type="http://schemas.openxmlformats.org/officeDocument/2006/relationships/image" Target="../media/image51.emf"/><Relationship Id="rId3" Type="http://schemas.openxmlformats.org/officeDocument/2006/relationships/image" Target="../media/image41.emf"/><Relationship Id="rId7" Type="http://schemas.openxmlformats.org/officeDocument/2006/relationships/image" Target="../media/image45.emf"/><Relationship Id="rId12" Type="http://schemas.openxmlformats.org/officeDocument/2006/relationships/image" Target="../media/image50.emf"/><Relationship Id="rId2" Type="http://schemas.openxmlformats.org/officeDocument/2006/relationships/notesSlide" Target="../notesSlides/notesSlide35.xml"/><Relationship Id="rId1" Type="http://schemas.openxmlformats.org/officeDocument/2006/relationships/slideLayout" Target="../slideLayouts/slideLayout7.xml"/><Relationship Id="rId6" Type="http://schemas.openxmlformats.org/officeDocument/2006/relationships/image" Target="../media/image44.emf"/><Relationship Id="rId11" Type="http://schemas.openxmlformats.org/officeDocument/2006/relationships/image" Target="../media/image49.emf"/><Relationship Id="rId5" Type="http://schemas.openxmlformats.org/officeDocument/2006/relationships/image" Target="../media/image43.emf"/><Relationship Id="rId10" Type="http://schemas.openxmlformats.org/officeDocument/2006/relationships/image" Target="../media/image48.emf"/><Relationship Id="rId4" Type="http://schemas.openxmlformats.org/officeDocument/2006/relationships/image" Target="../media/image42.emf"/><Relationship Id="rId9" Type="http://schemas.openxmlformats.org/officeDocument/2006/relationships/image" Target="../media/image47.emf"/><Relationship Id="rId14" Type="http://schemas.openxmlformats.org/officeDocument/2006/relationships/image" Target="../media/image52.emf"/></Relationships>
</file>

<file path=ppt/slides/_rels/slide36.xml.rels><?xml version="1.0" encoding="UTF-8" standalone="yes"?>
<Relationships xmlns="http://schemas.openxmlformats.org/package/2006/relationships"><Relationship Id="rId8" Type="http://schemas.openxmlformats.org/officeDocument/2006/relationships/image" Target="../media/image58.emf"/><Relationship Id="rId3" Type="http://schemas.openxmlformats.org/officeDocument/2006/relationships/image" Target="../media/image53.emf"/><Relationship Id="rId7" Type="http://schemas.openxmlformats.org/officeDocument/2006/relationships/image" Target="../media/image57.emf"/><Relationship Id="rId2" Type="http://schemas.openxmlformats.org/officeDocument/2006/relationships/notesSlide" Target="../notesSlides/notesSlide36.xml"/><Relationship Id="rId1" Type="http://schemas.openxmlformats.org/officeDocument/2006/relationships/slideLayout" Target="../slideLayouts/slideLayout19.xml"/><Relationship Id="rId6" Type="http://schemas.openxmlformats.org/officeDocument/2006/relationships/image" Target="../media/image56.emf"/><Relationship Id="rId5" Type="http://schemas.openxmlformats.org/officeDocument/2006/relationships/image" Target="../media/image55.emf"/><Relationship Id="rId10" Type="http://schemas.openxmlformats.org/officeDocument/2006/relationships/image" Target="../media/image60.emf"/><Relationship Id="rId4" Type="http://schemas.openxmlformats.org/officeDocument/2006/relationships/image" Target="../media/image54.emf"/><Relationship Id="rId9" Type="http://schemas.openxmlformats.org/officeDocument/2006/relationships/image" Target="../media/image59.emf"/></Relationships>
</file>

<file path=ppt/slides/_rels/slide37.xml.rels><?xml version="1.0" encoding="UTF-8" standalone="yes"?>
<Relationships xmlns="http://schemas.openxmlformats.org/package/2006/relationships"><Relationship Id="rId8" Type="http://schemas.openxmlformats.org/officeDocument/2006/relationships/image" Target="../media/image58.emf"/><Relationship Id="rId3" Type="http://schemas.openxmlformats.org/officeDocument/2006/relationships/image" Target="../media/image53.emf"/><Relationship Id="rId7" Type="http://schemas.openxmlformats.org/officeDocument/2006/relationships/image" Target="../media/image57.emf"/><Relationship Id="rId2" Type="http://schemas.openxmlformats.org/officeDocument/2006/relationships/notesSlide" Target="../notesSlides/notesSlide37.xml"/><Relationship Id="rId1" Type="http://schemas.openxmlformats.org/officeDocument/2006/relationships/slideLayout" Target="../slideLayouts/slideLayout19.xml"/><Relationship Id="rId6" Type="http://schemas.openxmlformats.org/officeDocument/2006/relationships/image" Target="../media/image56.emf"/><Relationship Id="rId5" Type="http://schemas.openxmlformats.org/officeDocument/2006/relationships/image" Target="../media/image55.emf"/><Relationship Id="rId10" Type="http://schemas.openxmlformats.org/officeDocument/2006/relationships/image" Target="../media/image60.emf"/><Relationship Id="rId4" Type="http://schemas.openxmlformats.org/officeDocument/2006/relationships/image" Target="../media/image54.emf"/><Relationship Id="rId9" Type="http://schemas.openxmlformats.org/officeDocument/2006/relationships/image" Target="../media/image59.emf"/></Relationships>
</file>

<file path=ppt/slides/_rels/slide38.xml.rels><?xml version="1.0" encoding="UTF-8" standalone="yes"?>
<Relationships xmlns="http://schemas.openxmlformats.org/package/2006/relationships"><Relationship Id="rId3" Type="http://schemas.openxmlformats.org/officeDocument/2006/relationships/image" Target="../media/image61.jpeg"/><Relationship Id="rId2" Type="http://schemas.openxmlformats.org/officeDocument/2006/relationships/notesSlide" Target="../notesSlides/notesSlide38.xml"/><Relationship Id="rId1" Type="http://schemas.openxmlformats.org/officeDocument/2006/relationships/slideLayout" Target="../slideLayouts/slideLayout20.xml"/></Relationships>
</file>

<file path=ppt/slides/_rels/slide39.xml.rels><?xml version="1.0" encoding="UTF-8" standalone="yes"?>
<Relationships xmlns="http://schemas.openxmlformats.org/package/2006/relationships"><Relationship Id="rId3" Type="http://schemas.openxmlformats.org/officeDocument/2006/relationships/image" Target="../media/image62.jpeg"/><Relationship Id="rId2" Type="http://schemas.openxmlformats.org/officeDocument/2006/relationships/notesSlide" Target="../notesSlides/notesSlide39.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5.xml"/></Relationships>
</file>

<file path=ppt/slides/_rels/slide41.xml.rels><?xml version="1.0" encoding="UTF-8" standalone="yes"?>
<Relationships xmlns="http://schemas.openxmlformats.org/package/2006/relationships"><Relationship Id="rId3" Type="http://schemas.openxmlformats.org/officeDocument/2006/relationships/hyperlink" Target="https://iig.wwnorton.com/prinecomi2/full/page/382_monopoly_in_one_man_band" TargetMode="External"/><Relationship Id="rId2" Type="http://schemas.openxmlformats.org/officeDocument/2006/relationships/notesSlide" Target="../notesSlides/notesSlide41.xml"/><Relationship Id="rId1" Type="http://schemas.openxmlformats.org/officeDocument/2006/relationships/slideLayout" Target="../slideLayouts/slideLayout15.xml"/><Relationship Id="rId4" Type="http://schemas.openxmlformats.org/officeDocument/2006/relationships/image" Target="../media/image6.emf"/></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5.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5.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5.xml"/></Relationships>
</file>

<file path=ppt/slides/_rels/slide45.xml.rels><?xml version="1.0" encoding="UTF-8" standalone="yes"?>
<Relationships xmlns="http://schemas.openxmlformats.org/package/2006/relationships"><Relationship Id="rId8" Type="http://schemas.openxmlformats.org/officeDocument/2006/relationships/image" Target="../media/image68.emf"/><Relationship Id="rId3" Type="http://schemas.openxmlformats.org/officeDocument/2006/relationships/image" Target="../media/image63.emf"/><Relationship Id="rId7" Type="http://schemas.openxmlformats.org/officeDocument/2006/relationships/image" Target="../media/image67.emf"/><Relationship Id="rId12" Type="http://schemas.openxmlformats.org/officeDocument/2006/relationships/image" Target="../media/image72.emf"/><Relationship Id="rId2" Type="http://schemas.openxmlformats.org/officeDocument/2006/relationships/notesSlide" Target="../notesSlides/notesSlide45.xml"/><Relationship Id="rId1" Type="http://schemas.openxmlformats.org/officeDocument/2006/relationships/slideLayout" Target="../slideLayouts/slideLayout2.xml"/><Relationship Id="rId6" Type="http://schemas.openxmlformats.org/officeDocument/2006/relationships/image" Target="../media/image66.emf"/><Relationship Id="rId11" Type="http://schemas.openxmlformats.org/officeDocument/2006/relationships/image" Target="../media/image71.emf"/><Relationship Id="rId5" Type="http://schemas.openxmlformats.org/officeDocument/2006/relationships/image" Target="../media/image65.emf"/><Relationship Id="rId10" Type="http://schemas.openxmlformats.org/officeDocument/2006/relationships/image" Target="../media/image70.emf"/><Relationship Id="rId4" Type="http://schemas.openxmlformats.org/officeDocument/2006/relationships/image" Target="../media/image64.emf"/><Relationship Id="rId9" Type="http://schemas.openxmlformats.org/officeDocument/2006/relationships/image" Target="../media/image69.emf"/></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5.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5.xml"/></Relationships>
</file>

<file path=ppt/slides/_rels/slide48.xml.rels><?xml version="1.0" encoding="UTF-8" standalone="yes"?>
<Relationships xmlns="http://schemas.openxmlformats.org/package/2006/relationships"><Relationship Id="rId3" Type="http://schemas.openxmlformats.org/officeDocument/2006/relationships/hyperlink" Target="https://www.youtube.com/watch?v=M2lfZg-apSA" TargetMode="External"/><Relationship Id="rId2" Type="http://schemas.openxmlformats.org/officeDocument/2006/relationships/notesSlide" Target="../notesSlides/notesSlide48.xml"/><Relationship Id="rId1" Type="http://schemas.openxmlformats.org/officeDocument/2006/relationships/slideLayout" Target="../slideLayouts/slideLayout15.xml"/><Relationship Id="rId4" Type="http://schemas.openxmlformats.org/officeDocument/2006/relationships/image" Target="../media/image6.emf"/></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5.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5.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8.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8.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8.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8.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Title 1"/>
          <p:cNvSpPr>
            <a:spLocks noGrp="1"/>
          </p:cNvSpPr>
          <p:nvPr>
            <p:ph type="ctrTitle"/>
          </p:nvPr>
        </p:nvSpPr>
        <p:spPr>
          <a:xfrm>
            <a:off x="5253046" y="1350965"/>
            <a:ext cx="5412417" cy="4179887"/>
          </a:xfrm>
        </p:spPr>
        <p:txBody>
          <a:bodyPr>
            <a:normAutofit/>
          </a:bodyPr>
          <a:lstStyle/>
          <a:p>
            <a:pPr algn="ctr" eaLnBrk="1" hangingPunct="1">
              <a:defRPr/>
            </a:pPr>
            <a:r>
              <a:rPr lang="en-US" sz="6600" b="1" cap="none" dirty="0">
                <a:ea typeface="MS PGothic" charset="0"/>
              </a:rPr>
              <a:t>Economics I</a:t>
            </a:r>
            <a:endParaRPr lang="en-US" sz="6600" b="1" cap="none" dirty="0">
              <a:ea typeface="MS PGothic" charset="0"/>
              <a:cs typeface="Arial" panose="020B0604020202020204" pitchFamily="34" charset="0"/>
            </a:endParaRPr>
          </a:p>
        </p:txBody>
      </p:sp>
      <p:sp>
        <p:nvSpPr>
          <p:cNvPr id="7170" name="Text Placeholder 2"/>
          <p:cNvSpPr>
            <a:spLocks noGrp="1"/>
          </p:cNvSpPr>
          <p:nvPr>
            <p:ph type="body" sz="quarter" idx="10"/>
          </p:nvPr>
        </p:nvSpPr>
        <p:spPr>
          <a:xfrm>
            <a:off x="1041401" y="1350965"/>
            <a:ext cx="3619499" cy="4179887"/>
          </a:xfrm>
        </p:spPr>
        <p:txBody>
          <a:bodyPr/>
          <a:lstStyle/>
          <a:p>
            <a:pPr eaLnBrk="1" hangingPunct="1"/>
            <a:r>
              <a:rPr lang="en-US" altLang="en-US" sz="6600" dirty="0">
                <a:cs typeface="Arial" panose="020B0604020202020204" pitchFamily="34" charset="0"/>
              </a:rPr>
              <a:t>Week #8</a:t>
            </a:r>
          </a:p>
        </p:txBody>
      </p:sp>
    </p:spTree>
    <p:extLst>
      <p:ext uri="{BB962C8B-B14F-4D97-AF65-F5344CB8AC3E}">
        <p14:creationId xmlns:p14="http://schemas.microsoft.com/office/powerpoint/2010/main" val="10735093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28708" y="163497"/>
            <a:ext cx="5399087" cy="944628"/>
          </a:xfrm>
        </p:spPr>
        <p:txBody>
          <a:bodyPr/>
          <a:lstStyle/>
          <a:p>
            <a:r>
              <a:rPr lang="en-US" sz="3600" b="1" dirty="0"/>
              <a:t>Is AT&amp;T a Monopoly?</a:t>
            </a:r>
            <a:br>
              <a:rPr lang="en-US" sz="3600" b="1" dirty="0"/>
            </a:br>
            <a:r>
              <a:rPr lang="en-US" sz="3600" b="1" dirty="0"/>
              <a:t>Is US Steel a Monopoly?</a:t>
            </a:r>
            <a:endParaRPr lang="en-US" sz="3600" dirty="0"/>
          </a:p>
        </p:txBody>
      </p:sp>
      <p:pic>
        <p:nvPicPr>
          <p:cNvPr id="4" name="Picture 3" descr="An infographic about Google titled: What about A T and T? For most of its 125 years in business, A T &amp; T has been a natural monopoly, sanctioned and regulated by the government under the banner of universal service. The rise of new technologies like microwave communications and competitors like M C I eroded the need or desire for a natural monopoly. The party was over in 1974 when the D O J filed an anti-trust suit against A T &amp; T. Eight years later a settlement was reached. A T &amp; T was split into 7 independent Regional Holding Companies. In Return, the government would allow A T &amp; T to have unregulated access to the computer and software market. A T &amp; T computer Systems was a failure despite creating the first commercial version of Unix. So what happened? A T &amp; T lost 70 percent of its value after the divestiture but after various mergers and acquisitions, the company now known as A T &amp; T is the largest non-oil and non-banking company in the world. Question: Could Google be seen as a public utility?"/>
          <p:cNvPicPr>
            <a:picLocks noChangeAspect="1"/>
          </p:cNvPicPr>
          <p:nvPr/>
        </p:nvPicPr>
        <p:blipFill rotWithShape="1">
          <a:blip r:embed="rId3">
            <a:extLst>
              <a:ext uri="{28A0092B-C50C-407E-A947-70E740481C1C}">
                <a14:useLocalDpi xmlns:a14="http://schemas.microsoft.com/office/drawing/2010/main" val="0"/>
              </a:ext>
            </a:extLst>
          </a:blip>
          <a:srcRect l="432" t="38139" r="927" b="41706"/>
          <a:stretch/>
        </p:blipFill>
        <p:spPr>
          <a:xfrm>
            <a:off x="1704754" y="246135"/>
            <a:ext cx="4374804" cy="6390168"/>
          </a:xfrm>
          <a:prstGeom prst="rect">
            <a:avLst/>
          </a:prstGeom>
        </p:spPr>
      </p:pic>
      <p:pic>
        <p:nvPicPr>
          <p:cNvPr id="5" name="Picture 4" descr="An infographic titled What about United States Steel? US Steel was created in 1901 when J.P. Morgan, Andrew Carnegie, Charles M. Schwab and other combined several steel companies into one, creating the first billion-dollar company. In its first year, it produced 67 percent of the steel in the United States. After journalist whipped up hysteria over the dangers of a monopoly, the government brought an anti-trust suit against United States Steel. They were cleared by the Supreme Court in 1920 for not engaging in “unreasonable” restraint of trade. By that time their market share had fallen to 50 percent and would continue to decline due to innovative and fast moving competitors. Such as Bethlehem Steel, run by former United States steel CEO, Charles M. Schwab. So what happened? The expected monopoly never materialized. After 100 years of operation United States Steel produces slightly more steel than it did in its first full year, tt 1902. Production peaked in 1953 and since then, foreign and domestic competition, labor disputes, and government intervention have whittled their market share down to 10 percent. Question: Is Google attracting too much attention for its size? Are there more innovating competitors run by ex-Googlers?"/>
          <p:cNvPicPr>
            <a:picLocks noChangeAspect="1"/>
          </p:cNvPicPr>
          <p:nvPr/>
        </p:nvPicPr>
        <p:blipFill rotWithShape="1">
          <a:blip r:embed="rId3">
            <a:extLst>
              <a:ext uri="{28A0092B-C50C-407E-A947-70E740481C1C}">
                <a14:useLocalDpi xmlns:a14="http://schemas.microsoft.com/office/drawing/2010/main" val="0"/>
              </a:ext>
            </a:extLst>
          </a:blip>
          <a:srcRect l="431" t="58605" r="-181" b="22480"/>
          <a:stretch/>
        </p:blipFill>
        <p:spPr>
          <a:xfrm>
            <a:off x="6340549" y="1137794"/>
            <a:ext cx="4078716" cy="5528931"/>
          </a:xfrm>
          <a:prstGeom prst="rect">
            <a:avLst/>
          </a:prstGeom>
        </p:spPr>
      </p:pic>
    </p:spTree>
    <p:extLst>
      <p:ext uri="{BB962C8B-B14F-4D97-AF65-F5344CB8AC3E}">
        <p14:creationId xmlns:p14="http://schemas.microsoft.com/office/powerpoint/2010/main" val="31775314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4294967295"/>
          </p:nvPr>
        </p:nvSpPr>
        <p:spPr>
          <a:xfrm>
            <a:off x="651754" y="541432"/>
            <a:ext cx="6064250" cy="905870"/>
          </a:xfrm>
        </p:spPr>
        <p:txBody>
          <a:bodyPr/>
          <a:lstStyle/>
          <a:p>
            <a:r>
              <a:rPr lang="en-US" sz="3600" b="1" dirty="0"/>
              <a:t>Is Standard Oil a Monopoly?</a:t>
            </a:r>
            <a:endParaRPr lang="en-US" dirty="0"/>
          </a:p>
        </p:txBody>
      </p:sp>
      <p:pic>
        <p:nvPicPr>
          <p:cNvPr id="2" name="Picture 1" descr="An infographic titled What about standard oil? Founded in 1870, John D. Rockefeller’s Standard Oil soon became one of the largest multinational corporations in the world. In 1904 Standard Oil controlled 91 percent of production and 85 percent of sales in the United States. Four years later, the government filed an anti-trust suit alleging a long list of unfair, controlling and abusive practices and tactics. The suit claimed Standard Oil would raise prices for it monopolized customer and lower them to hurt competitors. The Justice Department won the case. Standard Oil appealed but the decision was upheld by the Supreme Court. Standard oil was split into 34 separate companies. So what happened? While the standard oil company was atomized, Rockefeller, who owned a quarter of Standard’s stock now owned a quarter of all the new companies, whose value rose fivefold. Rockefeller emerged from the break up as the world’s richest man. At the time, 1 of every 65 dollars in the United States economy belonged to John D. Rockefeller. Question: Does Google’s use its dominate market share in monopolistic ways?"/>
          <p:cNvPicPr>
            <a:picLocks noChangeAspect="1"/>
          </p:cNvPicPr>
          <p:nvPr/>
        </p:nvPicPr>
        <p:blipFill rotWithShape="1">
          <a:blip r:embed="rId3">
            <a:extLst>
              <a:ext uri="{28A0092B-C50C-407E-A947-70E740481C1C}">
                <a14:useLocalDpi xmlns:a14="http://schemas.microsoft.com/office/drawing/2010/main" val="0"/>
              </a:ext>
            </a:extLst>
          </a:blip>
          <a:srcRect l="432" t="77364" r="-1"/>
          <a:stretch/>
        </p:blipFill>
        <p:spPr>
          <a:xfrm>
            <a:off x="7078468" y="311728"/>
            <a:ext cx="3836242" cy="6234545"/>
          </a:xfrm>
          <a:prstGeom prst="rect">
            <a:avLst/>
          </a:prstGeom>
        </p:spPr>
      </p:pic>
    </p:spTree>
    <p:extLst>
      <p:ext uri="{BB962C8B-B14F-4D97-AF65-F5344CB8AC3E}">
        <p14:creationId xmlns:p14="http://schemas.microsoft.com/office/powerpoint/2010/main" val="11282051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Title 1"/>
          <p:cNvSpPr>
            <a:spLocks noGrp="1"/>
          </p:cNvSpPr>
          <p:nvPr>
            <p:ph type="title"/>
          </p:nvPr>
        </p:nvSpPr>
        <p:spPr>
          <a:xfrm>
            <a:off x="1981200" y="227764"/>
            <a:ext cx="8229600" cy="1071648"/>
          </a:xfrm>
        </p:spPr>
        <p:txBody>
          <a:bodyPr/>
          <a:lstStyle/>
          <a:p>
            <a:r>
              <a:rPr lang="en-US" b="1" dirty="0">
                <a:cs typeface="Arial" pitchFamily="-107" charset="0"/>
              </a:rPr>
              <a:t>Economics in </a:t>
            </a:r>
            <a:r>
              <a:rPr lang="en-US" b="1" i="1" dirty="0">
                <a:cs typeface="Arial" pitchFamily="-107" charset="0"/>
              </a:rPr>
              <a:t>Forrest Gump</a:t>
            </a:r>
          </a:p>
        </p:txBody>
      </p:sp>
      <p:sp>
        <p:nvSpPr>
          <p:cNvPr id="23554" name="Content Placeholder 2"/>
          <p:cNvSpPr>
            <a:spLocks noGrp="1"/>
          </p:cNvSpPr>
          <p:nvPr>
            <p:ph idx="1"/>
          </p:nvPr>
        </p:nvSpPr>
        <p:spPr>
          <a:xfrm>
            <a:off x="1981199" y="1712914"/>
            <a:ext cx="8879305" cy="1241425"/>
          </a:xfrm>
        </p:spPr>
        <p:txBody>
          <a:bodyPr/>
          <a:lstStyle/>
          <a:p>
            <a:r>
              <a:rPr lang="en-US" sz="3200" dirty="0">
                <a:cs typeface="Arial" pitchFamily="-107" charset="0"/>
              </a:rPr>
              <a:t>"Forrest Gump"</a:t>
            </a:r>
          </a:p>
          <a:p>
            <a:pPr lvl="1"/>
            <a:r>
              <a:rPr lang="en-US" sz="2800" dirty="0">
                <a:cs typeface="Arial" pitchFamily="-107" charset="0"/>
              </a:rPr>
              <a:t>Forrest Gump goes into the shrimping business.</a:t>
            </a:r>
          </a:p>
        </p:txBody>
      </p:sp>
      <p:pic>
        <p:nvPicPr>
          <p:cNvPr id="23555" name="Picture 4" descr="An icon indicating that a video clip is present.">
            <a:hlinkClick r:id="rId3"/>
          </p:cNvPr>
          <p:cNvPicPr>
            <a:picLocks noChangeAspect="1"/>
          </p:cNvPicPr>
          <p:nvPr/>
        </p:nvPicPr>
        <p:blipFill>
          <a:blip r:embed="rId4"/>
          <a:srcRect l="20306" t="18303" r="22078" b="25455"/>
          <a:stretch>
            <a:fillRect/>
          </a:stretch>
        </p:blipFill>
        <p:spPr bwMode="auto">
          <a:xfrm>
            <a:off x="5321300" y="3140075"/>
            <a:ext cx="1549400" cy="1473200"/>
          </a:xfrm>
          <a:prstGeom prst="rect">
            <a:avLst/>
          </a:prstGeom>
          <a:noFill/>
          <a:ln w="9525">
            <a:noFill/>
            <a:miter lim="800000"/>
            <a:headEnd/>
            <a:tailEnd/>
          </a:ln>
        </p:spPr>
      </p:pic>
    </p:spTree>
    <p:extLst>
      <p:ext uri="{BB962C8B-B14F-4D97-AF65-F5344CB8AC3E}">
        <p14:creationId xmlns:p14="http://schemas.microsoft.com/office/powerpoint/2010/main" val="22458241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Title 1"/>
          <p:cNvSpPr>
            <a:spLocks noGrp="1"/>
          </p:cNvSpPr>
          <p:nvPr>
            <p:ph type="title"/>
          </p:nvPr>
        </p:nvSpPr>
        <p:spPr>
          <a:xfrm>
            <a:off x="1755782" y="0"/>
            <a:ext cx="8229600" cy="1527175"/>
          </a:xfrm>
        </p:spPr>
        <p:txBody>
          <a:bodyPr/>
          <a:lstStyle/>
          <a:p>
            <a:r>
              <a:rPr lang="en-US" altLang="en-US" b="1" dirty="0"/>
              <a:t>Natural Barriers to Entry</a:t>
            </a:r>
          </a:p>
        </p:txBody>
      </p:sp>
      <p:sp>
        <p:nvSpPr>
          <p:cNvPr id="9219" name="Content Placeholder 2"/>
          <p:cNvSpPr>
            <a:spLocks noGrp="1"/>
          </p:cNvSpPr>
          <p:nvPr>
            <p:ph idx="1"/>
          </p:nvPr>
        </p:nvSpPr>
        <p:spPr>
          <a:xfrm>
            <a:off x="1755782" y="1712913"/>
            <a:ext cx="6143625" cy="4895850"/>
          </a:xfrm>
        </p:spPr>
        <p:txBody>
          <a:bodyPr/>
          <a:lstStyle/>
          <a:p>
            <a:r>
              <a:rPr lang="en-US" altLang="en-US" sz="2800" dirty="0"/>
              <a:t>Natural Barriers to Entry</a:t>
            </a:r>
          </a:p>
          <a:p>
            <a:pPr lvl="1"/>
            <a:r>
              <a:rPr lang="en-US" altLang="en-US" sz="2400" dirty="0"/>
              <a:t>Control of resources</a:t>
            </a:r>
          </a:p>
          <a:p>
            <a:pPr lvl="1"/>
            <a:r>
              <a:rPr lang="en-US" altLang="en-US" sz="2400" dirty="0"/>
              <a:t>If a monopoly controls all of a resource (input) necessary for production, competitors cannot enter</a:t>
            </a:r>
          </a:p>
          <a:p>
            <a:pPr lvl="1"/>
            <a:r>
              <a:rPr lang="en-US" altLang="en-US" sz="2400" dirty="0"/>
              <a:t>ALCOA, De Beers</a:t>
            </a:r>
          </a:p>
          <a:p>
            <a:r>
              <a:rPr lang="en-US" altLang="en-US" sz="2800" dirty="0"/>
              <a:t>Inability of potential competitors to raise enough capital</a:t>
            </a:r>
          </a:p>
          <a:p>
            <a:pPr lvl="1"/>
            <a:r>
              <a:rPr lang="en-US" altLang="en-US" sz="2400" dirty="0"/>
              <a:t>Monopolies are often very established after years of growing.  Can you raise $10 million of capital to compete?</a:t>
            </a:r>
          </a:p>
        </p:txBody>
      </p:sp>
      <p:pic>
        <p:nvPicPr>
          <p:cNvPr id="9220" name="Picture 7" descr="I:\DirkTextbookN\Jpegs(All)\VOLUME_1_MICRO_Class-test\02_PRINECO_CH01.jpg"/>
          <p:cNvPicPr>
            <a:picLocks noChangeAspect="1" noChangeArrowheads="1"/>
          </p:cNvPicPr>
          <p:nvPr/>
        </p:nvPicPr>
        <p:blipFill>
          <a:blip r:embed="rId3">
            <a:extLst>
              <a:ext uri="{28A0092B-C50C-407E-A947-70E740481C1C}">
                <a14:useLocalDpi xmlns:a14="http://schemas.microsoft.com/office/drawing/2010/main" val="0"/>
              </a:ext>
            </a:extLst>
          </a:blip>
          <a:srcRect l="8125" t="8624" r="18643" b="9871"/>
          <a:stretch>
            <a:fillRect/>
          </a:stretch>
        </p:blipFill>
        <p:spPr bwMode="auto">
          <a:xfrm>
            <a:off x="8164774" y="1712913"/>
            <a:ext cx="2779712" cy="2147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00114315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9219">
                                            <p:txEl>
                                              <p:pRg st="2" end="2"/>
                                            </p:txEl>
                                          </p:spTgt>
                                        </p:tgtEl>
                                        <p:attrNameLst>
                                          <p:attrName>style.visibility</p:attrName>
                                        </p:attrNameLst>
                                      </p:cBhvr>
                                      <p:to>
                                        <p:strVal val="visible"/>
                                      </p:to>
                                    </p:set>
                                    <p:animEffect transition="in" filter="barn(inVertical)">
                                      <p:cBhvr>
                                        <p:cTn id="7" dur="500"/>
                                        <p:tgtEl>
                                          <p:spTgt spid="9219">
                                            <p:txEl>
                                              <p:pRg st="2" end="2"/>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9219">
                                            <p:txEl>
                                              <p:pRg st="3" end="3"/>
                                            </p:txEl>
                                          </p:spTgt>
                                        </p:tgtEl>
                                        <p:attrNameLst>
                                          <p:attrName>style.visibility</p:attrName>
                                        </p:attrNameLst>
                                      </p:cBhvr>
                                      <p:to>
                                        <p:strVal val="visible"/>
                                      </p:to>
                                    </p:set>
                                    <p:animEffect transition="in" filter="barn(inVertical)">
                                      <p:cBhvr>
                                        <p:cTn id="10" dur="500"/>
                                        <p:tgtEl>
                                          <p:spTgt spid="9219">
                                            <p:txEl>
                                              <p:pRg st="3" end="3"/>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9220"/>
                                        </p:tgtEl>
                                        <p:attrNameLst>
                                          <p:attrName>style.visibility</p:attrName>
                                        </p:attrNameLst>
                                      </p:cBhvr>
                                      <p:to>
                                        <p:strVal val="visible"/>
                                      </p:to>
                                    </p:set>
                                    <p:animEffect transition="in" filter="barn(inVertical)">
                                      <p:cBhvr>
                                        <p:cTn id="13" dur="500"/>
                                        <p:tgtEl>
                                          <p:spTgt spid="9220"/>
                                        </p:tgtEl>
                                      </p:cBhvr>
                                    </p:animEffect>
                                  </p:childTnLst>
                                </p:cTn>
                              </p:par>
                            </p:childTnLst>
                          </p:cTn>
                        </p:par>
                      </p:childTnLst>
                    </p:cTn>
                  </p:par>
                  <p:par>
                    <p:cTn id="14" fill="hold" nodeType="clickPar">
                      <p:stCondLst>
                        <p:cond delay="indefinite"/>
                      </p:stCondLst>
                      <p:childTnLst>
                        <p:par>
                          <p:cTn id="15" fill="hold" nodeType="withGroup">
                            <p:stCondLst>
                              <p:cond delay="0"/>
                            </p:stCondLst>
                            <p:childTnLst>
                              <p:par>
                                <p:cTn id="16" presetID="16" presetClass="entr" presetSubtype="21" fill="hold" nodeType="clickEffect">
                                  <p:stCondLst>
                                    <p:cond delay="0"/>
                                  </p:stCondLst>
                                  <p:childTnLst>
                                    <p:set>
                                      <p:cBhvr>
                                        <p:cTn id="17" dur="1" fill="hold">
                                          <p:stCondLst>
                                            <p:cond delay="0"/>
                                          </p:stCondLst>
                                        </p:cTn>
                                        <p:tgtEl>
                                          <p:spTgt spid="9219">
                                            <p:txEl>
                                              <p:pRg st="5" end="5"/>
                                            </p:txEl>
                                          </p:spTgt>
                                        </p:tgtEl>
                                        <p:attrNameLst>
                                          <p:attrName>style.visibility</p:attrName>
                                        </p:attrNameLst>
                                      </p:cBhvr>
                                      <p:to>
                                        <p:strVal val="visible"/>
                                      </p:to>
                                    </p:set>
                                    <p:animEffect transition="in" filter="barn(inVertical)">
                                      <p:cBhvr>
                                        <p:cTn id="18" dur="500"/>
                                        <p:tgtEl>
                                          <p:spTgt spid="9219">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Title 1"/>
          <p:cNvSpPr>
            <a:spLocks noGrp="1"/>
          </p:cNvSpPr>
          <p:nvPr>
            <p:ph type="title"/>
          </p:nvPr>
        </p:nvSpPr>
        <p:spPr>
          <a:xfrm>
            <a:off x="1592265" y="28055"/>
            <a:ext cx="8229600" cy="1527175"/>
          </a:xfrm>
        </p:spPr>
        <p:txBody>
          <a:bodyPr/>
          <a:lstStyle/>
          <a:p>
            <a:r>
              <a:rPr lang="en-US" altLang="en-US" b="1" dirty="0"/>
              <a:t>Natural Barriers to Entry</a:t>
            </a:r>
          </a:p>
        </p:txBody>
      </p:sp>
      <p:sp>
        <p:nvSpPr>
          <p:cNvPr id="10243" name="Content Placeholder 2"/>
          <p:cNvSpPr>
            <a:spLocks noGrp="1"/>
          </p:cNvSpPr>
          <p:nvPr>
            <p:ph idx="1"/>
          </p:nvPr>
        </p:nvSpPr>
        <p:spPr>
          <a:xfrm>
            <a:off x="1592265" y="1600200"/>
            <a:ext cx="7444159" cy="5138738"/>
          </a:xfrm>
        </p:spPr>
        <p:txBody>
          <a:bodyPr/>
          <a:lstStyle/>
          <a:p>
            <a:r>
              <a:rPr lang="en-US" altLang="en-US" sz="2800" dirty="0"/>
              <a:t>Economies of scale</a:t>
            </a:r>
          </a:p>
          <a:p>
            <a:pPr lvl="1"/>
            <a:r>
              <a:rPr lang="en-US" altLang="ja-JP" sz="2400" dirty="0"/>
              <a:t>"Bigger is better" (more cost-efficient)</a:t>
            </a:r>
          </a:p>
          <a:p>
            <a:pPr lvl="1"/>
            <a:r>
              <a:rPr lang="en-US" altLang="en-US" sz="2400" dirty="0">
                <a:sym typeface="Wingdings" panose="05000000000000000000" pitchFamily="2" charset="2"/>
              </a:rPr>
              <a:t>This is due to the ATC being downward-sloping over a large range of output.</a:t>
            </a:r>
            <a:endParaRPr lang="en-US" altLang="en-US" sz="2400" dirty="0"/>
          </a:p>
          <a:p>
            <a:pPr lvl="1"/>
            <a:r>
              <a:rPr lang="en-US" altLang="en-US" sz="2400" dirty="0"/>
              <a:t>Lower costs </a:t>
            </a:r>
            <a:r>
              <a:rPr lang="en-US" altLang="en-US" sz="2400" dirty="0">
                <a:sym typeface="Wingdings" panose="05000000000000000000" pitchFamily="2" charset="2"/>
              </a:rPr>
              <a:t> lower prices</a:t>
            </a:r>
          </a:p>
          <a:p>
            <a:pPr lvl="1"/>
            <a:r>
              <a:rPr lang="en-US" altLang="en-US" sz="2400" dirty="0">
                <a:sym typeface="Wingdings" panose="05000000000000000000" pitchFamily="2" charset="2"/>
              </a:rPr>
              <a:t>Car production, electricity production,</a:t>
            </a:r>
            <a:br>
              <a:rPr lang="en-US" altLang="en-US" sz="2400" dirty="0">
                <a:sym typeface="Wingdings" panose="05000000000000000000" pitchFamily="2" charset="2"/>
              </a:rPr>
            </a:br>
            <a:r>
              <a:rPr lang="en-US" altLang="en-US" sz="2400" dirty="0">
                <a:sym typeface="Wingdings" panose="05000000000000000000" pitchFamily="2" charset="2"/>
              </a:rPr>
              <a:t>mail delivery</a:t>
            </a:r>
          </a:p>
          <a:p>
            <a:r>
              <a:rPr lang="en-US" altLang="en-US" sz="2800" dirty="0">
                <a:sym typeface="Wingdings" panose="05000000000000000000" pitchFamily="2" charset="2"/>
              </a:rPr>
              <a:t>Natural monopoly</a:t>
            </a:r>
          </a:p>
          <a:p>
            <a:pPr lvl="1"/>
            <a:r>
              <a:rPr lang="en-US" altLang="en-US" sz="2400" dirty="0">
                <a:sym typeface="Wingdings" panose="05000000000000000000" pitchFamily="2" charset="2"/>
              </a:rPr>
              <a:t>A monopoly exists because a single large firm has lower costs than any potential competitor.</a:t>
            </a:r>
          </a:p>
          <a:p>
            <a:pPr lvl="1"/>
            <a:r>
              <a:rPr lang="en-US" altLang="en-US" sz="2400" dirty="0">
                <a:sym typeface="Wingdings" panose="05000000000000000000" pitchFamily="2" charset="2"/>
              </a:rPr>
              <a:t>In addition, breaking up the firm into multiple competitors may increase costs as well.</a:t>
            </a:r>
          </a:p>
        </p:txBody>
      </p:sp>
      <p:pic>
        <p:nvPicPr>
          <p:cNvPr id="10244" name="Picture 5" descr="G:\DirkTextbookN\Jpegs(All)\JpegsBatch3LateJuly\iStock_000019833890Small.jpg"/>
          <p:cNvPicPr>
            <a:picLocks noChangeAspect="1" noChangeArrowheads="1"/>
          </p:cNvPicPr>
          <p:nvPr/>
        </p:nvPicPr>
        <p:blipFill>
          <a:blip r:embed="rId3">
            <a:extLst>
              <a:ext uri="{28A0092B-C50C-407E-A947-70E740481C1C}">
                <a14:useLocalDpi xmlns:a14="http://schemas.microsoft.com/office/drawing/2010/main" val="0"/>
              </a:ext>
            </a:extLst>
          </a:blip>
          <a:srcRect l="12329" t="17168" r="11195" b="16035"/>
          <a:stretch>
            <a:fillRect/>
          </a:stretch>
        </p:blipFill>
        <p:spPr bwMode="auto">
          <a:xfrm>
            <a:off x="9187798" y="1600200"/>
            <a:ext cx="2322512" cy="20304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39845579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0243">
                                            <p:txEl>
                                              <p:pRg st="1" end="1"/>
                                            </p:txEl>
                                          </p:spTgt>
                                        </p:tgtEl>
                                        <p:attrNameLst>
                                          <p:attrName>style.visibility</p:attrName>
                                        </p:attrNameLst>
                                      </p:cBhvr>
                                      <p:to>
                                        <p:strVal val="visible"/>
                                      </p:to>
                                    </p:set>
                                    <p:animEffect transition="in" filter="barn(inVertical)">
                                      <p:cBhvr>
                                        <p:cTn id="7" dur="500"/>
                                        <p:tgtEl>
                                          <p:spTgt spid="10243">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10243">
                                            <p:txEl>
                                              <p:pRg st="2" end="2"/>
                                            </p:txEl>
                                          </p:spTgt>
                                        </p:tgtEl>
                                        <p:attrNameLst>
                                          <p:attrName>style.visibility</p:attrName>
                                        </p:attrNameLst>
                                      </p:cBhvr>
                                      <p:to>
                                        <p:strVal val="visible"/>
                                      </p:to>
                                    </p:set>
                                    <p:animEffect transition="in" filter="barn(inVertical)">
                                      <p:cBhvr>
                                        <p:cTn id="10" dur="500"/>
                                        <p:tgtEl>
                                          <p:spTgt spid="10243">
                                            <p:txEl>
                                              <p:pRg st="2" end="2"/>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10243">
                                            <p:txEl>
                                              <p:pRg st="3" end="3"/>
                                            </p:txEl>
                                          </p:spTgt>
                                        </p:tgtEl>
                                        <p:attrNameLst>
                                          <p:attrName>style.visibility</p:attrName>
                                        </p:attrNameLst>
                                      </p:cBhvr>
                                      <p:to>
                                        <p:strVal val="visible"/>
                                      </p:to>
                                    </p:set>
                                    <p:animEffect transition="in" filter="barn(inVertical)">
                                      <p:cBhvr>
                                        <p:cTn id="13" dur="500"/>
                                        <p:tgtEl>
                                          <p:spTgt spid="10243">
                                            <p:txEl>
                                              <p:pRg st="3" end="3"/>
                                            </p:txEl>
                                          </p:spTgt>
                                        </p:tgtEl>
                                      </p:cBhvr>
                                    </p:animEffect>
                                  </p:childTnLst>
                                </p:cTn>
                              </p:par>
                              <p:par>
                                <p:cTn id="14" presetID="16" presetClass="entr" presetSubtype="21" fill="hold" nodeType="withEffect">
                                  <p:stCondLst>
                                    <p:cond delay="0"/>
                                  </p:stCondLst>
                                  <p:childTnLst>
                                    <p:set>
                                      <p:cBhvr>
                                        <p:cTn id="15" dur="1" fill="hold">
                                          <p:stCondLst>
                                            <p:cond delay="0"/>
                                          </p:stCondLst>
                                        </p:cTn>
                                        <p:tgtEl>
                                          <p:spTgt spid="10243">
                                            <p:txEl>
                                              <p:pRg st="4" end="4"/>
                                            </p:txEl>
                                          </p:spTgt>
                                        </p:tgtEl>
                                        <p:attrNameLst>
                                          <p:attrName>style.visibility</p:attrName>
                                        </p:attrNameLst>
                                      </p:cBhvr>
                                      <p:to>
                                        <p:strVal val="visible"/>
                                      </p:to>
                                    </p:set>
                                    <p:animEffect transition="in" filter="barn(inVertical)">
                                      <p:cBhvr>
                                        <p:cTn id="16" dur="500"/>
                                        <p:tgtEl>
                                          <p:spTgt spid="10243">
                                            <p:txEl>
                                              <p:pRg st="4" end="4"/>
                                            </p:txEl>
                                          </p:spTgt>
                                        </p:tgtEl>
                                      </p:cBhvr>
                                    </p:animEffect>
                                  </p:childTnLst>
                                </p:cTn>
                              </p:par>
                              <p:par>
                                <p:cTn id="17" presetID="16" presetClass="entr" presetSubtype="21" fill="hold" nodeType="withEffect">
                                  <p:stCondLst>
                                    <p:cond delay="0"/>
                                  </p:stCondLst>
                                  <p:childTnLst>
                                    <p:set>
                                      <p:cBhvr>
                                        <p:cTn id="18" dur="1" fill="hold">
                                          <p:stCondLst>
                                            <p:cond delay="0"/>
                                          </p:stCondLst>
                                        </p:cTn>
                                        <p:tgtEl>
                                          <p:spTgt spid="10244"/>
                                        </p:tgtEl>
                                        <p:attrNameLst>
                                          <p:attrName>style.visibility</p:attrName>
                                        </p:attrNameLst>
                                      </p:cBhvr>
                                      <p:to>
                                        <p:strVal val="visible"/>
                                      </p:to>
                                    </p:set>
                                    <p:animEffect transition="in" filter="barn(inVertical)">
                                      <p:cBhvr>
                                        <p:cTn id="19" dur="500"/>
                                        <p:tgtEl>
                                          <p:spTgt spid="10244"/>
                                        </p:tgtEl>
                                      </p:cBhvr>
                                    </p:animEffect>
                                  </p:childTnLst>
                                </p:cTn>
                              </p:par>
                            </p:childTnLst>
                          </p:cTn>
                        </p:par>
                      </p:childTnLst>
                    </p:cTn>
                  </p:par>
                  <p:par>
                    <p:cTn id="20" fill="hold" nodeType="clickPar">
                      <p:stCondLst>
                        <p:cond delay="indefinite"/>
                      </p:stCondLst>
                      <p:childTnLst>
                        <p:par>
                          <p:cTn id="21" fill="hold" nodeType="withGroup">
                            <p:stCondLst>
                              <p:cond delay="0"/>
                            </p:stCondLst>
                            <p:childTnLst>
                              <p:par>
                                <p:cTn id="22" presetID="16" presetClass="entr" presetSubtype="21" fill="hold" nodeType="clickEffect">
                                  <p:stCondLst>
                                    <p:cond delay="0"/>
                                  </p:stCondLst>
                                  <p:childTnLst>
                                    <p:set>
                                      <p:cBhvr>
                                        <p:cTn id="23" dur="1" fill="hold">
                                          <p:stCondLst>
                                            <p:cond delay="0"/>
                                          </p:stCondLst>
                                        </p:cTn>
                                        <p:tgtEl>
                                          <p:spTgt spid="10243">
                                            <p:txEl>
                                              <p:pRg st="6" end="6"/>
                                            </p:txEl>
                                          </p:spTgt>
                                        </p:tgtEl>
                                        <p:attrNameLst>
                                          <p:attrName>style.visibility</p:attrName>
                                        </p:attrNameLst>
                                      </p:cBhvr>
                                      <p:to>
                                        <p:strVal val="visible"/>
                                      </p:to>
                                    </p:set>
                                    <p:animEffect transition="in" filter="barn(inVertical)">
                                      <p:cBhvr>
                                        <p:cTn id="24" dur="500"/>
                                        <p:tgtEl>
                                          <p:spTgt spid="10243">
                                            <p:txEl>
                                              <p:pRg st="6" end="6"/>
                                            </p:txEl>
                                          </p:spTgt>
                                        </p:tgtEl>
                                      </p:cBhvr>
                                    </p:animEffect>
                                  </p:childTnLst>
                                </p:cTn>
                              </p:par>
                              <p:par>
                                <p:cTn id="25" presetID="16" presetClass="entr" presetSubtype="21" fill="hold" nodeType="withEffect">
                                  <p:stCondLst>
                                    <p:cond delay="0"/>
                                  </p:stCondLst>
                                  <p:childTnLst>
                                    <p:set>
                                      <p:cBhvr>
                                        <p:cTn id="26" dur="1" fill="hold">
                                          <p:stCondLst>
                                            <p:cond delay="0"/>
                                          </p:stCondLst>
                                        </p:cTn>
                                        <p:tgtEl>
                                          <p:spTgt spid="10243">
                                            <p:txEl>
                                              <p:pRg st="7" end="7"/>
                                            </p:txEl>
                                          </p:spTgt>
                                        </p:tgtEl>
                                        <p:attrNameLst>
                                          <p:attrName>style.visibility</p:attrName>
                                        </p:attrNameLst>
                                      </p:cBhvr>
                                      <p:to>
                                        <p:strVal val="visible"/>
                                      </p:to>
                                    </p:set>
                                    <p:animEffect transition="in" filter="barn(inVertical)">
                                      <p:cBhvr>
                                        <p:cTn id="27" dur="500"/>
                                        <p:tgtEl>
                                          <p:spTgt spid="1024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Title 1"/>
          <p:cNvSpPr>
            <a:spLocks noGrp="1"/>
          </p:cNvSpPr>
          <p:nvPr>
            <p:ph type="title"/>
          </p:nvPr>
        </p:nvSpPr>
        <p:spPr>
          <a:xfrm>
            <a:off x="1981200" y="11"/>
            <a:ext cx="8229600" cy="1527175"/>
          </a:xfrm>
        </p:spPr>
        <p:txBody>
          <a:bodyPr/>
          <a:lstStyle/>
          <a:p>
            <a:r>
              <a:rPr lang="en-US" altLang="en-US" b="1" dirty="0"/>
              <a:t>Government Created Barriers</a:t>
            </a:r>
          </a:p>
        </p:txBody>
      </p:sp>
      <p:sp>
        <p:nvSpPr>
          <p:cNvPr id="11267" name="Content Placeholder 2"/>
          <p:cNvSpPr>
            <a:spLocks noGrp="1"/>
          </p:cNvSpPr>
          <p:nvPr>
            <p:ph idx="1"/>
          </p:nvPr>
        </p:nvSpPr>
        <p:spPr>
          <a:xfrm>
            <a:off x="1981200" y="1712913"/>
            <a:ext cx="8229600" cy="4895850"/>
          </a:xfrm>
        </p:spPr>
        <p:txBody>
          <a:bodyPr/>
          <a:lstStyle/>
          <a:p>
            <a:r>
              <a:rPr lang="en-US" altLang="en-US" sz="2800" dirty="0"/>
              <a:t>Licenses, qualifications</a:t>
            </a:r>
          </a:p>
          <a:p>
            <a:pPr lvl="1"/>
            <a:r>
              <a:rPr lang="en-US" altLang="en-US" sz="2400" dirty="0"/>
              <a:t>License to use certain radio or TV frequency (prevent the negative externality of interference)</a:t>
            </a:r>
          </a:p>
          <a:p>
            <a:pPr lvl="1"/>
            <a:r>
              <a:rPr lang="en-US" altLang="en-US" sz="2400" dirty="0"/>
              <a:t>Must be qualified to practice medicine or law</a:t>
            </a:r>
          </a:p>
          <a:p>
            <a:r>
              <a:rPr lang="en-US" altLang="en-US" sz="2800" dirty="0"/>
              <a:t>Patents and copyright law</a:t>
            </a:r>
          </a:p>
          <a:p>
            <a:pPr lvl="1"/>
            <a:r>
              <a:rPr lang="en-US" altLang="en-US" sz="2400" dirty="0"/>
              <a:t>Patent</a:t>
            </a:r>
          </a:p>
          <a:p>
            <a:pPr lvl="2"/>
            <a:r>
              <a:rPr lang="en-US" altLang="en-US" sz="2000" dirty="0">
                <a:latin typeface="Cambria" panose="02040503050406030204" pitchFamily="18" charset="0"/>
                <a:cs typeface="Arial" panose="020B0604020202020204" pitchFamily="34" charset="0"/>
              </a:rPr>
              <a:t>Temporarily grants monopoly rights to a product</a:t>
            </a:r>
          </a:p>
          <a:p>
            <a:pPr lvl="2"/>
            <a:r>
              <a:rPr lang="en-US" altLang="en-US" sz="2000" dirty="0">
                <a:latin typeface="Cambria" panose="02040503050406030204" pitchFamily="18" charset="0"/>
                <a:cs typeface="Arial" panose="020B0604020202020204" pitchFamily="34" charset="0"/>
              </a:rPr>
              <a:t>An incentive to innovate</a:t>
            </a:r>
          </a:p>
          <a:p>
            <a:pPr lvl="1"/>
            <a:r>
              <a:rPr lang="en-US" altLang="en-US" sz="2400" dirty="0"/>
              <a:t>However, copyrights (and higher resulting prices) sometimes create unintended consequences.</a:t>
            </a:r>
          </a:p>
          <a:p>
            <a:pPr lvl="2"/>
            <a:r>
              <a:rPr lang="en-US" altLang="en-US" sz="2000" dirty="0">
                <a:latin typeface="Cambria" panose="02040503050406030204" pitchFamily="18" charset="0"/>
                <a:cs typeface="Arial" panose="020B0604020202020204" pitchFamily="34" charset="0"/>
              </a:rPr>
              <a:t>File sharing, movie pirating</a:t>
            </a:r>
          </a:p>
        </p:txBody>
      </p:sp>
    </p:spTree>
    <p:extLst>
      <p:ext uri="{BB962C8B-B14F-4D97-AF65-F5344CB8AC3E}">
        <p14:creationId xmlns:p14="http://schemas.microsoft.com/office/powerpoint/2010/main" val="254794581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1267">
                                            <p:txEl>
                                              <p:pRg st="1" end="1"/>
                                            </p:txEl>
                                          </p:spTgt>
                                        </p:tgtEl>
                                        <p:attrNameLst>
                                          <p:attrName>style.visibility</p:attrName>
                                        </p:attrNameLst>
                                      </p:cBhvr>
                                      <p:to>
                                        <p:strVal val="visible"/>
                                      </p:to>
                                    </p:set>
                                    <p:animEffect transition="in" filter="barn(inVertical)">
                                      <p:cBhvr>
                                        <p:cTn id="7" dur="500"/>
                                        <p:tgtEl>
                                          <p:spTgt spid="11267">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11267">
                                            <p:txEl>
                                              <p:pRg st="2" end="2"/>
                                            </p:txEl>
                                          </p:spTgt>
                                        </p:tgtEl>
                                        <p:attrNameLst>
                                          <p:attrName>style.visibility</p:attrName>
                                        </p:attrNameLst>
                                      </p:cBhvr>
                                      <p:to>
                                        <p:strVal val="visible"/>
                                      </p:to>
                                    </p:set>
                                    <p:animEffect transition="in" filter="barn(inVertical)">
                                      <p:cBhvr>
                                        <p:cTn id="10" dur="500"/>
                                        <p:tgtEl>
                                          <p:spTgt spid="11267">
                                            <p:txEl>
                                              <p:pRg st="2" end="2"/>
                                            </p:txEl>
                                          </p:spTgt>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6" presetClass="entr" presetSubtype="21" fill="hold" nodeType="clickEffect">
                                  <p:stCondLst>
                                    <p:cond delay="0"/>
                                  </p:stCondLst>
                                  <p:childTnLst>
                                    <p:set>
                                      <p:cBhvr>
                                        <p:cTn id="14" dur="1" fill="hold">
                                          <p:stCondLst>
                                            <p:cond delay="0"/>
                                          </p:stCondLst>
                                        </p:cTn>
                                        <p:tgtEl>
                                          <p:spTgt spid="11267">
                                            <p:txEl>
                                              <p:pRg st="4" end="4"/>
                                            </p:txEl>
                                          </p:spTgt>
                                        </p:tgtEl>
                                        <p:attrNameLst>
                                          <p:attrName>style.visibility</p:attrName>
                                        </p:attrNameLst>
                                      </p:cBhvr>
                                      <p:to>
                                        <p:strVal val="visible"/>
                                      </p:to>
                                    </p:set>
                                    <p:animEffect transition="in" filter="barn(inVertical)">
                                      <p:cBhvr>
                                        <p:cTn id="15" dur="500"/>
                                        <p:tgtEl>
                                          <p:spTgt spid="11267">
                                            <p:txEl>
                                              <p:pRg st="4" end="4"/>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11267">
                                            <p:txEl>
                                              <p:pRg st="5" end="5"/>
                                            </p:txEl>
                                          </p:spTgt>
                                        </p:tgtEl>
                                        <p:attrNameLst>
                                          <p:attrName>style.visibility</p:attrName>
                                        </p:attrNameLst>
                                      </p:cBhvr>
                                      <p:to>
                                        <p:strVal val="visible"/>
                                      </p:to>
                                    </p:set>
                                    <p:animEffect transition="in" filter="barn(inVertical)">
                                      <p:cBhvr>
                                        <p:cTn id="18" dur="500"/>
                                        <p:tgtEl>
                                          <p:spTgt spid="11267">
                                            <p:txEl>
                                              <p:pRg st="5" end="5"/>
                                            </p:txEl>
                                          </p:spTgt>
                                        </p:tgtEl>
                                      </p:cBhvr>
                                    </p:animEffect>
                                  </p:childTnLst>
                                </p:cTn>
                              </p:par>
                              <p:par>
                                <p:cTn id="19" presetID="16" presetClass="entr" presetSubtype="21" fill="hold" nodeType="withEffect">
                                  <p:stCondLst>
                                    <p:cond delay="0"/>
                                  </p:stCondLst>
                                  <p:childTnLst>
                                    <p:set>
                                      <p:cBhvr>
                                        <p:cTn id="20" dur="1" fill="hold">
                                          <p:stCondLst>
                                            <p:cond delay="0"/>
                                          </p:stCondLst>
                                        </p:cTn>
                                        <p:tgtEl>
                                          <p:spTgt spid="11267">
                                            <p:txEl>
                                              <p:pRg st="6" end="6"/>
                                            </p:txEl>
                                          </p:spTgt>
                                        </p:tgtEl>
                                        <p:attrNameLst>
                                          <p:attrName>style.visibility</p:attrName>
                                        </p:attrNameLst>
                                      </p:cBhvr>
                                      <p:to>
                                        <p:strVal val="visible"/>
                                      </p:to>
                                    </p:set>
                                    <p:animEffect transition="in" filter="barn(inVertical)">
                                      <p:cBhvr>
                                        <p:cTn id="21" dur="500"/>
                                        <p:tgtEl>
                                          <p:spTgt spid="11267">
                                            <p:txEl>
                                              <p:pRg st="6" end="6"/>
                                            </p:txEl>
                                          </p:spTgt>
                                        </p:tgtEl>
                                      </p:cBhvr>
                                    </p:animEffect>
                                  </p:childTnLst>
                                </p:cTn>
                              </p:par>
                              <p:par>
                                <p:cTn id="22" presetID="16" presetClass="entr" presetSubtype="21" fill="hold" nodeType="withEffect">
                                  <p:stCondLst>
                                    <p:cond delay="0"/>
                                  </p:stCondLst>
                                  <p:childTnLst>
                                    <p:set>
                                      <p:cBhvr>
                                        <p:cTn id="23" dur="1" fill="hold">
                                          <p:stCondLst>
                                            <p:cond delay="0"/>
                                          </p:stCondLst>
                                        </p:cTn>
                                        <p:tgtEl>
                                          <p:spTgt spid="11267">
                                            <p:txEl>
                                              <p:pRg st="7" end="7"/>
                                            </p:txEl>
                                          </p:spTgt>
                                        </p:tgtEl>
                                        <p:attrNameLst>
                                          <p:attrName>style.visibility</p:attrName>
                                        </p:attrNameLst>
                                      </p:cBhvr>
                                      <p:to>
                                        <p:strVal val="visible"/>
                                      </p:to>
                                    </p:set>
                                    <p:animEffect transition="in" filter="barn(inVertical)">
                                      <p:cBhvr>
                                        <p:cTn id="24" dur="500"/>
                                        <p:tgtEl>
                                          <p:spTgt spid="11267">
                                            <p:txEl>
                                              <p:pRg st="7" end="7"/>
                                            </p:txEl>
                                          </p:spTgt>
                                        </p:tgtEl>
                                      </p:cBhvr>
                                    </p:animEffect>
                                  </p:childTnLst>
                                </p:cTn>
                              </p:par>
                              <p:par>
                                <p:cTn id="25" presetID="16" presetClass="entr" presetSubtype="21" fill="hold" nodeType="withEffect">
                                  <p:stCondLst>
                                    <p:cond delay="0"/>
                                  </p:stCondLst>
                                  <p:childTnLst>
                                    <p:set>
                                      <p:cBhvr>
                                        <p:cTn id="26" dur="1" fill="hold">
                                          <p:stCondLst>
                                            <p:cond delay="0"/>
                                          </p:stCondLst>
                                        </p:cTn>
                                        <p:tgtEl>
                                          <p:spTgt spid="11267">
                                            <p:txEl>
                                              <p:pRg st="8" end="8"/>
                                            </p:txEl>
                                          </p:spTgt>
                                        </p:tgtEl>
                                        <p:attrNameLst>
                                          <p:attrName>style.visibility</p:attrName>
                                        </p:attrNameLst>
                                      </p:cBhvr>
                                      <p:to>
                                        <p:strVal val="visible"/>
                                      </p:to>
                                    </p:set>
                                    <p:animEffect transition="in" filter="barn(inVertical)">
                                      <p:cBhvr>
                                        <p:cTn id="27" dur="500"/>
                                        <p:tgtEl>
                                          <p:spTgt spid="11267">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b="1" spc="100" dirty="0"/>
              <a:t>The Demise of a Monopoly</a:t>
            </a:r>
            <a:endParaRPr lang="en-US" b="1" dirty="0"/>
          </a:p>
        </p:txBody>
      </p:sp>
      <p:sp>
        <p:nvSpPr>
          <p:cNvPr id="6" name="TextBox 5"/>
          <p:cNvSpPr txBox="1"/>
          <p:nvPr/>
        </p:nvSpPr>
        <p:spPr>
          <a:xfrm>
            <a:off x="664762" y="214335"/>
            <a:ext cx="1778001" cy="246221"/>
          </a:xfrm>
          <a:prstGeom prst="rect">
            <a:avLst/>
          </a:prstGeom>
          <a:noFill/>
        </p:spPr>
        <p:txBody>
          <a:bodyPr wrap="square" lIns="0" tIns="0" rIns="0" bIns="0" rtlCol="0">
            <a:spAutoFit/>
          </a:bodyPr>
          <a:lstStyle/>
          <a:p>
            <a:pPr defTabSz="457200" fontAlgn="base">
              <a:spcBef>
                <a:spcPct val="0"/>
              </a:spcBef>
              <a:spcAft>
                <a:spcPct val="0"/>
              </a:spcAft>
            </a:pPr>
            <a:r>
              <a:rPr lang="en-US" sz="1600" spc="70" dirty="0">
                <a:solidFill>
                  <a:srgbClr val="0A5B74"/>
                </a:solidFill>
                <a:latin typeface="Cambria" panose="02040503050406030204" pitchFamily="18" charset="0"/>
                <a:ea typeface="ＭＳ Ｐゴシック" charset="0"/>
                <a:cs typeface="Arial Narrow"/>
              </a:rPr>
              <a:t>SNAPSHOT</a:t>
            </a:r>
          </a:p>
        </p:txBody>
      </p:sp>
      <p:pic>
        <p:nvPicPr>
          <p:cNvPr id="5" name="Picture 4" descr="MICRO_ch10_graph.png"/>
          <p:cNvPicPr>
            <a:picLocks noChangeAspect="1"/>
          </p:cNvPicPr>
          <p:nvPr/>
        </p:nvPicPr>
        <p:blipFill rotWithShape="1">
          <a:blip r:embed="rId3">
            <a:extLst>
              <a:ext uri="{28A0092B-C50C-407E-A947-70E740481C1C}">
                <a14:useLocalDpi xmlns:a14="http://schemas.microsoft.com/office/drawing/2010/main" val="0"/>
              </a:ext>
            </a:extLst>
          </a:blip>
          <a:srcRect l="12044" t="18889" r="974" b="7655"/>
          <a:stretch/>
        </p:blipFill>
        <p:spPr>
          <a:xfrm>
            <a:off x="2231969" y="1295400"/>
            <a:ext cx="8359832" cy="5297232"/>
          </a:xfrm>
          <a:prstGeom prst="rect">
            <a:avLst/>
          </a:prstGeom>
        </p:spPr>
      </p:pic>
      <p:sp>
        <p:nvSpPr>
          <p:cNvPr id="8" name="TextBox 7"/>
          <p:cNvSpPr txBox="1"/>
          <p:nvPr/>
        </p:nvSpPr>
        <p:spPr>
          <a:xfrm>
            <a:off x="2383498"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2000</a:t>
            </a:r>
          </a:p>
        </p:txBody>
      </p:sp>
      <p:sp>
        <p:nvSpPr>
          <p:cNvPr id="12" name="TextBox 11"/>
          <p:cNvSpPr txBox="1"/>
          <p:nvPr/>
        </p:nvSpPr>
        <p:spPr>
          <a:xfrm rot="16200000">
            <a:off x="-459272" y="3758968"/>
            <a:ext cx="4825378" cy="307777"/>
          </a:xfrm>
          <a:prstGeom prst="rect">
            <a:avLst/>
          </a:prstGeom>
          <a:noFill/>
        </p:spPr>
        <p:txBody>
          <a:bodyPr wrap="square" lIns="0" tIns="0" rIns="0" bIns="0" rtlCol="0">
            <a:spAutoFit/>
          </a:bodyPr>
          <a:lstStyle/>
          <a:p>
            <a:pPr algn="ctr" defTabSz="457200" fontAlgn="base">
              <a:spcBef>
                <a:spcPct val="0"/>
              </a:spcBef>
              <a:spcAft>
                <a:spcPct val="0"/>
              </a:spcAft>
            </a:pPr>
            <a:r>
              <a:rPr lang="en-US" sz="2000" spc="50" dirty="0">
                <a:solidFill>
                  <a:prstClr val="white"/>
                </a:solidFill>
                <a:latin typeface="Cambria" panose="02040503050406030204" pitchFamily="18" charset="0"/>
                <a:ea typeface="ＭＳ Ｐゴシック" charset="0"/>
                <a:cs typeface="Rockwell"/>
              </a:rPr>
              <a:t>Unit Sales (millions)</a:t>
            </a:r>
          </a:p>
        </p:txBody>
      </p:sp>
      <p:sp>
        <p:nvSpPr>
          <p:cNvPr id="38" name="TextBox 37"/>
          <p:cNvSpPr txBox="1"/>
          <p:nvPr/>
        </p:nvSpPr>
        <p:spPr>
          <a:xfrm>
            <a:off x="3011896"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2001</a:t>
            </a:r>
          </a:p>
        </p:txBody>
      </p:sp>
      <p:sp>
        <p:nvSpPr>
          <p:cNvPr id="39" name="TextBox 38"/>
          <p:cNvSpPr txBox="1"/>
          <p:nvPr/>
        </p:nvSpPr>
        <p:spPr>
          <a:xfrm>
            <a:off x="3640293"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2002</a:t>
            </a:r>
          </a:p>
        </p:txBody>
      </p:sp>
      <p:sp>
        <p:nvSpPr>
          <p:cNvPr id="40" name="TextBox 39"/>
          <p:cNvSpPr txBox="1"/>
          <p:nvPr/>
        </p:nvSpPr>
        <p:spPr>
          <a:xfrm>
            <a:off x="4268690"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2003</a:t>
            </a:r>
          </a:p>
        </p:txBody>
      </p:sp>
      <p:sp>
        <p:nvSpPr>
          <p:cNvPr id="41" name="TextBox 40"/>
          <p:cNvSpPr txBox="1"/>
          <p:nvPr/>
        </p:nvSpPr>
        <p:spPr>
          <a:xfrm>
            <a:off x="4897088"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2004</a:t>
            </a:r>
          </a:p>
        </p:txBody>
      </p:sp>
      <p:sp>
        <p:nvSpPr>
          <p:cNvPr id="42" name="TextBox 41"/>
          <p:cNvSpPr txBox="1"/>
          <p:nvPr/>
        </p:nvSpPr>
        <p:spPr>
          <a:xfrm>
            <a:off x="5525485"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2005</a:t>
            </a:r>
          </a:p>
        </p:txBody>
      </p:sp>
      <p:sp>
        <p:nvSpPr>
          <p:cNvPr id="43" name="TextBox 42"/>
          <p:cNvSpPr txBox="1"/>
          <p:nvPr/>
        </p:nvSpPr>
        <p:spPr>
          <a:xfrm>
            <a:off x="6153882"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2006</a:t>
            </a:r>
          </a:p>
        </p:txBody>
      </p:sp>
      <p:sp>
        <p:nvSpPr>
          <p:cNvPr id="44" name="TextBox 43"/>
          <p:cNvSpPr txBox="1"/>
          <p:nvPr/>
        </p:nvSpPr>
        <p:spPr>
          <a:xfrm>
            <a:off x="6782280"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2007</a:t>
            </a:r>
          </a:p>
        </p:txBody>
      </p:sp>
      <p:sp>
        <p:nvSpPr>
          <p:cNvPr id="45" name="TextBox 44"/>
          <p:cNvSpPr txBox="1"/>
          <p:nvPr/>
        </p:nvSpPr>
        <p:spPr>
          <a:xfrm>
            <a:off x="7410678"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2008</a:t>
            </a:r>
          </a:p>
        </p:txBody>
      </p:sp>
      <p:sp>
        <p:nvSpPr>
          <p:cNvPr id="46" name="TextBox 45"/>
          <p:cNvSpPr txBox="1"/>
          <p:nvPr/>
        </p:nvSpPr>
        <p:spPr>
          <a:xfrm>
            <a:off x="8039074"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2009</a:t>
            </a:r>
          </a:p>
        </p:txBody>
      </p:sp>
      <p:sp>
        <p:nvSpPr>
          <p:cNvPr id="47" name="TextBox 46"/>
          <p:cNvSpPr txBox="1"/>
          <p:nvPr/>
        </p:nvSpPr>
        <p:spPr>
          <a:xfrm>
            <a:off x="8667473"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2010</a:t>
            </a:r>
          </a:p>
        </p:txBody>
      </p:sp>
      <p:sp>
        <p:nvSpPr>
          <p:cNvPr id="48" name="TextBox 47"/>
          <p:cNvSpPr txBox="1"/>
          <p:nvPr/>
        </p:nvSpPr>
        <p:spPr>
          <a:xfrm>
            <a:off x="9295870"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2011</a:t>
            </a:r>
          </a:p>
        </p:txBody>
      </p:sp>
      <p:sp>
        <p:nvSpPr>
          <p:cNvPr id="49" name="TextBox 48"/>
          <p:cNvSpPr txBox="1"/>
          <p:nvPr/>
        </p:nvSpPr>
        <p:spPr>
          <a:xfrm>
            <a:off x="9924262"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2012</a:t>
            </a:r>
          </a:p>
        </p:txBody>
      </p:sp>
      <p:grpSp>
        <p:nvGrpSpPr>
          <p:cNvPr id="2" name="Group 13"/>
          <p:cNvGrpSpPr/>
          <p:nvPr/>
        </p:nvGrpSpPr>
        <p:grpSpPr>
          <a:xfrm>
            <a:off x="1962073" y="1407834"/>
            <a:ext cx="480683" cy="4517249"/>
            <a:chOff x="438074" y="1407833"/>
            <a:chExt cx="480682" cy="4517249"/>
          </a:xfrm>
        </p:grpSpPr>
        <p:sp>
          <p:nvSpPr>
            <p:cNvPr id="27" name="TextBox 26"/>
            <p:cNvSpPr txBox="1"/>
            <p:nvPr/>
          </p:nvSpPr>
          <p:spPr>
            <a:xfrm>
              <a:off x="438074" y="1407833"/>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1,100</a:t>
              </a:r>
            </a:p>
          </p:txBody>
        </p:sp>
        <p:sp>
          <p:nvSpPr>
            <p:cNvPr id="28" name="TextBox 27"/>
            <p:cNvSpPr txBox="1"/>
            <p:nvPr/>
          </p:nvSpPr>
          <p:spPr>
            <a:xfrm>
              <a:off x="438074" y="2274349"/>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900</a:t>
              </a:r>
            </a:p>
          </p:txBody>
        </p:sp>
        <p:sp>
          <p:nvSpPr>
            <p:cNvPr id="30" name="TextBox 29"/>
            <p:cNvSpPr txBox="1"/>
            <p:nvPr/>
          </p:nvSpPr>
          <p:spPr>
            <a:xfrm>
              <a:off x="438074" y="2707607"/>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800</a:t>
              </a:r>
            </a:p>
          </p:txBody>
        </p:sp>
        <p:sp>
          <p:nvSpPr>
            <p:cNvPr id="31" name="TextBox 30"/>
            <p:cNvSpPr txBox="1"/>
            <p:nvPr/>
          </p:nvSpPr>
          <p:spPr>
            <a:xfrm>
              <a:off x="438074" y="3140865"/>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700</a:t>
              </a:r>
            </a:p>
          </p:txBody>
        </p:sp>
        <p:sp>
          <p:nvSpPr>
            <p:cNvPr id="32" name="TextBox 31"/>
            <p:cNvSpPr txBox="1"/>
            <p:nvPr/>
          </p:nvSpPr>
          <p:spPr>
            <a:xfrm>
              <a:off x="438074" y="3574123"/>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600</a:t>
              </a:r>
            </a:p>
          </p:txBody>
        </p:sp>
        <p:sp>
          <p:nvSpPr>
            <p:cNvPr id="33" name="TextBox 32"/>
            <p:cNvSpPr txBox="1"/>
            <p:nvPr/>
          </p:nvSpPr>
          <p:spPr>
            <a:xfrm>
              <a:off x="438074" y="4007381"/>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500</a:t>
              </a:r>
            </a:p>
          </p:txBody>
        </p:sp>
        <p:sp>
          <p:nvSpPr>
            <p:cNvPr id="34" name="TextBox 33"/>
            <p:cNvSpPr txBox="1"/>
            <p:nvPr/>
          </p:nvSpPr>
          <p:spPr>
            <a:xfrm>
              <a:off x="438074" y="4440639"/>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400</a:t>
              </a:r>
            </a:p>
          </p:txBody>
        </p:sp>
        <p:sp>
          <p:nvSpPr>
            <p:cNvPr id="35" name="TextBox 34"/>
            <p:cNvSpPr txBox="1"/>
            <p:nvPr/>
          </p:nvSpPr>
          <p:spPr>
            <a:xfrm>
              <a:off x="438074" y="4873897"/>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300</a:t>
              </a:r>
            </a:p>
          </p:txBody>
        </p:sp>
        <p:sp>
          <p:nvSpPr>
            <p:cNvPr id="36" name="TextBox 35"/>
            <p:cNvSpPr txBox="1"/>
            <p:nvPr/>
          </p:nvSpPr>
          <p:spPr>
            <a:xfrm>
              <a:off x="438074" y="5307155"/>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200</a:t>
              </a:r>
            </a:p>
          </p:txBody>
        </p:sp>
        <p:sp>
          <p:nvSpPr>
            <p:cNvPr id="37" name="TextBox 36"/>
            <p:cNvSpPr txBox="1"/>
            <p:nvPr/>
          </p:nvSpPr>
          <p:spPr>
            <a:xfrm>
              <a:off x="438074" y="5740416"/>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100</a:t>
              </a:r>
            </a:p>
          </p:txBody>
        </p:sp>
        <p:sp>
          <p:nvSpPr>
            <p:cNvPr id="58" name="TextBox 57"/>
            <p:cNvSpPr txBox="1"/>
            <p:nvPr/>
          </p:nvSpPr>
          <p:spPr>
            <a:xfrm>
              <a:off x="438074" y="1841091"/>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1,000</a:t>
              </a:r>
            </a:p>
          </p:txBody>
        </p:sp>
      </p:grpSp>
      <p:grpSp>
        <p:nvGrpSpPr>
          <p:cNvPr id="9" name="Group 8"/>
          <p:cNvGrpSpPr/>
          <p:nvPr/>
        </p:nvGrpSpPr>
        <p:grpSpPr>
          <a:xfrm>
            <a:off x="2731260" y="1619087"/>
            <a:ext cx="1794295" cy="1667932"/>
            <a:chOff x="1630694" y="1710271"/>
            <a:chExt cx="1794295" cy="1667932"/>
          </a:xfrm>
        </p:grpSpPr>
        <p:sp>
          <p:nvSpPr>
            <p:cNvPr id="29" name="Rounded Rectangle 28"/>
            <p:cNvSpPr/>
            <p:nvPr/>
          </p:nvSpPr>
          <p:spPr>
            <a:xfrm>
              <a:off x="1630694" y="1710271"/>
              <a:ext cx="1679773" cy="1667932"/>
            </a:xfrm>
            <a:prstGeom prst="roundRect">
              <a:avLst>
                <a:gd name="adj" fmla="val 8633"/>
              </a:avLst>
            </a:prstGeom>
            <a:solidFill>
              <a:srgbClr val="0A5B74">
                <a:alpha val="63000"/>
              </a:srgbClr>
            </a:solid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en-US" dirty="0">
                <a:solidFill>
                  <a:prstClr val="white"/>
                </a:solidFill>
                <a:latin typeface="Cambria" panose="02040503050406030204" pitchFamily="18" charset="0"/>
              </a:endParaRPr>
            </a:p>
          </p:txBody>
        </p:sp>
        <p:pic>
          <p:nvPicPr>
            <p:cNvPr id="7" name="Picture 6" descr="MICRO_ch10_legend.png"/>
            <p:cNvPicPr>
              <a:picLocks noChangeAspect="1"/>
            </p:cNvPicPr>
            <p:nvPr/>
          </p:nvPicPr>
          <p:blipFill rotWithShape="1">
            <a:blip r:embed="rId4">
              <a:extLst>
                <a:ext uri="{28A0092B-C50C-407E-A947-70E740481C1C}">
                  <a14:useLocalDpi xmlns:a14="http://schemas.microsoft.com/office/drawing/2010/main" val="0"/>
                </a:ext>
              </a:extLst>
            </a:blip>
            <a:srcRect l="21028" t="24697" r="73304" b="51852"/>
            <a:stretch/>
          </p:blipFill>
          <p:spPr>
            <a:xfrm>
              <a:off x="1659456" y="1752949"/>
              <a:ext cx="518042" cy="1608319"/>
            </a:xfrm>
            <a:prstGeom prst="rect">
              <a:avLst/>
            </a:prstGeom>
          </p:spPr>
        </p:pic>
        <p:sp>
          <p:nvSpPr>
            <p:cNvPr id="22" name="TextBox 21"/>
            <p:cNvSpPr txBox="1"/>
            <p:nvPr/>
          </p:nvSpPr>
          <p:spPr>
            <a:xfrm>
              <a:off x="2031988" y="1816455"/>
              <a:ext cx="871827" cy="215444"/>
            </a:xfrm>
            <a:prstGeom prst="rect">
              <a:avLst/>
            </a:prstGeom>
            <a:noFill/>
          </p:spPr>
          <p:txBody>
            <a:bodyPr wrap="square" lIns="0" tIns="0" rIns="0" bIns="0" rtlCol="0">
              <a:spAutoFit/>
            </a:bodyPr>
            <a:lstStyle/>
            <a:p>
              <a:pPr defTabSz="457200" fontAlgn="base">
                <a:spcBef>
                  <a:spcPct val="0"/>
                </a:spcBef>
                <a:spcAft>
                  <a:spcPct val="0"/>
                </a:spcAft>
              </a:pPr>
              <a:r>
                <a:rPr lang="en-US" sz="1400" spc="50" dirty="0">
                  <a:solidFill>
                    <a:prstClr val="white"/>
                  </a:solidFill>
                  <a:latin typeface="Cambria" panose="02040503050406030204" pitchFamily="18" charset="0"/>
                  <a:ea typeface="ＭＳ Ｐゴシック" charset="0"/>
                  <a:cs typeface="Arial Narrow"/>
                </a:rPr>
                <a:t>PC</a:t>
              </a:r>
            </a:p>
          </p:txBody>
        </p:sp>
        <p:sp>
          <p:nvSpPr>
            <p:cNvPr id="50" name="TextBox 49"/>
            <p:cNvSpPr txBox="1"/>
            <p:nvPr/>
          </p:nvSpPr>
          <p:spPr>
            <a:xfrm>
              <a:off x="2031988" y="2120620"/>
              <a:ext cx="871827" cy="215444"/>
            </a:xfrm>
            <a:prstGeom prst="rect">
              <a:avLst/>
            </a:prstGeom>
            <a:noFill/>
          </p:spPr>
          <p:txBody>
            <a:bodyPr wrap="square" lIns="0" tIns="0" rIns="0" bIns="0" rtlCol="0">
              <a:spAutoFit/>
            </a:bodyPr>
            <a:lstStyle/>
            <a:p>
              <a:pPr defTabSz="457200" fontAlgn="base">
                <a:spcBef>
                  <a:spcPct val="0"/>
                </a:spcBef>
                <a:spcAft>
                  <a:spcPct val="0"/>
                </a:spcAft>
              </a:pPr>
              <a:r>
                <a:rPr lang="en-US" sz="1400" spc="50" dirty="0">
                  <a:solidFill>
                    <a:prstClr val="white"/>
                  </a:solidFill>
                  <a:latin typeface="Cambria" panose="02040503050406030204" pitchFamily="18" charset="0"/>
                  <a:ea typeface="ＭＳ Ｐゴシック" charset="0"/>
                  <a:cs typeface="Arial Narrow"/>
                </a:rPr>
                <a:t>iMac</a:t>
              </a:r>
            </a:p>
          </p:txBody>
        </p:sp>
        <p:sp>
          <p:nvSpPr>
            <p:cNvPr id="51" name="TextBox 50"/>
            <p:cNvSpPr txBox="1"/>
            <p:nvPr/>
          </p:nvSpPr>
          <p:spPr>
            <a:xfrm>
              <a:off x="2031988" y="2424785"/>
              <a:ext cx="871827" cy="215444"/>
            </a:xfrm>
            <a:prstGeom prst="rect">
              <a:avLst/>
            </a:prstGeom>
            <a:noFill/>
          </p:spPr>
          <p:txBody>
            <a:bodyPr wrap="square" lIns="0" tIns="0" rIns="0" bIns="0" rtlCol="0">
              <a:spAutoFit/>
            </a:bodyPr>
            <a:lstStyle/>
            <a:p>
              <a:pPr defTabSz="457200" fontAlgn="base">
                <a:spcBef>
                  <a:spcPct val="0"/>
                </a:spcBef>
                <a:spcAft>
                  <a:spcPct val="0"/>
                </a:spcAft>
              </a:pPr>
              <a:r>
                <a:rPr lang="en-US" sz="1400" spc="50" dirty="0">
                  <a:solidFill>
                    <a:prstClr val="white"/>
                  </a:solidFill>
                  <a:latin typeface="Cambria" panose="02040503050406030204" pitchFamily="18" charset="0"/>
                  <a:ea typeface="ＭＳ Ｐゴシック" charset="0"/>
                  <a:cs typeface="Arial Narrow"/>
                </a:rPr>
                <a:t>iPhone</a:t>
              </a:r>
            </a:p>
          </p:txBody>
        </p:sp>
        <p:sp>
          <p:nvSpPr>
            <p:cNvPr id="52" name="TextBox 51"/>
            <p:cNvSpPr txBox="1"/>
            <p:nvPr/>
          </p:nvSpPr>
          <p:spPr>
            <a:xfrm>
              <a:off x="1970232" y="2734414"/>
              <a:ext cx="1454757" cy="267547"/>
            </a:xfrm>
            <a:prstGeom prst="rect">
              <a:avLst/>
            </a:prstGeom>
            <a:noFill/>
          </p:spPr>
          <p:txBody>
            <a:bodyPr wrap="square" lIns="0" tIns="0" rIns="0" bIns="0" rtlCol="0">
              <a:noAutofit/>
            </a:bodyPr>
            <a:lstStyle/>
            <a:p>
              <a:pPr defTabSz="457200" fontAlgn="base">
                <a:spcBef>
                  <a:spcPct val="0"/>
                </a:spcBef>
                <a:spcAft>
                  <a:spcPct val="0"/>
                </a:spcAft>
              </a:pPr>
              <a:r>
                <a:rPr lang="en-US" sz="1400" spc="50" dirty="0">
                  <a:solidFill>
                    <a:prstClr val="white"/>
                  </a:solidFill>
                  <a:latin typeface="Cambria" panose="02040503050406030204" pitchFamily="18" charset="0"/>
                  <a:ea typeface="ＭＳ Ｐゴシック" charset="0"/>
                  <a:cs typeface="Arial Narrow"/>
                </a:rPr>
                <a:t>Android Devices</a:t>
              </a:r>
            </a:p>
          </p:txBody>
        </p:sp>
        <p:sp>
          <p:nvSpPr>
            <p:cNvPr id="53" name="TextBox 52"/>
            <p:cNvSpPr txBox="1"/>
            <p:nvPr/>
          </p:nvSpPr>
          <p:spPr>
            <a:xfrm>
              <a:off x="2031988" y="3054361"/>
              <a:ext cx="1202279" cy="215444"/>
            </a:xfrm>
            <a:prstGeom prst="rect">
              <a:avLst/>
            </a:prstGeom>
            <a:noFill/>
          </p:spPr>
          <p:txBody>
            <a:bodyPr wrap="square" lIns="0" tIns="0" rIns="0" bIns="0" rtlCol="0">
              <a:spAutoFit/>
            </a:bodyPr>
            <a:lstStyle/>
            <a:p>
              <a:pPr defTabSz="457200" fontAlgn="base">
                <a:spcBef>
                  <a:spcPct val="0"/>
                </a:spcBef>
                <a:spcAft>
                  <a:spcPct val="0"/>
                </a:spcAft>
              </a:pPr>
              <a:r>
                <a:rPr lang="en-US" sz="1400" spc="50" dirty="0">
                  <a:solidFill>
                    <a:prstClr val="white"/>
                  </a:solidFill>
                  <a:latin typeface="Cambria" panose="02040503050406030204" pitchFamily="18" charset="0"/>
                  <a:ea typeface="ＭＳ Ｐゴシック" charset="0"/>
                  <a:cs typeface="Arial Narrow"/>
                </a:rPr>
                <a:t>iPad</a:t>
              </a:r>
            </a:p>
          </p:txBody>
        </p:sp>
      </p:grpSp>
      <p:grpSp>
        <p:nvGrpSpPr>
          <p:cNvPr id="10" name="Group 14"/>
          <p:cNvGrpSpPr/>
          <p:nvPr/>
        </p:nvGrpSpPr>
        <p:grpSpPr>
          <a:xfrm>
            <a:off x="2686767" y="3636915"/>
            <a:ext cx="3885805" cy="1753097"/>
            <a:chOff x="1162767" y="3535304"/>
            <a:chExt cx="3885805" cy="1753097"/>
          </a:xfrm>
        </p:grpSpPr>
        <p:sp>
          <p:nvSpPr>
            <p:cNvPr id="54" name="Rounded Rectangle 53"/>
            <p:cNvSpPr/>
            <p:nvPr/>
          </p:nvSpPr>
          <p:spPr>
            <a:xfrm>
              <a:off x="1624254" y="3535304"/>
              <a:ext cx="3358169" cy="1529940"/>
            </a:xfrm>
            <a:prstGeom prst="roundRect">
              <a:avLst>
                <a:gd name="adj" fmla="val 8633"/>
              </a:avLst>
            </a:prstGeom>
            <a:solidFill>
              <a:srgbClr val="0A5B74">
                <a:alpha val="63000"/>
              </a:srgbClr>
            </a:solid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en-US" dirty="0">
                <a:solidFill>
                  <a:prstClr val="white"/>
                </a:solidFill>
                <a:latin typeface="Cambria" panose="02040503050406030204" pitchFamily="18" charset="0"/>
              </a:endParaRPr>
            </a:p>
          </p:txBody>
        </p:sp>
        <p:sp>
          <p:nvSpPr>
            <p:cNvPr id="24" name="TextBox 23"/>
            <p:cNvSpPr txBox="1"/>
            <p:nvPr/>
          </p:nvSpPr>
          <p:spPr>
            <a:xfrm>
              <a:off x="2480394" y="3564852"/>
              <a:ext cx="2568178" cy="1723549"/>
            </a:xfrm>
            <a:prstGeom prst="rect">
              <a:avLst/>
            </a:prstGeom>
            <a:noFill/>
          </p:spPr>
          <p:txBody>
            <a:bodyPr wrap="square" lIns="0" tIns="0" rIns="0" bIns="0" rtlCol="0">
              <a:noAutofit/>
            </a:bodyPr>
            <a:lstStyle/>
            <a:p>
              <a:pPr defTabSz="457200" fontAlgn="base">
                <a:spcBef>
                  <a:spcPct val="0"/>
                </a:spcBef>
                <a:spcAft>
                  <a:spcPct val="0"/>
                </a:spcAft>
              </a:pPr>
              <a:r>
                <a:rPr lang="en-US" sz="1400" spc="50" dirty="0">
                  <a:solidFill>
                    <a:prstClr val="white"/>
                  </a:solidFill>
                  <a:latin typeface="Cambria" panose="02040503050406030204" pitchFamily="18" charset="0"/>
                  <a:ea typeface="ＭＳ Ｐゴシック" charset="0"/>
                  <a:cs typeface="Arial Narrow"/>
                </a:rPr>
                <a:t>In the early 2000s, Microsoft controlled nearly 100% of the operating system market (through PC sales), but Apple sold enough of its Mac computers to remain in business.</a:t>
              </a:r>
            </a:p>
          </p:txBody>
        </p:sp>
        <p:pic>
          <p:nvPicPr>
            <p:cNvPr id="4" name="Picture 3" descr="MICRO_ch10_devices.png"/>
            <p:cNvPicPr>
              <a:picLocks noChangeAspect="1"/>
            </p:cNvPicPr>
            <p:nvPr/>
          </p:nvPicPr>
          <p:blipFill rotWithShape="1">
            <a:blip r:embed="rId5">
              <a:extLst>
                <a:ext uri="{28A0092B-C50C-407E-A947-70E740481C1C}">
                  <a14:useLocalDpi xmlns:a14="http://schemas.microsoft.com/office/drawing/2010/main" val="0"/>
                </a:ext>
              </a:extLst>
            </a:blip>
            <a:srcRect l="39773" t="22963" r="45902" b="60208"/>
            <a:stretch/>
          </p:blipFill>
          <p:spPr>
            <a:xfrm>
              <a:off x="1162767" y="3573651"/>
              <a:ext cx="1309347" cy="1154150"/>
            </a:xfrm>
            <a:prstGeom prst="rect">
              <a:avLst/>
            </a:prstGeom>
          </p:spPr>
        </p:pic>
      </p:grpSp>
      <p:grpSp>
        <p:nvGrpSpPr>
          <p:cNvPr id="11" name="Group 10"/>
          <p:cNvGrpSpPr/>
          <p:nvPr/>
        </p:nvGrpSpPr>
        <p:grpSpPr>
          <a:xfrm>
            <a:off x="4867511" y="1619856"/>
            <a:ext cx="5096946" cy="1250069"/>
            <a:chOff x="2217435" y="3179460"/>
            <a:chExt cx="5096946" cy="1250069"/>
          </a:xfrm>
        </p:grpSpPr>
        <p:sp>
          <p:nvSpPr>
            <p:cNvPr id="55" name="Rounded Rectangle 54"/>
            <p:cNvSpPr/>
            <p:nvPr/>
          </p:nvSpPr>
          <p:spPr>
            <a:xfrm>
              <a:off x="2831292" y="3196395"/>
              <a:ext cx="4328811" cy="1089370"/>
            </a:xfrm>
            <a:prstGeom prst="roundRect">
              <a:avLst>
                <a:gd name="adj" fmla="val 8633"/>
              </a:avLst>
            </a:prstGeom>
            <a:solidFill>
              <a:srgbClr val="0A5B74">
                <a:alpha val="63000"/>
              </a:srgbClr>
            </a:solid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en-US" dirty="0">
                <a:solidFill>
                  <a:prstClr val="white"/>
                </a:solidFill>
                <a:latin typeface="Cambria" panose="02040503050406030204" pitchFamily="18" charset="0"/>
              </a:endParaRPr>
            </a:p>
          </p:txBody>
        </p:sp>
        <p:sp>
          <p:nvSpPr>
            <p:cNvPr id="56" name="TextBox 55"/>
            <p:cNvSpPr txBox="1"/>
            <p:nvPr/>
          </p:nvSpPr>
          <p:spPr>
            <a:xfrm>
              <a:off x="3165299" y="3291896"/>
              <a:ext cx="4149082" cy="1077218"/>
            </a:xfrm>
            <a:prstGeom prst="rect">
              <a:avLst/>
            </a:prstGeom>
            <a:noFill/>
          </p:spPr>
          <p:txBody>
            <a:bodyPr wrap="square" lIns="0" tIns="0" rIns="0" bIns="0" rtlCol="0">
              <a:noAutofit/>
            </a:bodyPr>
            <a:lstStyle/>
            <a:p>
              <a:pPr defTabSz="457200" fontAlgn="base">
                <a:spcBef>
                  <a:spcPct val="0"/>
                </a:spcBef>
                <a:spcAft>
                  <a:spcPct val="0"/>
                </a:spcAft>
              </a:pPr>
              <a:r>
                <a:rPr lang="en-US" sz="1400" spc="50" dirty="0">
                  <a:solidFill>
                    <a:prstClr val="white"/>
                  </a:solidFill>
                  <a:latin typeface="Cambria" panose="02040503050406030204" pitchFamily="18" charset="0"/>
                  <a:ea typeface="ＭＳ Ｐゴシック" charset="0"/>
                  <a:cs typeface="Arial Narrow"/>
                </a:rPr>
                <a:t>Since 2007, the explosive growth of smartphone and tablet sales has tilted the operating system market toward Android (owned by Google) and Apple, eating into Microsoft's market share.</a:t>
              </a:r>
            </a:p>
          </p:txBody>
        </p:sp>
        <p:pic>
          <p:nvPicPr>
            <p:cNvPr id="57" name="Picture 56" descr="MICRO_ch10_devices.png"/>
            <p:cNvPicPr>
              <a:picLocks noChangeAspect="1"/>
            </p:cNvPicPr>
            <p:nvPr/>
          </p:nvPicPr>
          <p:blipFill rotWithShape="1">
            <a:blip r:embed="rId5">
              <a:extLst>
                <a:ext uri="{28A0092B-C50C-407E-A947-70E740481C1C}">
                  <a14:useLocalDpi xmlns:a14="http://schemas.microsoft.com/office/drawing/2010/main" val="0"/>
                </a:ext>
              </a:extLst>
            </a:blip>
            <a:srcRect l="44054" t="51037" r="43071" b="30736"/>
            <a:stretch/>
          </p:blipFill>
          <p:spPr>
            <a:xfrm>
              <a:off x="2217435" y="3179460"/>
              <a:ext cx="1176865" cy="1250069"/>
            </a:xfrm>
            <a:prstGeom prst="rect">
              <a:avLst/>
            </a:prstGeom>
          </p:spPr>
        </p:pic>
      </p:grpSp>
      <p:cxnSp>
        <p:nvCxnSpPr>
          <p:cNvPr id="17" name="Straight Connector 16"/>
          <p:cNvCxnSpPr/>
          <p:nvPr/>
        </p:nvCxnSpPr>
        <p:spPr>
          <a:xfrm>
            <a:off x="7018867" y="2728858"/>
            <a:ext cx="0" cy="2314242"/>
          </a:xfrm>
          <a:prstGeom prst="line">
            <a:avLst/>
          </a:prstGeom>
          <a:ln w="12700" cmpd="sng">
            <a:solidFill>
              <a:schemeClr val="bg1"/>
            </a:solidFill>
            <a:tailEnd type="triangle" w="lg" len="med"/>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979264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par>
                                <p:cTn id="18" presetID="10" presetClass="entr" presetSubtype="0" fill="hold" nodeType="withEffect">
                                  <p:stCondLst>
                                    <p:cond delay="0"/>
                                  </p:stCondLst>
                                  <p:childTnLst>
                                    <p:set>
                                      <p:cBhvr>
                                        <p:cTn id="19" dur="1" fill="hold">
                                          <p:stCondLst>
                                            <p:cond delay="0"/>
                                          </p:stCondLst>
                                        </p:cTn>
                                        <p:tgtEl>
                                          <p:spTgt spid="17"/>
                                        </p:tgtEl>
                                        <p:attrNameLst>
                                          <p:attrName>style.visibility</p:attrName>
                                        </p:attrNameLst>
                                      </p:cBhvr>
                                      <p:to>
                                        <p:strVal val="visible"/>
                                      </p:to>
                                    </p:set>
                                    <p:animEffect transition="in" filter="fade">
                                      <p:cBhvr>
                                        <p:cTn id="20"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Title 1"/>
          <p:cNvSpPr>
            <a:spLocks noGrp="1"/>
          </p:cNvSpPr>
          <p:nvPr>
            <p:ph type="title"/>
          </p:nvPr>
        </p:nvSpPr>
        <p:spPr>
          <a:xfrm>
            <a:off x="1981200" y="0"/>
            <a:ext cx="8050306" cy="1527175"/>
          </a:xfrm>
        </p:spPr>
        <p:txBody>
          <a:bodyPr/>
          <a:lstStyle/>
          <a:p>
            <a:r>
              <a:rPr lang="en-US" altLang="en-US" b="1" dirty="0"/>
              <a:t>The Monopolist'</a:t>
            </a:r>
            <a:r>
              <a:rPr lang="en-US" altLang="ja-JP" b="1" dirty="0"/>
              <a:t>s Pricing</a:t>
            </a:r>
            <a:br>
              <a:rPr lang="en-US" altLang="ja-JP" b="1" dirty="0"/>
            </a:br>
            <a:r>
              <a:rPr lang="en-US" altLang="ja-JP" b="1" dirty="0"/>
              <a:t> and Output Decisions</a:t>
            </a:r>
            <a:endParaRPr lang="en-US" altLang="en-US" b="1" dirty="0"/>
          </a:p>
        </p:txBody>
      </p:sp>
      <p:sp>
        <p:nvSpPr>
          <p:cNvPr id="12291" name="Content Placeholder 2"/>
          <p:cNvSpPr>
            <a:spLocks noGrp="1"/>
          </p:cNvSpPr>
          <p:nvPr>
            <p:ph idx="1"/>
          </p:nvPr>
        </p:nvSpPr>
        <p:spPr>
          <a:xfrm>
            <a:off x="1981200" y="1712913"/>
            <a:ext cx="8229600" cy="4895850"/>
          </a:xfrm>
        </p:spPr>
        <p:txBody>
          <a:bodyPr/>
          <a:lstStyle/>
          <a:p>
            <a:r>
              <a:rPr lang="en-US" altLang="en-US" dirty="0"/>
              <a:t>Perfectly competitive firms</a:t>
            </a:r>
          </a:p>
          <a:p>
            <a:pPr lvl="1"/>
            <a:r>
              <a:rPr lang="en-US" altLang="en-US" dirty="0"/>
              <a:t>Price takers cannot affect the price.</a:t>
            </a:r>
          </a:p>
          <a:p>
            <a:pPr lvl="1"/>
            <a:r>
              <a:rPr lang="en-US" altLang="en-US" dirty="0"/>
              <a:t>Each firm faces a horizonta</a:t>
            </a:r>
            <a:r>
              <a:rPr lang="en-US" altLang="en-US" u="sng" dirty="0"/>
              <a:t>l</a:t>
            </a:r>
            <a:r>
              <a:rPr lang="en-US" altLang="en-US" dirty="0"/>
              <a:t> demand.</a:t>
            </a:r>
          </a:p>
          <a:p>
            <a:r>
              <a:rPr lang="en-US" altLang="en-US" dirty="0"/>
              <a:t>Monopoly firm</a:t>
            </a:r>
          </a:p>
          <a:p>
            <a:pPr lvl="1"/>
            <a:r>
              <a:rPr lang="en-US" altLang="en-US" dirty="0"/>
              <a:t>Price maker sets the price by choosing output level.</a:t>
            </a:r>
          </a:p>
          <a:p>
            <a:pPr lvl="1"/>
            <a:r>
              <a:rPr lang="en-US" altLang="en-US" dirty="0"/>
              <a:t>Faces the downward-sloping demand curve for the entire industry</a:t>
            </a:r>
          </a:p>
        </p:txBody>
      </p:sp>
    </p:spTree>
    <p:extLst>
      <p:ext uri="{BB962C8B-B14F-4D97-AF65-F5344CB8AC3E}">
        <p14:creationId xmlns:p14="http://schemas.microsoft.com/office/powerpoint/2010/main" val="237558466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2291">
                                            <p:txEl>
                                              <p:pRg st="1" end="1"/>
                                            </p:txEl>
                                          </p:spTgt>
                                        </p:tgtEl>
                                        <p:attrNameLst>
                                          <p:attrName>style.visibility</p:attrName>
                                        </p:attrNameLst>
                                      </p:cBhvr>
                                      <p:to>
                                        <p:strVal val="visible"/>
                                      </p:to>
                                    </p:set>
                                    <p:animEffect transition="in" filter="barn(inVertical)">
                                      <p:cBhvr>
                                        <p:cTn id="7" dur="500"/>
                                        <p:tgtEl>
                                          <p:spTgt spid="12291">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12291">
                                            <p:txEl>
                                              <p:pRg st="2" end="2"/>
                                            </p:txEl>
                                          </p:spTgt>
                                        </p:tgtEl>
                                        <p:attrNameLst>
                                          <p:attrName>style.visibility</p:attrName>
                                        </p:attrNameLst>
                                      </p:cBhvr>
                                      <p:to>
                                        <p:strVal val="visible"/>
                                      </p:to>
                                    </p:set>
                                    <p:animEffect transition="in" filter="barn(inVertical)">
                                      <p:cBhvr>
                                        <p:cTn id="10" dur="500"/>
                                        <p:tgtEl>
                                          <p:spTgt spid="12291">
                                            <p:txEl>
                                              <p:pRg st="2" end="2"/>
                                            </p:txEl>
                                          </p:spTgt>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6" presetClass="entr" presetSubtype="21" fill="hold" nodeType="clickEffect">
                                  <p:stCondLst>
                                    <p:cond delay="0"/>
                                  </p:stCondLst>
                                  <p:childTnLst>
                                    <p:set>
                                      <p:cBhvr>
                                        <p:cTn id="14" dur="1" fill="hold">
                                          <p:stCondLst>
                                            <p:cond delay="0"/>
                                          </p:stCondLst>
                                        </p:cTn>
                                        <p:tgtEl>
                                          <p:spTgt spid="12291">
                                            <p:txEl>
                                              <p:pRg st="4" end="4"/>
                                            </p:txEl>
                                          </p:spTgt>
                                        </p:tgtEl>
                                        <p:attrNameLst>
                                          <p:attrName>style.visibility</p:attrName>
                                        </p:attrNameLst>
                                      </p:cBhvr>
                                      <p:to>
                                        <p:strVal val="visible"/>
                                      </p:to>
                                    </p:set>
                                    <p:animEffect transition="in" filter="barn(inVertical)">
                                      <p:cBhvr>
                                        <p:cTn id="15" dur="500"/>
                                        <p:tgtEl>
                                          <p:spTgt spid="12291">
                                            <p:txEl>
                                              <p:pRg st="4" end="4"/>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12291">
                                            <p:txEl>
                                              <p:pRg st="5" end="5"/>
                                            </p:txEl>
                                          </p:spTgt>
                                        </p:tgtEl>
                                        <p:attrNameLst>
                                          <p:attrName>style.visibility</p:attrName>
                                        </p:attrNameLst>
                                      </p:cBhvr>
                                      <p:to>
                                        <p:strVal val="visible"/>
                                      </p:to>
                                    </p:set>
                                    <p:animEffect transition="in" filter="barn(inVertical)">
                                      <p:cBhvr>
                                        <p:cTn id="18" dur="500"/>
                                        <p:tgtEl>
                                          <p:spTgt spid="12291">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7154" name="Picture 2" descr="TAB1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28808" y="2006600"/>
            <a:ext cx="8531225" cy="285273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791001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29" name="Picture 1" descr="axes.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811339" y="1820866"/>
            <a:ext cx="8483600" cy="37798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3" name="Picture 2" descr="dleft.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338391" y="3806825"/>
            <a:ext cx="3173412" cy="2032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4" name="Picture 3" descr="dright.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7270755" y="2439991"/>
            <a:ext cx="2317751" cy="27003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7" name="Picture 16" descr="title1.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3281371" y="5745174"/>
            <a:ext cx="1349375" cy="4270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8" name="Picture 17" descr="title2.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7756531" y="5745174"/>
            <a:ext cx="1530351" cy="4270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2534" name="Title 6"/>
          <p:cNvSpPr>
            <a:spLocks noGrp="1"/>
          </p:cNvSpPr>
          <p:nvPr>
            <p:ph type="title"/>
          </p:nvPr>
        </p:nvSpPr>
        <p:spPr>
          <a:xfrm>
            <a:off x="1981200" y="11"/>
            <a:ext cx="8229600" cy="1527175"/>
          </a:xfrm>
        </p:spPr>
        <p:txBody>
          <a:bodyPr/>
          <a:lstStyle/>
          <a:p>
            <a:pPr algn="ctr"/>
            <a:r>
              <a:rPr lang="en-US" altLang="en-US" b="1" dirty="0"/>
              <a:t>Comparing Demand Curves</a:t>
            </a:r>
          </a:p>
        </p:txBody>
      </p:sp>
    </p:spTree>
    <p:extLst>
      <p:ext uri="{BB962C8B-B14F-4D97-AF65-F5344CB8AC3E}">
        <p14:creationId xmlns:p14="http://schemas.microsoft.com/office/powerpoint/2010/main" val="146617246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4"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down)">
                                      <p:cBhvr>
                                        <p:cTn id="7" dur="1000"/>
                                        <p:tgtEl>
                                          <p:spTgt spid="17"/>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4" fill="hold"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wipe(down)">
                                      <p:cBhvr>
                                        <p:cTn id="12" dur="1000"/>
                                        <p:tgtEl>
                                          <p:spTgt spid="18"/>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left)">
                                      <p:cBhvr>
                                        <p:cTn id="17" dur="1000"/>
                                        <p:tgtEl>
                                          <p:spTgt spid="3"/>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wipe(left)">
                                      <p:cBhvr>
                                        <p:cTn id="22"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Title 1"/>
          <p:cNvSpPr>
            <a:spLocks noGrp="1"/>
          </p:cNvSpPr>
          <p:nvPr>
            <p:ph type="title"/>
          </p:nvPr>
        </p:nvSpPr>
        <p:spPr>
          <a:xfrm>
            <a:off x="1981200" y="11"/>
            <a:ext cx="8229600" cy="1527175"/>
          </a:xfrm>
        </p:spPr>
        <p:txBody>
          <a:bodyPr/>
          <a:lstStyle/>
          <a:p>
            <a:r>
              <a:rPr lang="en-US" altLang="en-US" b="1" dirty="0">
                <a:cs typeface="Arial" panose="020B0604020202020204" pitchFamily="34" charset="0"/>
              </a:rPr>
              <a:t>Topics of Week #8</a:t>
            </a:r>
          </a:p>
        </p:txBody>
      </p:sp>
      <p:sp>
        <p:nvSpPr>
          <p:cNvPr id="12290" name="Content Placeholder 2"/>
          <p:cNvSpPr>
            <a:spLocks noGrp="1"/>
          </p:cNvSpPr>
          <p:nvPr>
            <p:ph idx="1"/>
          </p:nvPr>
        </p:nvSpPr>
        <p:spPr>
          <a:xfrm>
            <a:off x="1981200" y="1527176"/>
            <a:ext cx="8229600" cy="4391710"/>
          </a:xfrm>
        </p:spPr>
        <p:txBody>
          <a:bodyPr/>
          <a:lstStyle/>
          <a:p>
            <a:pPr marL="514350" indent="-514350" eaLnBrk="1" hangingPunct="1">
              <a:buFont typeface="+mj-lt"/>
              <a:buAutoNum type="arabicPeriod"/>
            </a:pPr>
            <a:r>
              <a:rPr lang="en-US" sz="2400" dirty="0">
                <a:ea typeface="MS PGothic" charset="0"/>
                <a:cs typeface="Arial" panose="020B0604020202020204" pitchFamily="34" charset="0"/>
              </a:rPr>
              <a:t>Long-Run Costs</a:t>
            </a:r>
          </a:p>
          <a:p>
            <a:pPr marL="514350" indent="-514350" eaLnBrk="1" hangingPunct="1">
              <a:buFont typeface="+mj-lt"/>
              <a:buAutoNum type="arabicPeriod"/>
            </a:pPr>
            <a:r>
              <a:rPr lang="en-US" sz="2400" dirty="0">
                <a:ea typeface="MS PGothic" charset="0"/>
                <a:cs typeface="Arial" panose="020B0604020202020204" pitchFamily="34" charset="0"/>
              </a:rPr>
              <a:t>Defining Monopoly</a:t>
            </a:r>
          </a:p>
          <a:p>
            <a:pPr marL="514350" indent="-514350" eaLnBrk="1" hangingPunct="1">
              <a:buFont typeface="+mj-lt"/>
              <a:buAutoNum type="arabicPeriod"/>
            </a:pPr>
            <a:r>
              <a:rPr lang="en-US" sz="2400" dirty="0">
                <a:ea typeface="MS PGothic" charset="0"/>
                <a:cs typeface="Arial" panose="020B0604020202020204" pitchFamily="34" charset="0"/>
              </a:rPr>
              <a:t>Characteristics of Monopolies</a:t>
            </a:r>
          </a:p>
          <a:p>
            <a:pPr marL="514350" indent="-514350" eaLnBrk="1" hangingPunct="1">
              <a:buFont typeface="+mj-lt"/>
              <a:buAutoNum type="arabicPeriod"/>
            </a:pPr>
            <a:r>
              <a:rPr lang="en-US" sz="2400" dirty="0">
                <a:ea typeface="MS PGothic" charset="0"/>
                <a:cs typeface="Arial" panose="020B0604020202020204" pitchFamily="34" charset="0"/>
              </a:rPr>
              <a:t>Profit Maximizing Rule for Monopoly*</a:t>
            </a:r>
          </a:p>
          <a:p>
            <a:pPr marL="514350" indent="-514350" eaLnBrk="1" hangingPunct="1">
              <a:buFont typeface="+mj-lt"/>
              <a:buAutoNum type="arabicPeriod"/>
            </a:pPr>
            <a:r>
              <a:rPr lang="en-US" altLang="en-US" sz="2400" dirty="0"/>
              <a:t>Contrasting Competition and Monopoly*</a:t>
            </a:r>
          </a:p>
          <a:p>
            <a:pPr marL="514350" indent="-514350" eaLnBrk="1" hangingPunct="1">
              <a:buFont typeface="+mj-lt"/>
              <a:buAutoNum type="arabicPeriod"/>
            </a:pPr>
            <a:r>
              <a:rPr lang="en-US" sz="2400" dirty="0">
                <a:ea typeface="MS PGothic" charset="0"/>
                <a:cs typeface="Arial" panose="020B0604020202020204" pitchFamily="34" charset="0"/>
              </a:rPr>
              <a:t>Problems with Monopoly*</a:t>
            </a:r>
          </a:p>
          <a:p>
            <a:pPr marL="514350" indent="-514350" eaLnBrk="1" hangingPunct="1">
              <a:buFont typeface="+mj-lt"/>
              <a:buAutoNum type="arabicPeriod"/>
            </a:pPr>
            <a:r>
              <a:rPr lang="en-US" altLang="en-US" sz="2400" dirty="0">
                <a:cs typeface="Arial" panose="020B0604020202020204" pitchFamily="34" charset="0"/>
              </a:rPr>
              <a:t>Deadweight loss (DWL) of Monopoly*</a:t>
            </a:r>
          </a:p>
          <a:p>
            <a:pPr marL="514350" indent="-514350" eaLnBrk="1" hangingPunct="1">
              <a:buFont typeface="+mj-lt"/>
              <a:buAutoNum type="arabicPeriod"/>
            </a:pPr>
            <a:r>
              <a:rPr lang="en-US" altLang="en-US" sz="2400" dirty="0">
                <a:cs typeface="Arial" panose="020B0604020202020204" pitchFamily="34" charset="0"/>
              </a:rPr>
              <a:t>Solutions to Monopoly*</a:t>
            </a:r>
          </a:p>
          <a:p>
            <a:pPr marL="514350" indent="-514350" eaLnBrk="1" hangingPunct="1">
              <a:buFont typeface="+mj-lt"/>
              <a:buAutoNum type="arabicPeriod"/>
            </a:pPr>
            <a:r>
              <a:rPr lang="en-US" altLang="en-US" sz="2400" dirty="0">
                <a:cs typeface="Arial" panose="020B0604020202020204" pitchFamily="34" charset="0"/>
              </a:rPr>
              <a:t>Government Failure</a:t>
            </a:r>
          </a:p>
          <a:p>
            <a:pPr marL="0" indent="0" eaLnBrk="1" hangingPunct="1">
              <a:buNone/>
            </a:pPr>
            <a:r>
              <a:rPr lang="en-US" altLang="en-US" sz="1800" dirty="0">
                <a:ea typeface="MS PGothic" charset="0"/>
                <a:cs typeface="Arial" panose="020B0604020202020204" pitchFamily="34" charset="0"/>
              </a:rPr>
              <a:t>"*" Indicates the most important topics.</a:t>
            </a:r>
          </a:p>
          <a:p>
            <a:pPr marL="0" indent="0" eaLnBrk="1" hangingPunct="1">
              <a:buNone/>
            </a:pPr>
            <a:r>
              <a:rPr lang="en-US" altLang="en-US" sz="1800" dirty="0" err="1">
                <a:ea typeface="MS PGothic" charset="0"/>
                <a:cs typeface="Arial" panose="020B0604020202020204" pitchFamily="34" charset="0"/>
              </a:rPr>
              <a:t>Mateer</a:t>
            </a:r>
            <a:r>
              <a:rPr lang="en-US" altLang="en-US" sz="1800" dirty="0">
                <a:ea typeface="MS PGothic" charset="0"/>
                <a:cs typeface="Arial" panose="020B0604020202020204" pitchFamily="34" charset="0"/>
              </a:rPr>
              <a:t> and Coppock: Chapter #8 and #10 </a:t>
            </a:r>
          </a:p>
          <a:p>
            <a:pPr marL="0" indent="0" eaLnBrk="1" hangingPunct="1">
              <a:buNone/>
            </a:pPr>
            <a:endParaRPr lang="en-US" altLang="en-US" sz="1800" dirty="0">
              <a:ea typeface="MS PGothic" charset="0"/>
              <a:cs typeface="Arial" panose="020B0604020202020204" pitchFamily="34" charset="0"/>
            </a:endParaRPr>
          </a:p>
          <a:p>
            <a:pPr marL="0" indent="0" eaLnBrk="1" hangingPunct="1">
              <a:buNone/>
            </a:pPr>
            <a:endParaRPr lang="en-US" sz="2800" dirty="0">
              <a:ea typeface="MS PGothic" charset="0"/>
              <a:cs typeface="Arial" panose="020B0604020202020204" pitchFamily="34" charset="0"/>
            </a:endParaRPr>
          </a:p>
          <a:p>
            <a:pPr marL="514350" indent="-514350" eaLnBrk="1" hangingPunct="1">
              <a:buFont typeface="+mj-lt"/>
              <a:buAutoNum type="arabicPeriod"/>
            </a:pPr>
            <a:endParaRPr lang="en-US" sz="2800" dirty="0">
              <a:ea typeface="MS PGothic" charset="0"/>
              <a:cs typeface="Arial" panose="020B0604020202020204" pitchFamily="34" charset="0"/>
            </a:endParaRPr>
          </a:p>
          <a:p>
            <a:pPr marL="514350" indent="-514350" eaLnBrk="1" hangingPunct="1">
              <a:buFont typeface="+mj-lt"/>
              <a:buAutoNum type="arabicPeriod"/>
            </a:pPr>
            <a:endParaRPr lang="en-US" sz="2800" cap="none" dirty="0">
              <a:ea typeface="MS PGothic" charset="0"/>
              <a:cs typeface="Arial" panose="020B0604020202020204" pitchFamily="34" charset="0"/>
            </a:endParaRPr>
          </a:p>
          <a:p>
            <a:pPr marL="0" indent="0" eaLnBrk="1" hangingPunct="1">
              <a:buNone/>
            </a:pPr>
            <a:endParaRPr lang="en-US" altLang="en-US" sz="1800" dirty="0">
              <a:ea typeface="MS PGothic" charset="0"/>
              <a:cs typeface="Arial" panose="020B0604020202020204" pitchFamily="34" charset="0"/>
            </a:endParaRPr>
          </a:p>
        </p:txBody>
      </p:sp>
    </p:spTree>
    <p:extLst>
      <p:ext uri="{BB962C8B-B14F-4D97-AF65-F5344CB8AC3E}">
        <p14:creationId xmlns:p14="http://schemas.microsoft.com/office/powerpoint/2010/main" val="102263032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Title 1"/>
          <p:cNvSpPr>
            <a:spLocks noGrp="1"/>
          </p:cNvSpPr>
          <p:nvPr>
            <p:ph type="title"/>
          </p:nvPr>
        </p:nvSpPr>
        <p:spPr>
          <a:xfrm>
            <a:off x="631378" y="10"/>
            <a:ext cx="10929257" cy="1527175"/>
          </a:xfrm>
        </p:spPr>
        <p:txBody>
          <a:bodyPr/>
          <a:lstStyle/>
          <a:p>
            <a:r>
              <a:rPr lang="en-US" altLang="en-US" b="1" dirty="0"/>
              <a:t>Profit Maximizing Rule for Monopoly</a:t>
            </a:r>
          </a:p>
        </p:txBody>
      </p:sp>
      <p:sp>
        <p:nvSpPr>
          <p:cNvPr id="14339" name="Content Placeholder 2"/>
          <p:cNvSpPr>
            <a:spLocks noGrp="1"/>
          </p:cNvSpPr>
          <p:nvPr>
            <p:ph idx="1"/>
          </p:nvPr>
        </p:nvSpPr>
        <p:spPr>
          <a:xfrm>
            <a:off x="631377" y="1672571"/>
            <a:ext cx="9827856" cy="4895850"/>
          </a:xfrm>
        </p:spPr>
        <p:txBody>
          <a:bodyPr/>
          <a:lstStyle/>
          <a:p>
            <a:r>
              <a:rPr lang="en-US" altLang="en-US" sz="2800" dirty="0"/>
              <a:t>Similarity between monopoly and perfectly competitive firms</a:t>
            </a:r>
          </a:p>
          <a:p>
            <a:pPr lvl="1"/>
            <a:r>
              <a:rPr lang="en-US" altLang="en-US" sz="2800" dirty="0"/>
              <a:t>Profit is maximized at output level (Q) </a:t>
            </a:r>
            <a:br>
              <a:rPr lang="en-US" altLang="en-US" sz="2800" dirty="0"/>
            </a:br>
            <a:r>
              <a:rPr lang="en-US" altLang="en-US" sz="2800" dirty="0"/>
              <a:t>where MR = MC</a:t>
            </a:r>
          </a:p>
          <a:p>
            <a:r>
              <a:rPr lang="en-US" altLang="en-US" sz="2800" dirty="0"/>
              <a:t>Difference between monopoly and perfectly competitive firms</a:t>
            </a:r>
          </a:p>
          <a:p>
            <a:pPr lvl="1"/>
            <a:r>
              <a:rPr lang="en-US" altLang="en-US" sz="2800" dirty="0"/>
              <a:t>In perfectly competition,  P = MR = MC</a:t>
            </a:r>
          </a:p>
          <a:p>
            <a:pPr lvl="1"/>
            <a:r>
              <a:rPr lang="en-US" altLang="en-US" sz="2800" dirty="0"/>
              <a:t>In monopoly,  P &gt; MR = MC</a:t>
            </a:r>
          </a:p>
          <a:p>
            <a:pPr lvl="1"/>
            <a:r>
              <a:rPr lang="en-US" altLang="en-US" sz="2800" dirty="0"/>
              <a:t>To increase output, monopoly must lower the price.  Perfectly competitive firms can sell as much as they want at the market price.</a:t>
            </a:r>
          </a:p>
        </p:txBody>
      </p:sp>
    </p:spTree>
    <p:extLst>
      <p:ext uri="{BB962C8B-B14F-4D97-AF65-F5344CB8AC3E}">
        <p14:creationId xmlns:p14="http://schemas.microsoft.com/office/powerpoint/2010/main" val="273612947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4339">
                                            <p:txEl>
                                              <p:pRg st="1" end="1"/>
                                            </p:txEl>
                                          </p:spTgt>
                                        </p:tgtEl>
                                        <p:attrNameLst>
                                          <p:attrName>style.visibility</p:attrName>
                                        </p:attrNameLst>
                                      </p:cBhvr>
                                      <p:to>
                                        <p:strVal val="visible"/>
                                      </p:to>
                                    </p:set>
                                    <p:animEffect transition="in" filter="barn(inVertical)">
                                      <p:cBhvr>
                                        <p:cTn id="7" dur="500"/>
                                        <p:tgtEl>
                                          <p:spTgt spid="14339">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14339">
                                            <p:txEl>
                                              <p:pRg st="3" end="3"/>
                                            </p:txEl>
                                          </p:spTgt>
                                        </p:tgtEl>
                                        <p:attrNameLst>
                                          <p:attrName>style.visibility</p:attrName>
                                        </p:attrNameLst>
                                      </p:cBhvr>
                                      <p:to>
                                        <p:strVal val="visible"/>
                                      </p:to>
                                    </p:set>
                                    <p:animEffect transition="in" filter="barn(inVertical)">
                                      <p:cBhvr>
                                        <p:cTn id="12" dur="500"/>
                                        <p:tgtEl>
                                          <p:spTgt spid="14339">
                                            <p:txEl>
                                              <p:pRg st="3" end="3"/>
                                            </p:txEl>
                                          </p:spTgt>
                                        </p:tgtEl>
                                      </p:cBhvr>
                                    </p:animEffect>
                                  </p:childTnLst>
                                </p:cTn>
                              </p:par>
                              <p:par>
                                <p:cTn id="13" presetID="16" presetClass="entr" presetSubtype="21" fill="hold" nodeType="withEffect">
                                  <p:stCondLst>
                                    <p:cond delay="0"/>
                                  </p:stCondLst>
                                  <p:childTnLst>
                                    <p:set>
                                      <p:cBhvr>
                                        <p:cTn id="14" dur="1" fill="hold">
                                          <p:stCondLst>
                                            <p:cond delay="0"/>
                                          </p:stCondLst>
                                        </p:cTn>
                                        <p:tgtEl>
                                          <p:spTgt spid="14339">
                                            <p:txEl>
                                              <p:pRg st="4" end="4"/>
                                            </p:txEl>
                                          </p:spTgt>
                                        </p:tgtEl>
                                        <p:attrNameLst>
                                          <p:attrName>style.visibility</p:attrName>
                                        </p:attrNameLst>
                                      </p:cBhvr>
                                      <p:to>
                                        <p:strVal val="visible"/>
                                      </p:to>
                                    </p:set>
                                    <p:animEffect transition="in" filter="barn(inVertical)">
                                      <p:cBhvr>
                                        <p:cTn id="15" dur="500"/>
                                        <p:tgtEl>
                                          <p:spTgt spid="14339">
                                            <p:txEl>
                                              <p:pRg st="4" end="4"/>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14339">
                                            <p:txEl>
                                              <p:pRg st="5" end="5"/>
                                            </p:txEl>
                                          </p:spTgt>
                                        </p:tgtEl>
                                        <p:attrNameLst>
                                          <p:attrName>style.visibility</p:attrName>
                                        </p:attrNameLst>
                                      </p:cBhvr>
                                      <p:to>
                                        <p:strVal val="visible"/>
                                      </p:to>
                                    </p:set>
                                    <p:animEffect transition="in" filter="barn(inVertical)">
                                      <p:cBhvr>
                                        <p:cTn id="18" dur="500"/>
                                        <p:tgtEl>
                                          <p:spTgt spid="14339">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Title 1"/>
          <p:cNvSpPr>
            <a:spLocks noGrp="1"/>
          </p:cNvSpPr>
          <p:nvPr>
            <p:ph type="title"/>
          </p:nvPr>
        </p:nvSpPr>
        <p:spPr>
          <a:xfrm>
            <a:off x="1981200" y="0"/>
            <a:ext cx="8229600" cy="749300"/>
          </a:xfrm>
        </p:spPr>
        <p:txBody>
          <a:bodyPr/>
          <a:lstStyle/>
          <a:p>
            <a:pPr algn="ctr"/>
            <a:r>
              <a:rPr lang="en-US" altLang="en-US" b="1" dirty="0"/>
              <a:t>Monopoly Marginal Revenue</a:t>
            </a:r>
          </a:p>
        </p:txBody>
      </p:sp>
      <p:graphicFrame>
        <p:nvGraphicFramePr>
          <p:cNvPr id="5" name="Table 4"/>
          <p:cNvGraphicFramePr>
            <a:graphicFrameLocks noGrp="1"/>
          </p:cNvGraphicFramePr>
          <p:nvPr>
            <p:extLst>
              <p:ext uri="{D42A27DB-BD31-4B8C-83A1-F6EECF244321}">
                <p14:modId xmlns:p14="http://schemas.microsoft.com/office/powerpoint/2010/main" val="3358223257"/>
              </p:ext>
            </p:extLst>
          </p:nvPr>
        </p:nvGraphicFramePr>
        <p:xfrm>
          <a:off x="2184400" y="1193800"/>
          <a:ext cx="7924802" cy="5105400"/>
        </p:xfrm>
        <a:graphic>
          <a:graphicData uri="http://schemas.openxmlformats.org/drawingml/2006/table">
            <a:tbl>
              <a:tblPr/>
              <a:tblGrid>
                <a:gridCol w="2063751">
                  <a:extLst>
                    <a:ext uri="{9D8B030D-6E8A-4147-A177-3AD203B41FA5}">
                      <a16:colId xmlns:a16="http://schemas.microsoft.com/office/drawing/2014/main" val="20000"/>
                    </a:ext>
                  </a:extLst>
                </a:gridCol>
                <a:gridCol w="1517651">
                  <a:extLst>
                    <a:ext uri="{9D8B030D-6E8A-4147-A177-3AD203B41FA5}">
                      <a16:colId xmlns:a16="http://schemas.microsoft.com/office/drawing/2014/main" val="20001"/>
                    </a:ext>
                  </a:extLst>
                </a:gridCol>
                <a:gridCol w="1981200">
                  <a:extLst>
                    <a:ext uri="{9D8B030D-6E8A-4147-A177-3AD203B41FA5}">
                      <a16:colId xmlns:a16="http://schemas.microsoft.com/office/drawing/2014/main" val="20002"/>
                    </a:ext>
                  </a:extLst>
                </a:gridCol>
                <a:gridCol w="2362200">
                  <a:extLst>
                    <a:ext uri="{9D8B030D-6E8A-4147-A177-3AD203B41FA5}">
                      <a16:colId xmlns:a16="http://schemas.microsoft.com/office/drawing/2014/main" val="20003"/>
                    </a:ext>
                  </a:extLst>
                </a:gridCol>
              </a:tblGrid>
              <a:tr h="10890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panose="02040503050406030204" pitchFamily="18" charset="0"/>
                          <a:ea typeface="MS PGothic" panose="020B0600070205080204" pitchFamily="34" charset="-128"/>
                        </a:rPr>
                        <a:t>Quantity  </a:t>
                      </a:r>
                    </a:p>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panose="02040503050406030204" pitchFamily="18" charset="0"/>
                          <a:ea typeface="MS PGothic" panose="020B0600070205080204" pitchFamily="34" charset="-128"/>
                        </a:rPr>
                        <a:t>(Q)</a:t>
                      </a:r>
                    </a:p>
                  </a:txBody>
                  <a:tcPr marL="55084" marR="55084" marT="0" marB="0" anchor="ctr" horzOverflow="overflow">
                    <a:lnL w="28575" cap="flat" cmpd="sng" algn="ctr">
                      <a:solidFill>
                        <a:srgbClr val="000000"/>
                      </a:solidFill>
                      <a:prstDash val="solid"/>
                      <a:round/>
                      <a:headEnd type="none" w="med" len="med"/>
                      <a:tailEnd type="none" w="med" len="med"/>
                    </a:lnL>
                    <a:lnR>
                      <a:noFill/>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panose="02040503050406030204" pitchFamily="18" charset="0"/>
                          <a:ea typeface="MS PGothic" panose="020B0600070205080204" pitchFamily="34" charset="-128"/>
                        </a:rPr>
                        <a:t>Price</a:t>
                      </a:r>
                    </a:p>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panose="02040503050406030204" pitchFamily="18" charset="0"/>
                          <a:ea typeface="MS PGothic" panose="020B0600070205080204" pitchFamily="34" charset="-128"/>
                        </a:rPr>
                        <a:t>(P)</a:t>
                      </a:r>
                    </a:p>
                  </a:txBody>
                  <a:tcPr marL="55084" marR="55084" marT="0" marB="0" anchor="ctr" horzOverflow="overflow">
                    <a:lnL>
                      <a:noFill/>
                    </a:lnL>
                    <a:lnR>
                      <a:noFill/>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panose="02040503050406030204" pitchFamily="18" charset="0"/>
                          <a:ea typeface="MS PGothic" panose="020B0600070205080204" pitchFamily="34" charset="-128"/>
                        </a:rPr>
                        <a:t>Total Revenue </a:t>
                      </a:r>
                    </a:p>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panose="02040503050406030204" pitchFamily="18" charset="0"/>
                          <a:ea typeface="MS PGothic" panose="020B0600070205080204" pitchFamily="34" charset="-128"/>
                        </a:rPr>
                        <a:t>(TR) = Q </a:t>
                      </a:r>
                      <a:r>
                        <a:rPr kumimoji="0" lang="en-US" altLang="en-US" sz="1800" b="0" i="0" u="none" strike="noStrike" cap="none" normalizeH="0" baseline="0" dirty="0">
                          <a:ln>
                            <a:noFill/>
                          </a:ln>
                          <a:solidFill>
                            <a:schemeClr val="tx1"/>
                          </a:solidFill>
                          <a:effectLst/>
                          <a:latin typeface="Cambria" panose="02040503050406030204" pitchFamily="18" charset="0"/>
                          <a:ea typeface="MS PGothic" panose="020B0600070205080204" pitchFamily="34" charset="-128"/>
                          <a:sym typeface="Symbol" panose="05050102010706020507" pitchFamily="18" charset="2"/>
                        </a:rPr>
                        <a:t></a:t>
                      </a:r>
                      <a:r>
                        <a:rPr kumimoji="0" lang="en-US" altLang="en-US" sz="1800" b="0" i="0" u="none" strike="noStrike" cap="none" normalizeH="0" baseline="0" dirty="0">
                          <a:ln>
                            <a:noFill/>
                          </a:ln>
                          <a:solidFill>
                            <a:schemeClr val="tx1"/>
                          </a:solidFill>
                          <a:effectLst/>
                          <a:latin typeface="Cambria" panose="02040503050406030204" pitchFamily="18" charset="0"/>
                          <a:ea typeface="MS PGothic" panose="020B0600070205080204" pitchFamily="34" charset="-128"/>
                        </a:rPr>
                        <a:t> P</a:t>
                      </a:r>
                    </a:p>
                  </a:txBody>
                  <a:tcPr marL="55084" marR="55084" marT="0" marB="0" anchor="ctr" horzOverflow="overflow">
                    <a:lnL>
                      <a:noFill/>
                    </a:lnL>
                    <a:lnR>
                      <a:noFill/>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panose="02040503050406030204" pitchFamily="18" charset="0"/>
                          <a:ea typeface="MS PGothic" panose="020B0600070205080204" pitchFamily="34" charset="-128"/>
                        </a:rPr>
                        <a:t>Marginal Revenue per 1,000 Quantity </a:t>
                      </a:r>
                    </a:p>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panose="02040503050406030204" pitchFamily="18" charset="0"/>
                          <a:ea typeface="MS PGothic" panose="020B0600070205080204" pitchFamily="34" charset="-128"/>
                        </a:rPr>
                        <a:t>(MR) = ΔTR  </a:t>
                      </a:r>
                    </a:p>
                  </a:txBody>
                  <a:tcPr marL="55084" marR="55084" marT="0" marB="0" anchor="ctr" horzOverflow="overflow">
                    <a:lnL>
                      <a:noFill/>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6D9F1"/>
                    </a:solidFill>
                  </a:tcPr>
                </a:tc>
                <a:extLst>
                  <a:ext uri="{0D108BD9-81ED-4DB2-BD59-A6C34878D82A}">
                    <a16:rowId xmlns:a16="http://schemas.microsoft.com/office/drawing/2014/main" val="10000"/>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panose="02040503050406030204" pitchFamily="18" charset="0"/>
                          <a:ea typeface="MS PGothic" panose="020B0600070205080204" pitchFamily="34" charset="-128"/>
                        </a:rPr>
                        <a:t>0</a:t>
                      </a:r>
                    </a:p>
                  </a:txBody>
                  <a:tcPr marL="55084" marR="55084" marT="0" marB="0" anchor="ctr" horzOverflow="overflow">
                    <a:lnL w="28575" cap="flat" cmpd="sng" algn="ctr">
                      <a:solidFill>
                        <a:srgbClr val="000000"/>
                      </a:solidFill>
                      <a:prstDash val="solid"/>
                      <a:round/>
                      <a:headEnd type="none" w="med" len="med"/>
                      <a:tailEnd type="none" w="med" len="med"/>
                    </a:lnL>
                    <a:lnR>
                      <a:noFill/>
                    </a:lnR>
                    <a:lnT w="28575" cap="flat" cmpd="sng" algn="ctr">
                      <a:solidFill>
                        <a:srgbClr val="000000"/>
                      </a:solidFill>
                      <a:prstDash val="solid"/>
                      <a:round/>
                      <a:headEnd type="none" w="med" len="med"/>
                      <a:tailEnd type="none" w="med" len="med"/>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panose="02040503050406030204" pitchFamily="18" charset="0"/>
                          <a:ea typeface="MS PGothic" panose="020B0600070205080204" pitchFamily="34" charset="-128"/>
                        </a:rPr>
                        <a:t>$100</a:t>
                      </a:r>
                    </a:p>
                  </a:txBody>
                  <a:tcPr marL="55084" marR="55084" marT="0" marB="0" anchor="ctr" horzOverflow="overflow">
                    <a:lnL>
                      <a:noFill/>
                    </a:lnL>
                    <a:lnR>
                      <a:noFill/>
                    </a:lnR>
                    <a:lnT w="28575" cap="flat" cmpd="sng" algn="ctr">
                      <a:solidFill>
                        <a:srgbClr val="000000"/>
                      </a:solidFill>
                      <a:prstDash val="solid"/>
                      <a:round/>
                      <a:headEnd type="none" w="med" len="med"/>
                      <a:tailEnd type="none" w="med" len="med"/>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panose="02040503050406030204" pitchFamily="18" charset="0"/>
                          <a:ea typeface="MS PGothic" panose="020B0600070205080204" pitchFamily="34" charset="-128"/>
                        </a:rPr>
                        <a:t>$0.00</a:t>
                      </a:r>
                    </a:p>
                  </a:txBody>
                  <a:tcPr marL="55084" marR="55084" marT="0" marB="0" anchor="ctr" horzOverflow="overflow">
                    <a:lnL>
                      <a:noFill/>
                    </a:lnL>
                    <a:lnR>
                      <a:noFill/>
                    </a:lnR>
                    <a:lnT w="28575" cap="flat" cmpd="sng" algn="ctr">
                      <a:solidFill>
                        <a:srgbClr val="000000"/>
                      </a:solidFill>
                      <a:prstDash val="solid"/>
                      <a:round/>
                      <a:headEnd type="none" w="med" len="med"/>
                      <a:tailEnd type="none" w="med" len="med"/>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Cambria" panose="02040503050406030204" pitchFamily="18" charset="0"/>
                        <a:ea typeface="MS PGothic" panose="020B0600070205080204" pitchFamily="34" charset="-128"/>
                        <a:cs typeface="Arial" panose="020B0604020202020204" pitchFamily="34" charset="0"/>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a:noFill/>
                    </a:lnB>
                    <a:lnTlToBr>
                      <a:noFill/>
                    </a:lnTlToBr>
                    <a:lnBlToTr>
                      <a:noFill/>
                    </a:lnBlToTr>
                    <a:noFill/>
                  </a:tcPr>
                </a:tc>
                <a:extLst>
                  <a:ext uri="{0D108BD9-81ED-4DB2-BD59-A6C34878D82A}">
                    <a16:rowId xmlns:a16="http://schemas.microsoft.com/office/drawing/2014/main" val="10001"/>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panose="02040503050406030204" pitchFamily="18" charset="0"/>
                          <a:ea typeface="MS PGothic" panose="020B0600070205080204" pitchFamily="34" charset="-128"/>
                        </a:rPr>
                        <a:t>1,000</a:t>
                      </a:r>
                    </a:p>
                  </a:txBody>
                  <a:tcPr marL="55084" marR="55084" marT="0" marB="0" anchor="ctr" horzOverflow="overflow">
                    <a:lnL w="28575" cap="flat" cmpd="sng" algn="ctr">
                      <a:solidFill>
                        <a:srgbClr val="000000"/>
                      </a:solidFill>
                      <a:prstDash val="solid"/>
                      <a:round/>
                      <a:headEnd type="none" w="med" len="med"/>
                      <a:tailEnd type="none" w="med" len="med"/>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panose="02040503050406030204" pitchFamily="18" charset="0"/>
                          <a:ea typeface="MS PGothic" panose="020B0600070205080204" pitchFamily="34" charset="-128"/>
                        </a:rPr>
                        <a:t>90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panose="02040503050406030204" pitchFamily="18" charset="0"/>
                          <a:ea typeface="MS PGothic" panose="020B0600070205080204" pitchFamily="34" charset="-128"/>
                        </a:rPr>
                        <a:t>90,000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B050"/>
                          </a:solidFill>
                          <a:effectLst/>
                          <a:latin typeface="Cambria" panose="02040503050406030204" pitchFamily="18" charset="0"/>
                          <a:ea typeface="MS PGothic" panose="020B0600070205080204" pitchFamily="34" charset="-128"/>
                        </a:rPr>
                        <a:t>$90,000</a:t>
                      </a:r>
                      <a:endParaRPr kumimoji="0" lang="en-US" altLang="en-US" sz="1800" b="0" i="0" u="none" strike="noStrike" cap="none" normalizeH="0" baseline="0" dirty="0">
                        <a:ln>
                          <a:noFill/>
                        </a:ln>
                        <a:solidFill>
                          <a:schemeClr val="tx1"/>
                        </a:solidFill>
                        <a:effectLst/>
                        <a:latin typeface="Cambria" panose="02040503050406030204" pitchFamily="18" charset="0"/>
                        <a:ea typeface="MS PGothic" panose="020B0600070205080204" pitchFamily="34" charset="-128"/>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a:noFill/>
                    </a:lnT>
                    <a:lnB>
                      <a:noFill/>
                    </a:lnB>
                    <a:lnTlToBr>
                      <a:noFill/>
                    </a:lnTlToBr>
                    <a:lnBlToTr>
                      <a:noFill/>
                    </a:lnBlToTr>
                    <a:noFill/>
                  </a:tcPr>
                </a:tc>
                <a:extLst>
                  <a:ext uri="{0D108BD9-81ED-4DB2-BD59-A6C34878D82A}">
                    <a16:rowId xmlns:a16="http://schemas.microsoft.com/office/drawing/2014/main" val="10002"/>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panose="02040503050406030204" pitchFamily="18" charset="0"/>
                          <a:ea typeface="MS PGothic" panose="020B0600070205080204" pitchFamily="34" charset="-128"/>
                        </a:rPr>
                        <a:t>2,000</a:t>
                      </a:r>
                    </a:p>
                  </a:txBody>
                  <a:tcPr marL="55084" marR="55084" marT="0" marB="0" anchor="ctr" horzOverflow="overflow">
                    <a:lnL w="28575" cap="flat" cmpd="sng" algn="ctr">
                      <a:solidFill>
                        <a:srgbClr val="000000"/>
                      </a:solidFill>
                      <a:prstDash val="solid"/>
                      <a:round/>
                      <a:headEnd type="none" w="med" len="med"/>
                      <a:tailEnd type="none" w="med" len="med"/>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panose="02040503050406030204" pitchFamily="18" charset="0"/>
                          <a:ea typeface="MS PGothic" panose="020B0600070205080204" pitchFamily="34" charset="-128"/>
                        </a:rPr>
                        <a:t>80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panose="02040503050406030204" pitchFamily="18" charset="0"/>
                          <a:ea typeface="MS PGothic" panose="020B0600070205080204" pitchFamily="34" charset="-128"/>
                        </a:rPr>
                        <a:t>160,000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B050"/>
                          </a:solidFill>
                          <a:effectLst/>
                          <a:latin typeface="Cambria" panose="02040503050406030204" pitchFamily="18" charset="0"/>
                          <a:ea typeface="MS PGothic" panose="020B0600070205080204" pitchFamily="34" charset="-128"/>
                        </a:rPr>
                        <a:t>70,000</a:t>
                      </a:r>
                      <a:endParaRPr kumimoji="0" lang="en-US" altLang="en-US" sz="1800" b="0" i="0" u="none" strike="noStrike" cap="none" normalizeH="0" baseline="0" dirty="0">
                        <a:ln>
                          <a:noFill/>
                        </a:ln>
                        <a:solidFill>
                          <a:schemeClr val="tx1"/>
                        </a:solidFill>
                        <a:effectLst/>
                        <a:latin typeface="Cambria" panose="02040503050406030204" pitchFamily="18" charset="0"/>
                        <a:ea typeface="MS PGothic" panose="020B0600070205080204" pitchFamily="34" charset="-128"/>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a:noFill/>
                    </a:lnT>
                    <a:lnB>
                      <a:noFill/>
                    </a:lnB>
                    <a:lnTlToBr>
                      <a:noFill/>
                    </a:lnTlToBr>
                    <a:lnBlToTr>
                      <a:noFill/>
                    </a:lnBlToTr>
                    <a:noFill/>
                  </a:tcPr>
                </a:tc>
                <a:extLst>
                  <a:ext uri="{0D108BD9-81ED-4DB2-BD59-A6C34878D82A}">
                    <a16:rowId xmlns:a16="http://schemas.microsoft.com/office/drawing/2014/main" val="10003"/>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panose="02040503050406030204" pitchFamily="18" charset="0"/>
                          <a:ea typeface="MS PGothic" panose="020B0600070205080204" pitchFamily="34" charset="-128"/>
                        </a:rPr>
                        <a:t>3,000</a:t>
                      </a:r>
                    </a:p>
                  </a:txBody>
                  <a:tcPr marL="55084" marR="55084" marT="0" marB="0" anchor="ctr" horzOverflow="overflow">
                    <a:lnL w="28575" cap="flat" cmpd="sng" algn="ctr">
                      <a:solidFill>
                        <a:srgbClr val="000000"/>
                      </a:solidFill>
                      <a:prstDash val="solid"/>
                      <a:round/>
                      <a:headEnd type="none" w="med" len="med"/>
                      <a:tailEnd type="none" w="med" len="med"/>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panose="02040503050406030204" pitchFamily="18" charset="0"/>
                          <a:ea typeface="MS PGothic" panose="020B0600070205080204" pitchFamily="34" charset="-128"/>
                        </a:rPr>
                        <a:t>70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panose="02040503050406030204" pitchFamily="18" charset="0"/>
                          <a:ea typeface="MS PGothic" panose="020B0600070205080204" pitchFamily="34" charset="-128"/>
                        </a:rPr>
                        <a:t>210,000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B050"/>
                          </a:solidFill>
                          <a:effectLst/>
                          <a:latin typeface="Cambria" panose="02040503050406030204" pitchFamily="18" charset="0"/>
                          <a:ea typeface="MS PGothic" panose="020B0600070205080204" pitchFamily="34" charset="-128"/>
                        </a:rPr>
                        <a:t>50,000</a:t>
                      </a:r>
                      <a:endParaRPr kumimoji="0" lang="en-US" altLang="en-US" sz="1800" b="0" i="0" u="none" strike="noStrike" cap="none" normalizeH="0" baseline="0" dirty="0">
                        <a:ln>
                          <a:noFill/>
                        </a:ln>
                        <a:solidFill>
                          <a:schemeClr val="tx1"/>
                        </a:solidFill>
                        <a:effectLst/>
                        <a:latin typeface="Cambria" panose="02040503050406030204" pitchFamily="18" charset="0"/>
                        <a:ea typeface="MS PGothic" panose="020B0600070205080204" pitchFamily="34" charset="-128"/>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a:noFill/>
                    </a:lnT>
                    <a:lnB>
                      <a:noFill/>
                    </a:lnB>
                    <a:lnTlToBr>
                      <a:noFill/>
                    </a:lnTlToBr>
                    <a:lnBlToTr>
                      <a:noFill/>
                    </a:lnBlToTr>
                    <a:noFill/>
                  </a:tcPr>
                </a:tc>
                <a:extLst>
                  <a:ext uri="{0D108BD9-81ED-4DB2-BD59-A6C34878D82A}">
                    <a16:rowId xmlns:a16="http://schemas.microsoft.com/office/drawing/2014/main" val="10004"/>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panose="02040503050406030204" pitchFamily="18" charset="0"/>
                          <a:ea typeface="MS PGothic" panose="020B0600070205080204" pitchFamily="34" charset="-128"/>
                        </a:rPr>
                        <a:t>4,000</a:t>
                      </a:r>
                    </a:p>
                  </a:txBody>
                  <a:tcPr marL="55084" marR="55084" marT="0" marB="0" anchor="ctr" horzOverflow="overflow">
                    <a:lnL w="28575" cap="flat" cmpd="sng" algn="ctr">
                      <a:solidFill>
                        <a:srgbClr val="000000"/>
                      </a:solidFill>
                      <a:prstDash val="solid"/>
                      <a:round/>
                      <a:headEnd type="none" w="med" len="med"/>
                      <a:tailEnd type="none" w="med" len="med"/>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panose="02040503050406030204" pitchFamily="18" charset="0"/>
                          <a:ea typeface="MS PGothic" panose="020B0600070205080204" pitchFamily="34" charset="-128"/>
                        </a:rPr>
                        <a:t>60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panose="02040503050406030204" pitchFamily="18" charset="0"/>
                          <a:ea typeface="MS PGothic" panose="020B0600070205080204" pitchFamily="34" charset="-128"/>
                        </a:rPr>
                        <a:t>240,000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B050"/>
                          </a:solidFill>
                          <a:effectLst/>
                          <a:latin typeface="Cambria" panose="02040503050406030204" pitchFamily="18" charset="0"/>
                          <a:ea typeface="MS PGothic" panose="020B0600070205080204" pitchFamily="34" charset="-128"/>
                        </a:rPr>
                        <a:t>30,000</a:t>
                      </a:r>
                      <a:endParaRPr kumimoji="0" lang="en-US" altLang="en-US" sz="1800" b="0" i="0" u="none" strike="noStrike" cap="none" normalizeH="0" baseline="0" dirty="0">
                        <a:ln>
                          <a:noFill/>
                        </a:ln>
                        <a:solidFill>
                          <a:schemeClr val="tx1"/>
                        </a:solidFill>
                        <a:effectLst/>
                        <a:latin typeface="Cambria" panose="02040503050406030204" pitchFamily="18" charset="0"/>
                        <a:ea typeface="MS PGothic" panose="020B0600070205080204" pitchFamily="34" charset="-128"/>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a:noFill/>
                    </a:lnT>
                    <a:lnB>
                      <a:noFill/>
                    </a:lnB>
                    <a:lnTlToBr>
                      <a:noFill/>
                    </a:lnTlToBr>
                    <a:lnBlToTr>
                      <a:noFill/>
                    </a:lnBlToTr>
                    <a:noFill/>
                  </a:tcPr>
                </a:tc>
                <a:extLst>
                  <a:ext uri="{0D108BD9-81ED-4DB2-BD59-A6C34878D82A}">
                    <a16:rowId xmlns:a16="http://schemas.microsoft.com/office/drawing/2014/main" val="10005"/>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panose="02040503050406030204" pitchFamily="18" charset="0"/>
                          <a:ea typeface="MS PGothic" panose="020B0600070205080204" pitchFamily="34" charset="-128"/>
                        </a:rPr>
                        <a:t>5,000</a:t>
                      </a:r>
                    </a:p>
                  </a:txBody>
                  <a:tcPr marL="55084" marR="55084" marT="0" marB="0" anchor="ctr" horzOverflow="overflow">
                    <a:lnL w="28575" cap="flat" cmpd="sng" algn="ctr">
                      <a:solidFill>
                        <a:srgbClr val="000000"/>
                      </a:solidFill>
                      <a:prstDash val="solid"/>
                      <a:round/>
                      <a:headEnd type="none" w="med" len="med"/>
                      <a:tailEnd type="none" w="med" len="med"/>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panose="02040503050406030204" pitchFamily="18" charset="0"/>
                          <a:ea typeface="MS PGothic" panose="020B0600070205080204" pitchFamily="34" charset="-128"/>
                        </a:rPr>
                        <a:t>50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panose="02040503050406030204" pitchFamily="18" charset="0"/>
                          <a:ea typeface="MS PGothic" panose="020B0600070205080204" pitchFamily="34" charset="-128"/>
                        </a:rPr>
                        <a:t>250,000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B050"/>
                          </a:solidFill>
                          <a:effectLst/>
                          <a:latin typeface="Cambria" panose="02040503050406030204" pitchFamily="18" charset="0"/>
                          <a:ea typeface="MS PGothic" panose="020B0600070205080204" pitchFamily="34" charset="-128"/>
                        </a:rPr>
                        <a:t>10,000</a:t>
                      </a:r>
                      <a:endParaRPr kumimoji="0" lang="en-US" altLang="en-US" sz="1800" b="0" i="0" u="none" strike="noStrike" cap="none" normalizeH="0" baseline="0" dirty="0">
                        <a:ln>
                          <a:noFill/>
                        </a:ln>
                        <a:solidFill>
                          <a:schemeClr val="tx1"/>
                        </a:solidFill>
                        <a:effectLst/>
                        <a:latin typeface="Cambria" panose="02040503050406030204" pitchFamily="18" charset="0"/>
                        <a:ea typeface="MS PGothic" panose="020B0600070205080204" pitchFamily="34" charset="-128"/>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a:noFill/>
                    </a:lnT>
                    <a:lnB>
                      <a:noFill/>
                    </a:lnB>
                    <a:lnTlToBr>
                      <a:noFill/>
                    </a:lnTlToBr>
                    <a:lnBlToTr>
                      <a:noFill/>
                    </a:lnBlToTr>
                    <a:noFill/>
                  </a:tcPr>
                </a:tc>
                <a:extLst>
                  <a:ext uri="{0D108BD9-81ED-4DB2-BD59-A6C34878D82A}">
                    <a16:rowId xmlns:a16="http://schemas.microsoft.com/office/drawing/2014/main" val="10006"/>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panose="02040503050406030204" pitchFamily="18" charset="0"/>
                          <a:ea typeface="MS PGothic" panose="020B0600070205080204" pitchFamily="34" charset="-128"/>
                        </a:rPr>
                        <a:t>6,000</a:t>
                      </a:r>
                    </a:p>
                  </a:txBody>
                  <a:tcPr marL="55084" marR="55084" marT="0" marB="0" anchor="ctr" horzOverflow="overflow">
                    <a:lnL w="28575" cap="flat" cmpd="sng" algn="ctr">
                      <a:solidFill>
                        <a:srgbClr val="000000"/>
                      </a:solidFill>
                      <a:prstDash val="solid"/>
                      <a:round/>
                      <a:headEnd type="none" w="med" len="med"/>
                      <a:tailEnd type="none" w="med" len="med"/>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panose="02040503050406030204" pitchFamily="18" charset="0"/>
                          <a:ea typeface="MS PGothic" panose="020B0600070205080204" pitchFamily="34" charset="-128"/>
                        </a:rPr>
                        <a:t>40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panose="02040503050406030204" pitchFamily="18" charset="0"/>
                          <a:ea typeface="MS PGothic" panose="020B0600070205080204" pitchFamily="34" charset="-128"/>
                        </a:rPr>
                        <a:t>240,000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FF0000"/>
                          </a:solidFill>
                          <a:effectLst/>
                          <a:latin typeface="Cambria" panose="02040503050406030204" pitchFamily="18" charset="0"/>
                          <a:ea typeface="MS PGothic" panose="020B0600070205080204" pitchFamily="34" charset="-128"/>
                        </a:rPr>
                        <a:t>-10,000</a:t>
                      </a:r>
                      <a:endParaRPr kumimoji="0" lang="en-US" altLang="en-US" sz="1800" b="0" i="0" u="none" strike="noStrike" cap="none" normalizeH="0" baseline="0" dirty="0">
                        <a:ln>
                          <a:noFill/>
                        </a:ln>
                        <a:solidFill>
                          <a:schemeClr val="tx1"/>
                        </a:solidFill>
                        <a:effectLst/>
                        <a:latin typeface="Cambria" panose="02040503050406030204" pitchFamily="18" charset="0"/>
                        <a:ea typeface="MS PGothic" panose="020B0600070205080204" pitchFamily="34" charset="-128"/>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a:noFill/>
                    </a:lnT>
                    <a:lnB>
                      <a:noFill/>
                    </a:lnB>
                    <a:lnTlToBr>
                      <a:noFill/>
                    </a:lnTlToBr>
                    <a:lnBlToTr>
                      <a:noFill/>
                    </a:lnBlToTr>
                    <a:noFill/>
                  </a:tcPr>
                </a:tc>
                <a:extLst>
                  <a:ext uri="{0D108BD9-81ED-4DB2-BD59-A6C34878D82A}">
                    <a16:rowId xmlns:a16="http://schemas.microsoft.com/office/drawing/2014/main" val="10007"/>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panose="02040503050406030204" pitchFamily="18" charset="0"/>
                          <a:ea typeface="MS PGothic" panose="020B0600070205080204" pitchFamily="34" charset="-128"/>
                        </a:rPr>
                        <a:t>7,000</a:t>
                      </a:r>
                    </a:p>
                  </a:txBody>
                  <a:tcPr marL="55084" marR="55084" marT="0" marB="0" anchor="ctr" horzOverflow="overflow">
                    <a:lnL w="28575" cap="flat" cmpd="sng" algn="ctr">
                      <a:solidFill>
                        <a:srgbClr val="000000"/>
                      </a:solidFill>
                      <a:prstDash val="solid"/>
                      <a:round/>
                      <a:headEnd type="none" w="med" len="med"/>
                      <a:tailEnd type="none" w="med" len="med"/>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panose="02040503050406030204" pitchFamily="18" charset="0"/>
                          <a:ea typeface="MS PGothic" panose="020B0600070205080204" pitchFamily="34" charset="-128"/>
                        </a:rPr>
                        <a:t>30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panose="02040503050406030204" pitchFamily="18" charset="0"/>
                          <a:ea typeface="MS PGothic" panose="020B0600070205080204" pitchFamily="34" charset="-128"/>
                        </a:rPr>
                        <a:t>210,000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FF0000"/>
                          </a:solidFill>
                          <a:effectLst/>
                          <a:latin typeface="Cambria" panose="02040503050406030204" pitchFamily="18" charset="0"/>
                          <a:ea typeface="MS PGothic" panose="020B0600070205080204" pitchFamily="34" charset="-128"/>
                        </a:rPr>
                        <a:t>-30,000</a:t>
                      </a:r>
                      <a:endParaRPr kumimoji="0" lang="en-US" altLang="en-US" sz="1800" b="0" i="0" u="none" strike="noStrike" cap="none" normalizeH="0" baseline="0" dirty="0">
                        <a:ln>
                          <a:noFill/>
                        </a:ln>
                        <a:solidFill>
                          <a:schemeClr val="tx1"/>
                        </a:solidFill>
                        <a:effectLst/>
                        <a:latin typeface="Cambria" panose="02040503050406030204" pitchFamily="18" charset="0"/>
                        <a:ea typeface="MS PGothic" panose="020B0600070205080204" pitchFamily="34" charset="-128"/>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a:noFill/>
                    </a:lnT>
                    <a:lnB>
                      <a:noFill/>
                    </a:lnB>
                    <a:lnTlToBr>
                      <a:noFill/>
                    </a:lnTlToBr>
                    <a:lnBlToTr>
                      <a:noFill/>
                    </a:lnBlToTr>
                    <a:noFill/>
                  </a:tcPr>
                </a:tc>
                <a:extLst>
                  <a:ext uri="{0D108BD9-81ED-4DB2-BD59-A6C34878D82A}">
                    <a16:rowId xmlns:a16="http://schemas.microsoft.com/office/drawing/2014/main" val="10008"/>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panose="02040503050406030204" pitchFamily="18" charset="0"/>
                          <a:ea typeface="MS PGothic" panose="020B0600070205080204" pitchFamily="34" charset="-128"/>
                        </a:rPr>
                        <a:t>8,000</a:t>
                      </a:r>
                    </a:p>
                  </a:txBody>
                  <a:tcPr marL="55084" marR="55084" marT="0" marB="0" anchor="ctr" horzOverflow="overflow">
                    <a:lnL w="28575" cap="flat" cmpd="sng" algn="ctr">
                      <a:solidFill>
                        <a:srgbClr val="000000"/>
                      </a:solidFill>
                      <a:prstDash val="solid"/>
                      <a:round/>
                      <a:headEnd type="none" w="med" len="med"/>
                      <a:tailEnd type="none" w="med" len="med"/>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panose="02040503050406030204" pitchFamily="18" charset="0"/>
                          <a:ea typeface="MS PGothic" panose="020B0600070205080204" pitchFamily="34" charset="-128"/>
                        </a:rPr>
                        <a:t>20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panose="02040503050406030204" pitchFamily="18" charset="0"/>
                          <a:ea typeface="MS PGothic" panose="020B0600070205080204" pitchFamily="34" charset="-128"/>
                        </a:rPr>
                        <a:t>160,000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FF0000"/>
                          </a:solidFill>
                          <a:effectLst/>
                          <a:latin typeface="Cambria" panose="02040503050406030204" pitchFamily="18" charset="0"/>
                          <a:ea typeface="MS PGothic" panose="020B0600070205080204" pitchFamily="34" charset="-128"/>
                        </a:rPr>
                        <a:t>-50,000</a:t>
                      </a:r>
                      <a:endParaRPr kumimoji="0" lang="en-US" altLang="en-US" sz="1800" b="0" i="0" u="none" strike="noStrike" cap="none" normalizeH="0" baseline="0" dirty="0">
                        <a:ln>
                          <a:noFill/>
                        </a:ln>
                        <a:solidFill>
                          <a:schemeClr val="tx1"/>
                        </a:solidFill>
                        <a:effectLst/>
                        <a:latin typeface="Cambria" panose="02040503050406030204" pitchFamily="18" charset="0"/>
                        <a:ea typeface="MS PGothic" panose="020B0600070205080204" pitchFamily="34" charset="-128"/>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a:noFill/>
                    </a:lnT>
                    <a:lnB>
                      <a:noFill/>
                    </a:lnB>
                    <a:lnTlToBr>
                      <a:noFill/>
                    </a:lnTlToBr>
                    <a:lnBlToTr>
                      <a:noFill/>
                    </a:lnBlToTr>
                    <a:noFill/>
                  </a:tcPr>
                </a:tc>
                <a:extLst>
                  <a:ext uri="{0D108BD9-81ED-4DB2-BD59-A6C34878D82A}">
                    <a16:rowId xmlns:a16="http://schemas.microsoft.com/office/drawing/2014/main" val="10009"/>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panose="02040503050406030204" pitchFamily="18" charset="0"/>
                          <a:ea typeface="MS PGothic" panose="020B0600070205080204" pitchFamily="34" charset="-128"/>
                        </a:rPr>
                        <a:t>9,000</a:t>
                      </a:r>
                    </a:p>
                  </a:txBody>
                  <a:tcPr marL="55084" marR="55084" marT="0" marB="0" anchor="ctr" horzOverflow="overflow">
                    <a:lnL w="28575" cap="flat" cmpd="sng" algn="ctr">
                      <a:solidFill>
                        <a:srgbClr val="000000"/>
                      </a:solidFill>
                      <a:prstDash val="solid"/>
                      <a:round/>
                      <a:headEnd type="none" w="med" len="med"/>
                      <a:tailEnd type="none" w="med" len="med"/>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panose="02040503050406030204" pitchFamily="18" charset="0"/>
                          <a:ea typeface="MS PGothic" panose="020B0600070205080204" pitchFamily="34" charset="-128"/>
                        </a:rPr>
                        <a:t>10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panose="02040503050406030204" pitchFamily="18" charset="0"/>
                          <a:ea typeface="MS PGothic" panose="020B0600070205080204" pitchFamily="34" charset="-128"/>
                        </a:rPr>
                        <a:t>90,000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FF0000"/>
                          </a:solidFill>
                          <a:effectLst/>
                          <a:latin typeface="Cambria" panose="02040503050406030204" pitchFamily="18" charset="0"/>
                          <a:ea typeface="MS PGothic" panose="020B0600070205080204" pitchFamily="34" charset="-128"/>
                        </a:rPr>
                        <a:t>-70,000</a:t>
                      </a:r>
                      <a:endParaRPr kumimoji="0" lang="en-US" altLang="en-US" sz="1800" b="0" i="0" u="none" strike="noStrike" cap="none" normalizeH="0" baseline="0" dirty="0">
                        <a:ln>
                          <a:noFill/>
                        </a:ln>
                        <a:solidFill>
                          <a:schemeClr val="tx1"/>
                        </a:solidFill>
                        <a:effectLst/>
                        <a:latin typeface="Cambria" panose="02040503050406030204" pitchFamily="18" charset="0"/>
                        <a:ea typeface="MS PGothic" panose="020B0600070205080204" pitchFamily="34" charset="-128"/>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a:noFill/>
                    </a:lnT>
                    <a:lnB>
                      <a:noFill/>
                    </a:lnB>
                    <a:lnTlToBr>
                      <a:noFill/>
                    </a:lnTlToBr>
                    <a:lnBlToTr>
                      <a:noFill/>
                    </a:lnBlToTr>
                    <a:noFill/>
                  </a:tcPr>
                </a:tc>
                <a:extLst>
                  <a:ext uri="{0D108BD9-81ED-4DB2-BD59-A6C34878D82A}">
                    <a16:rowId xmlns:a16="http://schemas.microsoft.com/office/drawing/2014/main" val="10010"/>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panose="02040503050406030204" pitchFamily="18" charset="0"/>
                          <a:ea typeface="MS PGothic" panose="020B0600070205080204" pitchFamily="34" charset="-128"/>
                        </a:rPr>
                        <a:t>10,000</a:t>
                      </a:r>
                    </a:p>
                  </a:txBody>
                  <a:tcPr marL="55084" marR="55084" marT="0" marB="0" anchor="ctr" horzOverflow="overflow">
                    <a:lnL w="28575" cap="flat" cmpd="sng" algn="ctr">
                      <a:solidFill>
                        <a:srgbClr val="000000"/>
                      </a:solidFill>
                      <a:prstDash val="solid"/>
                      <a:round/>
                      <a:headEnd type="none" w="med" len="med"/>
                      <a:tailEnd type="none" w="med" len="med"/>
                    </a:lnL>
                    <a:lnR>
                      <a:noFill/>
                    </a:lnR>
                    <a:lnT>
                      <a:noFill/>
                    </a:lnT>
                    <a:lnB w="28575"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panose="02040503050406030204" pitchFamily="18" charset="0"/>
                          <a:ea typeface="MS PGothic" panose="020B0600070205080204" pitchFamily="34" charset="-128"/>
                        </a:rPr>
                        <a:t>0</a:t>
                      </a:r>
                    </a:p>
                  </a:txBody>
                  <a:tcPr marL="55084" marR="55084" marT="0" marB="0" anchor="ctr" horzOverflow="overflow">
                    <a:lnL>
                      <a:noFill/>
                    </a:lnL>
                    <a:lnR>
                      <a:noFill/>
                    </a:lnR>
                    <a:lnT>
                      <a:noFill/>
                    </a:lnT>
                    <a:lnB w="28575"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Cambria" panose="02040503050406030204" pitchFamily="18" charset="0"/>
                          <a:ea typeface="MS PGothic" panose="020B0600070205080204" pitchFamily="34" charset="-128"/>
                        </a:rPr>
                        <a:t>0.00</a:t>
                      </a:r>
                    </a:p>
                  </a:txBody>
                  <a:tcPr marL="55084" marR="55084" marT="0" marB="0" anchor="ctr" horzOverflow="overflow">
                    <a:lnL>
                      <a:noFill/>
                    </a:lnL>
                    <a:lnR>
                      <a:noFill/>
                    </a:lnR>
                    <a:lnT>
                      <a:noFill/>
                    </a:lnT>
                    <a:lnB w="28575"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FF0000"/>
                          </a:solidFill>
                          <a:effectLst/>
                          <a:latin typeface="Cambria" panose="02040503050406030204" pitchFamily="18" charset="0"/>
                          <a:ea typeface="MS PGothic" panose="020B0600070205080204" pitchFamily="34" charset="-128"/>
                        </a:rPr>
                        <a:t>-90,000</a:t>
                      </a:r>
                      <a:endParaRPr kumimoji="0" lang="en-US" altLang="en-US" sz="1800" b="0" i="0" u="none" strike="noStrike" cap="none" normalizeH="0" baseline="0" dirty="0">
                        <a:ln>
                          <a:noFill/>
                        </a:ln>
                        <a:solidFill>
                          <a:schemeClr val="tx1"/>
                        </a:solidFill>
                        <a:effectLst/>
                        <a:latin typeface="Cambria" panose="02040503050406030204" pitchFamily="18" charset="0"/>
                        <a:ea typeface="MS PGothic" panose="020B0600070205080204" pitchFamily="34" charset="-128"/>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a:noFill/>
                    </a:lnT>
                    <a:lnB w="2857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11"/>
                  </a:ext>
                </a:extLst>
              </a:tr>
            </a:tbl>
          </a:graphicData>
        </a:graphic>
      </p:graphicFrame>
    </p:spTree>
    <p:extLst>
      <p:ext uri="{BB962C8B-B14F-4D97-AF65-F5344CB8AC3E}">
        <p14:creationId xmlns:p14="http://schemas.microsoft.com/office/powerpoint/2010/main" val="264223073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Title 1"/>
          <p:cNvSpPr>
            <a:spLocks noGrp="1"/>
          </p:cNvSpPr>
          <p:nvPr>
            <p:ph type="title"/>
          </p:nvPr>
        </p:nvSpPr>
        <p:spPr>
          <a:xfrm>
            <a:off x="1349191" y="11"/>
            <a:ext cx="8229600" cy="1527175"/>
          </a:xfrm>
        </p:spPr>
        <p:txBody>
          <a:bodyPr/>
          <a:lstStyle/>
          <a:p>
            <a:r>
              <a:rPr lang="en-US" altLang="en-US" b="1" dirty="0"/>
              <a:t>Monopoly Marginal Revenue</a:t>
            </a:r>
          </a:p>
        </p:txBody>
      </p:sp>
      <p:sp>
        <p:nvSpPr>
          <p:cNvPr id="16387" name="Content Placeholder 2"/>
          <p:cNvSpPr>
            <a:spLocks noGrp="1"/>
          </p:cNvSpPr>
          <p:nvPr>
            <p:ph idx="1"/>
          </p:nvPr>
        </p:nvSpPr>
        <p:spPr>
          <a:xfrm>
            <a:off x="1349191" y="1686019"/>
            <a:ext cx="9946341" cy="4895850"/>
          </a:xfrm>
        </p:spPr>
        <p:txBody>
          <a:bodyPr/>
          <a:lstStyle/>
          <a:p>
            <a:r>
              <a:rPr lang="en-US" altLang="en-US" dirty="0"/>
              <a:t>When the monopoly decreases its price in order to sell more output units, two things happen:</a:t>
            </a:r>
          </a:p>
          <a:p>
            <a:pPr lvl="1"/>
            <a:r>
              <a:rPr lang="en-US" altLang="en-US" dirty="0"/>
              <a:t>The price effect</a:t>
            </a:r>
          </a:p>
          <a:p>
            <a:pPr lvl="2"/>
            <a:r>
              <a:rPr lang="en-US" altLang="en-US" sz="2800" dirty="0">
                <a:latin typeface="Cambria" panose="02040503050406030204" pitchFamily="18" charset="0"/>
                <a:cs typeface="Helvetica Neue" charset="0"/>
              </a:rPr>
              <a:t>All units are now sold at a lower price.  By itself, this is a loss for the firm.</a:t>
            </a:r>
          </a:p>
          <a:p>
            <a:pPr lvl="1"/>
            <a:r>
              <a:rPr lang="en-US" altLang="en-US" dirty="0"/>
              <a:t>The output effect</a:t>
            </a:r>
          </a:p>
          <a:p>
            <a:pPr lvl="2"/>
            <a:r>
              <a:rPr lang="en-US" altLang="en-US" sz="2800" dirty="0">
                <a:latin typeface="Cambria" panose="02040503050406030204" pitchFamily="18" charset="0"/>
                <a:cs typeface="Helvetica Neue" charset="0"/>
              </a:rPr>
              <a:t>More units are sold. By itself, this is a gain for the firm.</a:t>
            </a:r>
          </a:p>
        </p:txBody>
      </p:sp>
    </p:spTree>
    <p:extLst>
      <p:ext uri="{BB962C8B-B14F-4D97-AF65-F5344CB8AC3E}">
        <p14:creationId xmlns:p14="http://schemas.microsoft.com/office/powerpoint/2010/main" val="329363712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6387">
                                            <p:txEl>
                                              <p:pRg st="2" end="2"/>
                                            </p:txEl>
                                          </p:spTgt>
                                        </p:tgtEl>
                                        <p:attrNameLst>
                                          <p:attrName>style.visibility</p:attrName>
                                        </p:attrNameLst>
                                      </p:cBhvr>
                                      <p:to>
                                        <p:strVal val="visible"/>
                                      </p:to>
                                    </p:set>
                                    <p:animEffect transition="in" filter="barn(inVertical)">
                                      <p:cBhvr>
                                        <p:cTn id="7" dur="500"/>
                                        <p:tgtEl>
                                          <p:spTgt spid="16387">
                                            <p:txEl>
                                              <p:pRg st="2" end="2"/>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16387">
                                            <p:txEl>
                                              <p:pRg st="4" end="4"/>
                                            </p:txEl>
                                          </p:spTgt>
                                        </p:tgtEl>
                                        <p:attrNameLst>
                                          <p:attrName>style.visibility</p:attrName>
                                        </p:attrNameLst>
                                      </p:cBhvr>
                                      <p:to>
                                        <p:strVal val="visible"/>
                                      </p:to>
                                    </p:set>
                                    <p:animEffect transition="in" filter="barn(inVertical)">
                                      <p:cBhvr>
                                        <p:cTn id="12" dur="500"/>
                                        <p:tgtEl>
                                          <p:spTgt spid="16387">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blue.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072064" y="3400436"/>
            <a:ext cx="3641725" cy="2555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7" name="Picture 16" descr="orange.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844927" y="1444625"/>
            <a:ext cx="3684588" cy="20447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6" name="Picture 15" descr="numbers.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3352800" y="1736732"/>
            <a:ext cx="4622800" cy="44942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30724" name="Picture 2" descr="axes.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2921006" y="1189038"/>
            <a:ext cx="6091239" cy="54530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 name="Picture 1" descr="arrows.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3151188" y="3052763"/>
            <a:ext cx="2322512" cy="33655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5" name="Picture 4" descr="d.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3851283" y="1803402"/>
            <a:ext cx="4067175" cy="41322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3" name="Picture 12" descr="dash60.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3833821" y="3460761"/>
            <a:ext cx="1639887" cy="24923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4" name="Picture 13" descr="dash70.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3851277" y="3052774"/>
            <a:ext cx="1235075" cy="29178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5" name="Picture 14" descr="mr.eps"/>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3816351" y="1820863"/>
            <a:ext cx="2058988" cy="41386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30730" name="Title 11"/>
          <p:cNvSpPr>
            <a:spLocks noGrp="1"/>
          </p:cNvSpPr>
          <p:nvPr>
            <p:ph type="title"/>
          </p:nvPr>
        </p:nvSpPr>
        <p:spPr>
          <a:xfrm>
            <a:off x="1968500" y="-203200"/>
            <a:ext cx="8229600" cy="1143000"/>
          </a:xfrm>
        </p:spPr>
        <p:txBody>
          <a:bodyPr/>
          <a:lstStyle/>
          <a:p>
            <a:pPr algn="ctr" eaLnBrk="1" hangingPunct="1"/>
            <a:r>
              <a:rPr lang="en-US" altLang="en-US" b="1" dirty="0">
                <a:cs typeface="Arial" panose="020B0604020202020204" pitchFamily="34" charset="0"/>
              </a:rPr>
              <a:t>Monopoly MR and Demand</a:t>
            </a:r>
            <a:endParaRPr lang="en-US" altLang="en-US" b="1" dirty="0"/>
          </a:p>
        </p:txBody>
      </p:sp>
    </p:spTree>
    <p:extLst>
      <p:ext uri="{BB962C8B-B14F-4D97-AF65-F5344CB8AC3E}">
        <p14:creationId xmlns:p14="http://schemas.microsoft.com/office/powerpoint/2010/main" val="228439752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4"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down)">
                                      <p:cBhvr>
                                        <p:cTn id="7" dur="1000"/>
                                        <p:tgtEl>
                                          <p:spTgt spid="1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1000"/>
                                        <p:tgtEl>
                                          <p:spTgt spid="5"/>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1" fill="hold" nodeType="click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wipe(up)">
                                      <p:cBhvr>
                                        <p:cTn id="17" dur="1000"/>
                                        <p:tgtEl>
                                          <p:spTgt spid="15"/>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nodeType="click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wipe(left)">
                                      <p:cBhvr>
                                        <p:cTn id="22" dur="1000"/>
                                        <p:tgtEl>
                                          <p:spTgt spid="14"/>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8" fill="hold" nodeType="click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wipe(left)">
                                      <p:cBhvr>
                                        <p:cTn id="27" dur="1000"/>
                                        <p:tgtEl>
                                          <p:spTgt spid="13"/>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16" presetClass="entr" presetSubtype="37" fill="hold" nodeType="clickEffect">
                                  <p:stCondLst>
                                    <p:cond delay="0"/>
                                  </p:stCondLst>
                                  <p:childTnLst>
                                    <p:set>
                                      <p:cBhvr>
                                        <p:cTn id="31" dur="1" fill="hold">
                                          <p:stCondLst>
                                            <p:cond delay="0"/>
                                          </p:stCondLst>
                                        </p:cTn>
                                        <p:tgtEl>
                                          <p:spTgt spid="2"/>
                                        </p:tgtEl>
                                        <p:attrNameLst>
                                          <p:attrName>style.visibility</p:attrName>
                                        </p:attrNameLst>
                                      </p:cBhvr>
                                      <p:to>
                                        <p:strVal val="visible"/>
                                      </p:to>
                                    </p:set>
                                    <p:animEffect transition="in" filter="barn(outVertical)">
                                      <p:cBhvr>
                                        <p:cTn id="32" dur="1000"/>
                                        <p:tgtEl>
                                          <p:spTgt spid="2"/>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4" fill="hold" nodeType="click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wipe(down)">
                                      <p:cBhvr>
                                        <p:cTn id="37" dur="1000"/>
                                        <p:tgtEl>
                                          <p:spTgt spid="17"/>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4" fill="hold" nodeType="clickEffect">
                                  <p:stCondLst>
                                    <p:cond delay="0"/>
                                  </p:stCondLst>
                                  <p:childTnLst>
                                    <p:set>
                                      <p:cBhvr>
                                        <p:cTn id="41" dur="1" fill="hold">
                                          <p:stCondLst>
                                            <p:cond delay="0"/>
                                          </p:stCondLst>
                                        </p:cTn>
                                        <p:tgtEl>
                                          <p:spTgt spid="4"/>
                                        </p:tgtEl>
                                        <p:attrNameLst>
                                          <p:attrName>style.visibility</p:attrName>
                                        </p:attrNameLst>
                                      </p:cBhvr>
                                      <p:to>
                                        <p:strVal val="visible"/>
                                      </p:to>
                                    </p:set>
                                    <p:animEffect transition="in" filter="wipe(down)">
                                      <p:cBhvr>
                                        <p:cTn id="42"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Title 1"/>
          <p:cNvSpPr>
            <a:spLocks noGrp="1"/>
          </p:cNvSpPr>
          <p:nvPr>
            <p:ph type="title"/>
          </p:nvPr>
        </p:nvSpPr>
        <p:spPr>
          <a:xfrm>
            <a:off x="1251863" y="10"/>
            <a:ext cx="9688287" cy="1527175"/>
          </a:xfrm>
        </p:spPr>
        <p:txBody>
          <a:bodyPr/>
          <a:lstStyle/>
          <a:p>
            <a:r>
              <a:rPr lang="en-US" altLang="en-US" b="1" dirty="0"/>
              <a:t>Deciding How Much to Produce</a:t>
            </a:r>
          </a:p>
        </p:txBody>
      </p:sp>
      <p:sp>
        <p:nvSpPr>
          <p:cNvPr id="18435" name="Content Placeholder 2"/>
          <p:cNvSpPr>
            <a:spLocks noGrp="1"/>
          </p:cNvSpPr>
          <p:nvPr>
            <p:ph idx="1"/>
          </p:nvPr>
        </p:nvSpPr>
        <p:spPr>
          <a:xfrm>
            <a:off x="1251862" y="1699466"/>
            <a:ext cx="10171875" cy="4895850"/>
          </a:xfrm>
        </p:spPr>
        <p:txBody>
          <a:bodyPr/>
          <a:lstStyle/>
          <a:p>
            <a:r>
              <a:rPr lang="en-US" altLang="en-US" sz="2800" dirty="0"/>
              <a:t>For a monopoly, we can use the same three-step process to determine profits that we used for a perfectly competitive firm:</a:t>
            </a:r>
          </a:p>
          <a:p>
            <a:pPr marL="971550" lvl="1" indent="-514350">
              <a:buFont typeface="Calibri" panose="020F0502020204030204" pitchFamily="34" charset="0"/>
              <a:buAutoNum type="arabicPeriod"/>
            </a:pPr>
            <a:r>
              <a:rPr lang="en-US" altLang="en-US" sz="2800" dirty="0"/>
              <a:t>Find the profit maximizing point: MR = MC</a:t>
            </a:r>
          </a:p>
          <a:p>
            <a:pPr marL="971550" lvl="1" indent="-514350">
              <a:buFont typeface="Calibri" panose="020F0502020204030204" pitchFamily="34" charset="0"/>
              <a:buAutoNum type="arabicPeriod"/>
            </a:pPr>
            <a:r>
              <a:rPr lang="en-US" altLang="en-US" sz="2800" dirty="0"/>
              <a:t>Find output (Q) at this point: move down the vertical dashed line to the x axis at point q. </a:t>
            </a:r>
          </a:p>
          <a:p>
            <a:pPr marL="971550" lvl="1" indent="-514350">
              <a:buFont typeface="Calibri" panose="020F0502020204030204" pitchFamily="34" charset="0"/>
              <a:buAutoNum type="arabicPeriod"/>
            </a:pPr>
            <a:r>
              <a:rPr lang="en-US" altLang="en-US" sz="2800" dirty="0"/>
              <a:t>The monopolist will charge a price P equal to the height of the demand curve at that quantity.  The average costs will be the height of the ATC curve at that quantity.  Average profit per unit is (P – ATC).</a:t>
            </a:r>
          </a:p>
        </p:txBody>
      </p:sp>
    </p:spTree>
    <p:extLst>
      <p:ext uri="{BB962C8B-B14F-4D97-AF65-F5344CB8AC3E}">
        <p14:creationId xmlns:p14="http://schemas.microsoft.com/office/powerpoint/2010/main" val="394154505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8435">
                                            <p:txEl>
                                              <p:pRg st="1" end="1"/>
                                            </p:txEl>
                                          </p:spTgt>
                                        </p:tgtEl>
                                        <p:attrNameLst>
                                          <p:attrName>style.visibility</p:attrName>
                                        </p:attrNameLst>
                                      </p:cBhvr>
                                      <p:to>
                                        <p:strVal val="visible"/>
                                      </p:to>
                                    </p:set>
                                    <p:animEffect transition="in" filter="barn(inVertical)">
                                      <p:cBhvr>
                                        <p:cTn id="7" dur="500"/>
                                        <p:tgtEl>
                                          <p:spTgt spid="18435">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18435">
                                            <p:txEl>
                                              <p:pRg st="2" end="2"/>
                                            </p:txEl>
                                          </p:spTgt>
                                        </p:tgtEl>
                                        <p:attrNameLst>
                                          <p:attrName>style.visibility</p:attrName>
                                        </p:attrNameLst>
                                      </p:cBhvr>
                                      <p:to>
                                        <p:strVal val="visible"/>
                                      </p:to>
                                    </p:set>
                                    <p:animEffect transition="in" filter="barn(inVertical)">
                                      <p:cBhvr>
                                        <p:cTn id="12" dur="500"/>
                                        <p:tgtEl>
                                          <p:spTgt spid="18435">
                                            <p:txEl>
                                              <p:pRg st="2" end="2"/>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21" fill="hold" nodeType="clickEffect">
                                  <p:stCondLst>
                                    <p:cond delay="0"/>
                                  </p:stCondLst>
                                  <p:childTnLst>
                                    <p:set>
                                      <p:cBhvr>
                                        <p:cTn id="16" dur="1" fill="hold">
                                          <p:stCondLst>
                                            <p:cond delay="0"/>
                                          </p:stCondLst>
                                        </p:cTn>
                                        <p:tgtEl>
                                          <p:spTgt spid="18435">
                                            <p:txEl>
                                              <p:pRg st="3" end="3"/>
                                            </p:txEl>
                                          </p:spTgt>
                                        </p:tgtEl>
                                        <p:attrNameLst>
                                          <p:attrName>style.visibility</p:attrName>
                                        </p:attrNameLst>
                                      </p:cBhvr>
                                      <p:to>
                                        <p:strVal val="visible"/>
                                      </p:to>
                                    </p:set>
                                    <p:animEffect transition="in" filter="barn(inVertical)">
                                      <p:cBhvr>
                                        <p:cTn id="17" dur="500"/>
                                        <p:tgtEl>
                                          <p:spTgt spid="1843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profit.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040189" y="3384550"/>
            <a:ext cx="2073275" cy="6492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34818" name="Picture 3" descr="axes.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773365" y="1257308"/>
            <a:ext cx="6289675" cy="52752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 name="Picture 1" descr="atc.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5121277" y="1698636"/>
            <a:ext cx="3890963" cy="24860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3" name="Picture 2" descr="atclvert.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3562358" y="3932238"/>
            <a:ext cx="2551113" cy="1952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5" name="Picture 4" descr="d.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4025901" y="1858964"/>
            <a:ext cx="4475163" cy="32210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6" name="Picture 5" descr="mc.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4657733" y="1579566"/>
            <a:ext cx="3090863" cy="42576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3" name="Picture 12" descr="mr.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4008439" y="1884369"/>
            <a:ext cx="2984500" cy="42370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4" name="Picture 13" descr="p.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3735389" y="3297238"/>
            <a:ext cx="2378075" cy="1952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6" name="Picture 15"/>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6040437" y="3351224"/>
            <a:ext cx="868363" cy="31638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34826" name="Title 10"/>
          <p:cNvSpPr>
            <a:spLocks noGrp="1"/>
          </p:cNvSpPr>
          <p:nvPr>
            <p:ph type="title"/>
          </p:nvPr>
        </p:nvSpPr>
        <p:spPr>
          <a:xfrm>
            <a:off x="1943100" y="-152400"/>
            <a:ext cx="8229600" cy="1143000"/>
          </a:xfrm>
        </p:spPr>
        <p:txBody>
          <a:bodyPr/>
          <a:lstStyle/>
          <a:p>
            <a:pPr algn="ctr" eaLnBrk="1" hangingPunct="1"/>
            <a:r>
              <a:rPr lang="en-US" altLang="en-US" b="1" dirty="0">
                <a:cs typeface="Arial" panose="020B0604020202020204" pitchFamily="34" charset="0"/>
              </a:rPr>
              <a:t>The Monopolist'</a:t>
            </a:r>
            <a:r>
              <a:rPr lang="en-US" altLang="ja-JP" b="1" dirty="0">
                <a:cs typeface="Arial" panose="020B0604020202020204" pitchFamily="34" charset="0"/>
              </a:rPr>
              <a:t>s Profit</a:t>
            </a:r>
            <a:endParaRPr lang="en-US" altLang="en-US" b="1" dirty="0"/>
          </a:p>
        </p:txBody>
      </p:sp>
    </p:spTree>
    <p:extLst>
      <p:ext uri="{BB962C8B-B14F-4D97-AF65-F5344CB8AC3E}">
        <p14:creationId xmlns:p14="http://schemas.microsoft.com/office/powerpoint/2010/main" val="130879860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1000"/>
                                        <p:tgtEl>
                                          <p:spTgt spid="5"/>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wipe(left)">
                                      <p:cBhvr>
                                        <p:cTn id="12" dur="1000"/>
                                        <p:tgtEl>
                                          <p:spTgt spid="13"/>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left)">
                                      <p:cBhvr>
                                        <p:cTn id="17" dur="1000"/>
                                        <p:tgtEl>
                                          <p:spTgt spid="6"/>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nodeType="click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wipe(left)">
                                      <p:cBhvr>
                                        <p:cTn id="22" dur="1000"/>
                                        <p:tgtEl>
                                          <p:spTgt spid="2"/>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4" fill="hold" nodeType="click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wipe(down)">
                                      <p:cBhvr>
                                        <p:cTn id="27" dur="1000"/>
                                        <p:tgtEl>
                                          <p:spTgt spid="16"/>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8" fill="hold" nodeType="clickEffect">
                                  <p:stCondLst>
                                    <p:cond delay="0"/>
                                  </p:stCondLst>
                                  <p:childTnLst>
                                    <p:set>
                                      <p:cBhvr>
                                        <p:cTn id="31" dur="1" fill="hold">
                                          <p:stCondLst>
                                            <p:cond delay="0"/>
                                          </p:stCondLst>
                                        </p:cTn>
                                        <p:tgtEl>
                                          <p:spTgt spid="14"/>
                                        </p:tgtEl>
                                        <p:attrNameLst>
                                          <p:attrName>style.visibility</p:attrName>
                                        </p:attrNameLst>
                                      </p:cBhvr>
                                      <p:to>
                                        <p:strVal val="visible"/>
                                      </p:to>
                                    </p:set>
                                    <p:animEffect transition="in" filter="wipe(left)">
                                      <p:cBhvr>
                                        <p:cTn id="32" dur="1000"/>
                                        <p:tgtEl>
                                          <p:spTgt spid="14"/>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8" fill="hold" nodeType="clickEffect">
                                  <p:stCondLst>
                                    <p:cond delay="0"/>
                                  </p:stCondLst>
                                  <p:childTnLst>
                                    <p:set>
                                      <p:cBhvr>
                                        <p:cTn id="36" dur="1" fill="hold">
                                          <p:stCondLst>
                                            <p:cond delay="0"/>
                                          </p:stCondLst>
                                        </p:cTn>
                                        <p:tgtEl>
                                          <p:spTgt spid="3"/>
                                        </p:tgtEl>
                                        <p:attrNameLst>
                                          <p:attrName>style.visibility</p:attrName>
                                        </p:attrNameLst>
                                      </p:cBhvr>
                                      <p:to>
                                        <p:strVal val="visible"/>
                                      </p:to>
                                    </p:set>
                                    <p:animEffect transition="in" filter="wipe(left)">
                                      <p:cBhvr>
                                        <p:cTn id="37" dur="1000"/>
                                        <p:tgtEl>
                                          <p:spTgt spid="3"/>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4" fill="hold" nodeType="clickEffect">
                                  <p:stCondLst>
                                    <p:cond delay="0"/>
                                  </p:stCondLst>
                                  <p:childTnLst>
                                    <p:set>
                                      <p:cBhvr>
                                        <p:cTn id="41" dur="1" fill="hold">
                                          <p:stCondLst>
                                            <p:cond delay="0"/>
                                          </p:stCondLst>
                                        </p:cTn>
                                        <p:tgtEl>
                                          <p:spTgt spid="15"/>
                                        </p:tgtEl>
                                        <p:attrNameLst>
                                          <p:attrName>style.visibility</p:attrName>
                                        </p:attrNameLst>
                                      </p:cBhvr>
                                      <p:to>
                                        <p:strVal val="visible"/>
                                      </p:to>
                                    </p:set>
                                    <p:animEffect transition="in" filter="wipe(down)">
                                      <p:cBhvr>
                                        <p:cTn id="42" dur="1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7698" name="Picture 2" descr="21_PRINECOMI_CH1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56239" y="870662"/>
            <a:ext cx="7885175" cy="572667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4409656" y="24384"/>
            <a:ext cx="3994755" cy="769441"/>
          </a:xfrm>
          <a:prstGeom prst="rect">
            <a:avLst/>
          </a:prstGeom>
          <a:noFill/>
        </p:spPr>
        <p:txBody>
          <a:bodyPr wrap="square" rtlCol="0">
            <a:spAutoFit/>
          </a:bodyPr>
          <a:lstStyle/>
          <a:p>
            <a:pPr algn="ctr"/>
            <a:r>
              <a:rPr lang="en-US" sz="4400" b="1" dirty="0">
                <a:latin typeface="Cambria" panose="02040503050406030204" pitchFamily="18" charset="0"/>
              </a:rPr>
              <a:t>Zero Profit</a:t>
            </a:r>
          </a:p>
        </p:txBody>
      </p:sp>
    </p:spTree>
    <p:extLst>
      <p:ext uri="{BB962C8B-B14F-4D97-AF65-F5344CB8AC3E}">
        <p14:creationId xmlns:p14="http://schemas.microsoft.com/office/powerpoint/2010/main" val="343509438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Title 1"/>
          <p:cNvSpPr>
            <a:spLocks noGrp="1"/>
          </p:cNvSpPr>
          <p:nvPr>
            <p:ph type="title"/>
          </p:nvPr>
        </p:nvSpPr>
        <p:spPr>
          <a:xfrm>
            <a:off x="1717675" y="0"/>
            <a:ext cx="8574088" cy="720279"/>
          </a:xfrm>
        </p:spPr>
        <p:txBody>
          <a:bodyPr/>
          <a:lstStyle/>
          <a:p>
            <a:r>
              <a:rPr lang="en-US" sz="3600" b="1" dirty="0"/>
              <a:t>Class Activity: Think-Pair-Share</a:t>
            </a:r>
          </a:p>
        </p:txBody>
      </p:sp>
      <p:sp>
        <p:nvSpPr>
          <p:cNvPr id="68610" name="Content Placeholder 2"/>
          <p:cNvSpPr>
            <a:spLocks noGrp="1"/>
          </p:cNvSpPr>
          <p:nvPr>
            <p:ph idx="4294967295"/>
          </p:nvPr>
        </p:nvSpPr>
        <p:spPr>
          <a:xfrm>
            <a:off x="1717675" y="925513"/>
            <a:ext cx="8809038" cy="1027112"/>
          </a:xfrm>
        </p:spPr>
        <p:txBody>
          <a:bodyPr/>
          <a:lstStyle/>
          <a:p>
            <a:pPr eaLnBrk="1" hangingPunct="1"/>
            <a:r>
              <a:rPr lang="en-US" sz="2800" dirty="0"/>
              <a:t>True or false? A profit-maximizing monopolist will set its price and output where demand is inelastic?</a:t>
            </a:r>
          </a:p>
        </p:txBody>
      </p:sp>
      <p:pic>
        <p:nvPicPr>
          <p:cNvPr id="37892" name="Picture 2" descr="A graph with market quantity on the x axis and price and cost on the y axis. The demand curve, D, and marginal revenue, M R, curve are negative, but the M R curve decreases at a faster rate. The M C curve is positive and intersects the M R and D curve. When the M R curve and M C curve intersect, the quantity is Q  M and the price on the demand curve is P M. Dotted lines are marked on the price and quantity at the intersection up to the D curv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36336" y="2207492"/>
            <a:ext cx="5278437" cy="429736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7"/>
                    </a:schemeClr>
                  </a:outerShdw>
                </a:effectLst>
              </a14:hiddenEffects>
            </a:ext>
          </a:extLst>
        </p:spPr>
      </p:pic>
    </p:spTree>
    <p:extLst>
      <p:ext uri="{BB962C8B-B14F-4D97-AF65-F5344CB8AC3E}">
        <p14:creationId xmlns:p14="http://schemas.microsoft.com/office/powerpoint/2010/main" val="328022284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Title 1"/>
          <p:cNvSpPr>
            <a:spLocks noGrp="1"/>
          </p:cNvSpPr>
          <p:nvPr>
            <p:ph type="title"/>
          </p:nvPr>
        </p:nvSpPr>
        <p:spPr>
          <a:xfrm>
            <a:off x="1717676" y="17262"/>
            <a:ext cx="8574088" cy="720279"/>
          </a:xfrm>
        </p:spPr>
        <p:txBody>
          <a:bodyPr/>
          <a:lstStyle/>
          <a:p>
            <a:r>
              <a:rPr lang="en-US" sz="3600" b="1" dirty="0"/>
              <a:t>Class Activity: Think-Pair-Share</a:t>
            </a:r>
          </a:p>
        </p:txBody>
      </p:sp>
      <p:sp>
        <p:nvSpPr>
          <p:cNvPr id="70658" name="Content Placeholder 2"/>
          <p:cNvSpPr>
            <a:spLocks noGrp="1"/>
          </p:cNvSpPr>
          <p:nvPr>
            <p:ph idx="4294967295"/>
          </p:nvPr>
        </p:nvSpPr>
        <p:spPr>
          <a:xfrm>
            <a:off x="1717676" y="925514"/>
            <a:ext cx="8753101" cy="998536"/>
          </a:xfrm>
        </p:spPr>
        <p:txBody>
          <a:bodyPr/>
          <a:lstStyle/>
          <a:p>
            <a:pPr eaLnBrk="1" hangingPunct="1"/>
            <a:r>
              <a:rPr lang="en-US" sz="2800" dirty="0"/>
              <a:t>True or false? A profit-maximizing monopolist will set its price and output where demand is inelastic?</a:t>
            </a:r>
          </a:p>
        </p:txBody>
      </p:sp>
      <p:pic>
        <p:nvPicPr>
          <p:cNvPr id="6" name="Picture 5" descr="A graph with market quantity on the x axis and price and cost on the y axis. The demand curve, D, and marginal revenue, M R, curve are negative, but the M R curve decreases at a faster rate. The M C curve is positive and intersects the M R and D curve. When the M R curve and M C curve intersect, the quantity is Q  M and the price on the demand curve is P  M. Dotted lines are marked on the price and quantity at the intersection up to the D curve. A point on the demand curve where the M R curve intersects the x axis is labeled unit elastic. Above that point along the demand curve is labeled elastic and below is labeled inelastic."/>
          <p:cNvPicPr>
            <a:picLocks noChangeAspect="1"/>
          </p:cNvPicPr>
          <p:nvPr/>
        </p:nvPicPr>
        <p:blipFill>
          <a:blip r:embed="rId3"/>
          <a:stretch>
            <a:fillRect/>
          </a:stretch>
        </p:blipFill>
        <p:spPr>
          <a:xfrm>
            <a:off x="3162906" y="2126037"/>
            <a:ext cx="5862638" cy="4134016"/>
          </a:xfrm>
          <a:prstGeom prst="rect">
            <a:avLst/>
          </a:prstGeom>
        </p:spPr>
      </p:pic>
    </p:spTree>
    <p:extLst>
      <p:ext uri="{BB962C8B-B14F-4D97-AF65-F5344CB8AC3E}">
        <p14:creationId xmlns:p14="http://schemas.microsoft.com/office/powerpoint/2010/main" val="165784454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5344" y="-1"/>
            <a:ext cx="12106656" cy="1527337"/>
          </a:xfrm>
        </p:spPr>
        <p:txBody>
          <a:bodyPr/>
          <a:lstStyle/>
          <a:p>
            <a:r>
              <a:rPr lang="en-US" b="1" dirty="0"/>
              <a:t>Monopoly Demand,</a:t>
            </a:r>
            <a:br>
              <a:rPr lang="en-US" b="1" dirty="0"/>
            </a:br>
            <a:r>
              <a:rPr lang="en-US" b="1" dirty="0"/>
              <a:t>Marginal Revenue, and Elasticity</a:t>
            </a:r>
          </a:p>
        </p:txBody>
      </p:sp>
      <p:sp>
        <p:nvSpPr>
          <p:cNvPr id="3" name="Content Placeholder 2"/>
          <p:cNvSpPr>
            <a:spLocks noGrp="1"/>
          </p:cNvSpPr>
          <p:nvPr>
            <p:ph idx="1"/>
          </p:nvPr>
        </p:nvSpPr>
        <p:spPr>
          <a:xfrm>
            <a:off x="85344" y="1713168"/>
            <a:ext cx="10972800" cy="4896248"/>
          </a:xfrm>
        </p:spPr>
        <p:txBody>
          <a:bodyPr/>
          <a:lstStyle/>
          <a:p>
            <a:r>
              <a:rPr lang="en-US" dirty="0"/>
              <a:t>A monopoly firm will always price its product to ensure that demand is elastic.</a:t>
            </a:r>
          </a:p>
          <a:p>
            <a:endParaRPr lang="en-US" dirty="0"/>
          </a:p>
        </p:txBody>
      </p:sp>
      <p:pic>
        <p:nvPicPr>
          <p:cNvPr id="4" name="Picture 3"/>
          <p:cNvPicPr/>
          <p:nvPr/>
        </p:nvPicPr>
        <p:blipFill>
          <a:blip r:embed="rId3"/>
          <a:stretch>
            <a:fillRect/>
          </a:stretch>
        </p:blipFill>
        <p:spPr>
          <a:xfrm>
            <a:off x="4044511" y="3031744"/>
            <a:ext cx="4794695" cy="3763504"/>
          </a:xfrm>
          <a:prstGeom prst="rect">
            <a:avLst/>
          </a:prstGeom>
        </p:spPr>
      </p:pic>
    </p:spTree>
    <p:extLst>
      <p:ext uri="{BB962C8B-B14F-4D97-AF65-F5344CB8AC3E}">
        <p14:creationId xmlns:p14="http://schemas.microsoft.com/office/powerpoint/2010/main" val="31775780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Title 1"/>
          <p:cNvSpPr>
            <a:spLocks noGrp="1"/>
          </p:cNvSpPr>
          <p:nvPr>
            <p:ph type="title"/>
          </p:nvPr>
        </p:nvSpPr>
        <p:spPr>
          <a:xfrm>
            <a:off x="609600" y="1"/>
            <a:ext cx="10972800" cy="1527175"/>
          </a:xfrm>
        </p:spPr>
        <p:txBody>
          <a:bodyPr/>
          <a:lstStyle/>
          <a:p>
            <a:r>
              <a:rPr lang="en-US" b="1" dirty="0">
                <a:ea typeface="MS PGothic" charset="0"/>
              </a:rPr>
              <a:t>Long-Run Costs</a:t>
            </a:r>
          </a:p>
        </p:txBody>
      </p:sp>
      <p:sp>
        <p:nvSpPr>
          <p:cNvPr id="38915" name="Content Placeholder 2"/>
          <p:cNvSpPr>
            <a:spLocks noGrp="1"/>
          </p:cNvSpPr>
          <p:nvPr>
            <p:ph idx="1"/>
          </p:nvPr>
        </p:nvSpPr>
        <p:spPr>
          <a:xfrm>
            <a:off x="609600" y="1712913"/>
            <a:ext cx="10972800" cy="4895850"/>
          </a:xfrm>
        </p:spPr>
        <p:txBody>
          <a:bodyPr/>
          <a:lstStyle/>
          <a:p>
            <a:pPr eaLnBrk="1" hangingPunct="1"/>
            <a:r>
              <a:rPr lang="en-US" dirty="0">
                <a:ea typeface="MS PGothic" charset="0"/>
              </a:rPr>
              <a:t>Scale</a:t>
            </a:r>
          </a:p>
          <a:p>
            <a:pPr lvl="1" eaLnBrk="1" hangingPunct="1"/>
            <a:r>
              <a:rPr lang="en-US" dirty="0">
                <a:ea typeface="MS PGothic" charset="0"/>
              </a:rPr>
              <a:t>Size of the production process</a:t>
            </a:r>
          </a:p>
          <a:p>
            <a:pPr eaLnBrk="1" hangingPunct="1"/>
            <a:r>
              <a:rPr lang="en-US" dirty="0">
                <a:ea typeface="MS PGothic" charset="0"/>
              </a:rPr>
              <a:t>Efficient scale</a:t>
            </a:r>
          </a:p>
          <a:p>
            <a:pPr lvl="1" eaLnBrk="1" hangingPunct="1"/>
            <a:r>
              <a:rPr lang="en-US" dirty="0">
                <a:ea typeface="MS PGothic" charset="0"/>
              </a:rPr>
              <a:t>The level of output in which ATC is minimized</a:t>
            </a:r>
          </a:p>
          <a:p>
            <a:pPr lvl="1" eaLnBrk="1" hangingPunct="1"/>
            <a:r>
              <a:rPr lang="en-US" dirty="0">
                <a:ea typeface="MS PGothic" charset="0"/>
              </a:rPr>
              <a:t>Note that the MC curve passes through the minimum of the ATC curve.</a:t>
            </a:r>
          </a:p>
        </p:txBody>
      </p:sp>
    </p:spTree>
    <p:extLst>
      <p:ext uri="{BB962C8B-B14F-4D97-AF65-F5344CB8AC3E}">
        <p14:creationId xmlns:p14="http://schemas.microsoft.com/office/powerpoint/2010/main" val="307714435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38915">
                                            <p:txEl>
                                              <p:pRg st="1" end="1"/>
                                            </p:txEl>
                                          </p:spTgt>
                                        </p:tgtEl>
                                        <p:attrNameLst>
                                          <p:attrName>style.visibility</p:attrName>
                                        </p:attrNameLst>
                                      </p:cBhvr>
                                      <p:to>
                                        <p:strVal val="visible"/>
                                      </p:to>
                                    </p:set>
                                    <p:animEffect transition="in" filter="barn(inVertical)">
                                      <p:cBhvr>
                                        <p:cTn id="7" dur="500"/>
                                        <p:tgtEl>
                                          <p:spTgt spid="38915">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38915">
                                            <p:txEl>
                                              <p:pRg st="3" end="3"/>
                                            </p:txEl>
                                          </p:spTgt>
                                        </p:tgtEl>
                                        <p:attrNameLst>
                                          <p:attrName>style.visibility</p:attrName>
                                        </p:attrNameLst>
                                      </p:cBhvr>
                                      <p:to>
                                        <p:strVal val="visible"/>
                                      </p:to>
                                    </p:set>
                                    <p:animEffect transition="in" filter="barn(inVertical)">
                                      <p:cBhvr>
                                        <p:cTn id="12" dur="500"/>
                                        <p:tgtEl>
                                          <p:spTgt spid="38915">
                                            <p:txEl>
                                              <p:pRg st="3" end="3"/>
                                            </p:txEl>
                                          </p:spTgt>
                                        </p:tgtEl>
                                      </p:cBhvr>
                                    </p:animEffect>
                                  </p:childTnLst>
                                </p:cTn>
                              </p:par>
                              <p:par>
                                <p:cTn id="13" presetID="16" presetClass="entr" presetSubtype="21" fill="hold" nodeType="withEffect">
                                  <p:stCondLst>
                                    <p:cond delay="0"/>
                                  </p:stCondLst>
                                  <p:childTnLst>
                                    <p:set>
                                      <p:cBhvr>
                                        <p:cTn id="14" dur="1" fill="hold">
                                          <p:stCondLst>
                                            <p:cond delay="0"/>
                                          </p:stCondLst>
                                        </p:cTn>
                                        <p:tgtEl>
                                          <p:spTgt spid="38915">
                                            <p:txEl>
                                              <p:pRg st="4" end="4"/>
                                            </p:txEl>
                                          </p:spTgt>
                                        </p:tgtEl>
                                        <p:attrNameLst>
                                          <p:attrName>style.visibility</p:attrName>
                                        </p:attrNameLst>
                                      </p:cBhvr>
                                      <p:to>
                                        <p:strVal val="visible"/>
                                      </p:to>
                                    </p:set>
                                    <p:animEffect transition="in" filter="barn(inVertical)">
                                      <p:cBhvr>
                                        <p:cTn id="15" dur="500"/>
                                        <p:tgtEl>
                                          <p:spTgt spid="3891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Title 1"/>
          <p:cNvSpPr>
            <a:spLocks noGrp="1"/>
          </p:cNvSpPr>
          <p:nvPr>
            <p:ph type="title"/>
          </p:nvPr>
        </p:nvSpPr>
        <p:spPr>
          <a:xfrm>
            <a:off x="391887" y="11"/>
            <a:ext cx="10900228" cy="1527175"/>
          </a:xfrm>
        </p:spPr>
        <p:txBody>
          <a:bodyPr/>
          <a:lstStyle/>
          <a:p>
            <a:pPr algn="ctr"/>
            <a:r>
              <a:rPr lang="en-US" altLang="en-US" b="1" dirty="0"/>
              <a:t>Perfectly Competitive vs. Monopoly</a:t>
            </a:r>
          </a:p>
        </p:txBody>
      </p:sp>
      <p:graphicFrame>
        <p:nvGraphicFramePr>
          <p:cNvPr id="5" name="Table 4"/>
          <p:cNvGraphicFramePr>
            <a:graphicFrameLocks noGrp="1"/>
          </p:cNvGraphicFramePr>
          <p:nvPr>
            <p:extLst>
              <p:ext uri="{D42A27DB-BD31-4B8C-83A1-F6EECF244321}">
                <p14:modId xmlns:p14="http://schemas.microsoft.com/office/powerpoint/2010/main" val="938872215"/>
              </p:ext>
            </p:extLst>
          </p:nvPr>
        </p:nvGraphicFramePr>
        <p:xfrm>
          <a:off x="1143552" y="1698625"/>
          <a:ext cx="9395012" cy="5019676"/>
        </p:xfrm>
        <a:graphic>
          <a:graphicData uri="http://schemas.openxmlformats.org/drawingml/2006/table">
            <a:tbl>
              <a:tblPr/>
              <a:tblGrid>
                <a:gridCol w="4697506">
                  <a:extLst>
                    <a:ext uri="{9D8B030D-6E8A-4147-A177-3AD203B41FA5}">
                      <a16:colId xmlns:a16="http://schemas.microsoft.com/office/drawing/2014/main" val="20000"/>
                    </a:ext>
                  </a:extLst>
                </a:gridCol>
                <a:gridCol w="4697506">
                  <a:extLst>
                    <a:ext uri="{9D8B030D-6E8A-4147-A177-3AD203B41FA5}">
                      <a16:colId xmlns:a16="http://schemas.microsoft.com/office/drawing/2014/main" val="20001"/>
                    </a:ext>
                  </a:extLst>
                </a:gridCol>
              </a:tblGrid>
              <a:tr h="865188">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400" b="1" i="0" u="none" strike="noStrike" cap="none" normalizeH="0" baseline="0" dirty="0">
                          <a:ln>
                            <a:noFill/>
                          </a:ln>
                          <a:solidFill>
                            <a:schemeClr val="tx1"/>
                          </a:solidFill>
                          <a:effectLst/>
                          <a:latin typeface="Cambria" panose="02040503050406030204" pitchFamily="18" charset="0"/>
                          <a:ea typeface="MS PGothic" charset="0"/>
                          <a:cs typeface="Times New Roman" charset="0"/>
                        </a:rPr>
                        <a:t>Perfectly Competitive</a:t>
                      </a:r>
                    </a:p>
                  </a:txBody>
                  <a:tcPr marL="68580" marR="68580" marT="0" marB="0" anchor="ctr" horzOverflow="overflow">
                    <a:lnL w="28575" cap="flat" cmpd="sng" algn="ctr">
                      <a:solidFill>
                        <a:srgbClr val="000000"/>
                      </a:solidFill>
                      <a:prstDash val="solid"/>
                      <a:round/>
                      <a:headEnd type="none" w="med" len="med"/>
                      <a:tailEnd type="none" w="med" len="med"/>
                    </a:lnL>
                    <a:lnR>
                      <a:noFill/>
                    </a:lnR>
                    <a:lnT w="28575"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400" b="1" i="0" u="none" strike="noStrike" cap="none" normalizeH="0" baseline="0" dirty="0">
                          <a:ln>
                            <a:noFill/>
                          </a:ln>
                          <a:solidFill>
                            <a:schemeClr val="tx1"/>
                          </a:solidFill>
                          <a:effectLst/>
                          <a:latin typeface="Cambria" panose="02040503050406030204" pitchFamily="18" charset="0"/>
                          <a:ea typeface="MS PGothic" charset="0"/>
                          <a:cs typeface="Times New Roman" charset="0"/>
                        </a:rPr>
                        <a:t>Monopoly</a:t>
                      </a:r>
                    </a:p>
                  </a:txBody>
                  <a:tcPr marL="68580" marR="68580" marT="0" marB="0" anchor="ctr" horzOverflow="overflow">
                    <a:lnL>
                      <a:noFill/>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6D9F1"/>
                    </a:solidFill>
                  </a:tcPr>
                </a:tc>
                <a:extLst>
                  <a:ext uri="{0D108BD9-81ED-4DB2-BD59-A6C34878D82A}">
                    <a16:rowId xmlns:a16="http://schemas.microsoft.com/office/drawing/2014/main" val="10000"/>
                  </a:ext>
                </a:extLst>
              </a:tr>
              <a:tr h="750888">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Cambria" panose="02040503050406030204" pitchFamily="18" charset="0"/>
                          <a:ea typeface="MS PGothic" charset="0"/>
                          <a:cs typeface="Times New Roman" charset="0"/>
                        </a:rPr>
                        <a:t>Many firms</a:t>
                      </a:r>
                    </a:p>
                  </a:txBody>
                  <a:tcPr marL="68580" marR="68580" marT="0" marB="0" anchor="ctr" horzOverflow="overflow">
                    <a:lnL w="28575" cap="flat" cmpd="sng" algn="ctr">
                      <a:solidFill>
                        <a:srgbClr val="000000"/>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Cambria" panose="02040503050406030204" pitchFamily="18" charset="0"/>
                          <a:ea typeface="MS PGothic" charset="0"/>
                          <a:cs typeface="Times New Roman" charset="0"/>
                        </a:rPr>
                        <a:t>One firm</a:t>
                      </a:r>
                    </a:p>
                  </a:txBody>
                  <a:tcPr marL="68580" marR="68580" marT="0" marB="0" anchor="ctr" horzOverflow="overflow">
                    <a:lnL>
                      <a:noFill/>
                    </a:lnL>
                    <a:lnR w="28575"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1343025">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Cambria" panose="02040503050406030204" pitchFamily="18" charset="0"/>
                          <a:ea typeface="MS PGothic" charset="0"/>
                          <a:cs typeface="Times New Roman" charset="0"/>
                        </a:rPr>
                        <a:t>Produces efficient level of output </a:t>
                      </a:r>
                    </a:p>
                    <a:p>
                      <a:pPr marL="0" marR="0" lvl="0" indent="0" algn="ctr" defTabSz="4572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Cambria" panose="02040503050406030204" pitchFamily="18" charset="0"/>
                          <a:ea typeface="MS PGothic" charset="0"/>
                          <a:cs typeface="Times New Roman" charset="0"/>
                        </a:rPr>
                        <a:t>(since P = MC)</a:t>
                      </a:r>
                    </a:p>
                  </a:txBody>
                  <a:tcPr marL="68580" marR="68580" marT="0" marB="0" anchor="ctr" horzOverflow="overflow">
                    <a:lnL w="28575" cap="flat" cmpd="sng" algn="ctr">
                      <a:solidFill>
                        <a:srgbClr val="000000"/>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Cambria" panose="02040503050406030204" pitchFamily="18" charset="0"/>
                          <a:ea typeface="MS PGothic" charset="0"/>
                          <a:cs typeface="Times New Roman" charset="0"/>
                        </a:rPr>
                        <a:t>Produces less than the efficient level of output</a:t>
                      </a:r>
                      <a:br>
                        <a:rPr kumimoji="0" lang="en-US" sz="2400" b="0" i="0" u="none" strike="noStrike" cap="none" normalizeH="0" baseline="0" dirty="0">
                          <a:ln>
                            <a:noFill/>
                          </a:ln>
                          <a:solidFill>
                            <a:schemeClr val="tx1"/>
                          </a:solidFill>
                          <a:effectLst/>
                          <a:latin typeface="Cambria" panose="02040503050406030204" pitchFamily="18" charset="0"/>
                          <a:ea typeface="MS PGothic" charset="0"/>
                          <a:cs typeface="Times New Roman" charset="0"/>
                        </a:rPr>
                      </a:br>
                      <a:r>
                        <a:rPr kumimoji="0" lang="en-US" sz="2400" b="0" i="0" u="none" strike="noStrike" cap="none" normalizeH="0" baseline="0" dirty="0">
                          <a:ln>
                            <a:noFill/>
                          </a:ln>
                          <a:solidFill>
                            <a:schemeClr val="tx1"/>
                          </a:solidFill>
                          <a:effectLst/>
                          <a:latin typeface="Cambria" panose="02040503050406030204" pitchFamily="18" charset="0"/>
                          <a:ea typeface="MS PGothic" charset="0"/>
                          <a:cs typeface="Times New Roman" charset="0"/>
                        </a:rPr>
                        <a:t>(since P &gt; MC)</a:t>
                      </a:r>
                    </a:p>
                  </a:txBody>
                  <a:tcPr marL="68580" marR="68580" marT="0" marB="0" anchor="ctr" horzOverflow="overflow">
                    <a:lnL>
                      <a:noFill/>
                    </a:lnL>
                    <a:lnR w="28575"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933450">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Cambria" panose="02040503050406030204" pitchFamily="18" charset="0"/>
                          <a:ea typeface="MS PGothic" charset="0"/>
                          <a:cs typeface="Times New Roman" charset="0"/>
                        </a:rPr>
                        <a:t>Cannot earn long-run economic profits</a:t>
                      </a:r>
                    </a:p>
                  </a:txBody>
                  <a:tcPr marL="68580" marR="68580" marT="0" marB="0" anchor="ctr" horzOverflow="overflow">
                    <a:lnL w="28575" cap="flat" cmpd="sng" algn="ctr">
                      <a:solidFill>
                        <a:srgbClr val="000000"/>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Cambria" panose="02040503050406030204" pitchFamily="18" charset="0"/>
                          <a:ea typeface="MS PGothic" charset="0"/>
                          <a:cs typeface="Times New Roman" charset="0"/>
                        </a:rPr>
                        <a:t>May earn long-run economic profits</a:t>
                      </a:r>
                    </a:p>
                  </a:txBody>
                  <a:tcPr marL="68580" marR="68580" marT="0" marB="0" anchor="ctr" horzOverflow="overflow">
                    <a:lnL>
                      <a:noFill/>
                    </a:lnL>
                    <a:lnR w="28575"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1127125">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Cambria" panose="02040503050406030204" pitchFamily="18" charset="0"/>
                          <a:ea typeface="MS PGothic" charset="0"/>
                          <a:cs typeface="Times New Roman" charset="0"/>
                        </a:rPr>
                        <a:t>Has no market power </a:t>
                      </a:r>
                    </a:p>
                    <a:p>
                      <a:pPr marL="0" marR="0" lvl="0" indent="0" algn="ctr" defTabSz="4572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Cambria" panose="02040503050406030204" pitchFamily="18" charset="0"/>
                          <a:ea typeface="MS PGothic" charset="0"/>
                          <a:cs typeface="Times New Roman" charset="0"/>
                        </a:rPr>
                        <a:t>(is a price taker) </a:t>
                      </a:r>
                    </a:p>
                  </a:txBody>
                  <a:tcPr marL="68580" marR="68580" marT="0" marB="0" anchor="ctr" horzOverflow="overflow">
                    <a:lnL w="28575" cap="flat" cmpd="sng" algn="ctr">
                      <a:solidFill>
                        <a:srgbClr val="000000"/>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Cambria" panose="02040503050406030204" pitchFamily="18" charset="0"/>
                          <a:ea typeface="MS PGothic" charset="0"/>
                          <a:cs typeface="Times New Roman" charset="0"/>
                        </a:rPr>
                        <a:t>Has significant market power</a:t>
                      </a:r>
                    </a:p>
                    <a:p>
                      <a:pPr marL="0" marR="0" lvl="0" indent="0" algn="ctr" defTabSz="4572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Cambria" panose="02040503050406030204" pitchFamily="18" charset="0"/>
                          <a:ea typeface="MS PGothic" charset="0"/>
                          <a:cs typeface="Times New Roman" charset="0"/>
                        </a:rPr>
                        <a:t>(is a price maker)</a:t>
                      </a:r>
                    </a:p>
                  </a:txBody>
                  <a:tcPr marL="68580" marR="68580" marT="0" marB="0" anchor="ctr" horzOverflow="overflow">
                    <a:lnL>
                      <a:noFill/>
                    </a:lnL>
                    <a:lnR w="28575"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bl>
          </a:graphicData>
        </a:graphic>
      </p:graphicFrame>
      <p:cxnSp>
        <p:nvCxnSpPr>
          <p:cNvPr id="3" name="Straight Connector 2">
            <a:extLst>
              <a:ext uri="{FF2B5EF4-FFF2-40B4-BE49-F238E27FC236}">
                <a16:creationId xmlns:a16="http://schemas.microsoft.com/office/drawing/2014/main" id="{37542303-2CC8-BD4A-80BC-D8FD071F3F0C}"/>
              </a:ext>
            </a:extLst>
          </p:cNvPr>
          <p:cNvCxnSpPr>
            <a:cxnSpLocks/>
            <a:stCxn id="5" idx="0"/>
            <a:endCxn id="5" idx="2"/>
          </p:cNvCxnSpPr>
          <p:nvPr/>
        </p:nvCxnSpPr>
        <p:spPr>
          <a:xfrm>
            <a:off x="5841058" y="1698625"/>
            <a:ext cx="0" cy="5019676"/>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6559586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Title 1"/>
          <p:cNvSpPr>
            <a:spLocks noGrp="1"/>
          </p:cNvSpPr>
          <p:nvPr>
            <p:ph type="title"/>
          </p:nvPr>
        </p:nvSpPr>
        <p:spPr>
          <a:xfrm>
            <a:off x="1981200" y="1"/>
            <a:ext cx="8229600" cy="1527175"/>
          </a:xfrm>
        </p:spPr>
        <p:txBody>
          <a:bodyPr/>
          <a:lstStyle/>
          <a:p>
            <a:pPr algn="l"/>
            <a:r>
              <a:rPr lang="en-US" sz="4000" b="1" dirty="0">
                <a:cs typeface="Arial" pitchFamily="-107" charset="0"/>
              </a:rPr>
              <a:t>Class Activity: Think-Pair-Share</a:t>
            </a:r>
          </a:p>
        </p:txBody>
      </p:sp>
      <p:sp>
        <p:nvSpPr>
          <p:cNvPr id="64514" name="Content Placeholder 2"/>
          <p:cNvSpPr>
            <a:spLocks noGrp="1"/>
          </p:cNvSpPr>
          <p:nvPr>
            <p:ph idx="1"/>
          </p:nvPr>
        </p:nvSpPr>
        <p:spPr>
          <a:xfrm>
            <a:off x="1981200" y="1574801"/>
            <a:ext cx="9825990" cy="1343025"/>
          </a:xfrm>
        </p:spPr>
        <p:txBody>
          <a:bodyPr/>
          <a:lstStyle/>
          <a:p>
            <a:pPr eaLnBrk="1" hangingPunct="1">
              <a:buFontTx/>
              <a:buChar char="•"/>
            </a:pPr>
            <a:r>
              <a:rPr lang="en-US" sz="3200" dirty="0">
                <a:cs typeface="Arial" pitchFamily="-107" charset="0"/>
              </a:rPr>
              <a:t>A monopolist faces the following demand and cost schedule. How much should the firm produce? How much profit will it earn? You have five minutes.</a:t>
            </a:r>
          </a:p>
        </p:txBody>
      </p:sp>
      <p:graphicFrame>
        <p:nvGraphicFramePr>
          <p:cNvPr id="4" name="Table 3"/>
          <p:cNvGraphicFramePr>
            <a:graphicFrameLocks noGrp="1"/>
          </p:cNvGraphicFramePr>
          <p:nvPr>
            <p:extLst>
              <p:ext uri="{D42A27DB-BD31-4B8C-83A1-F6EECF244321}">
                <p14:modId xmlns:p14="http://schemas.microsoft.com/office/powerpoint/2010/main" val="2355355614"/>
              </p:ext>
            </p:extLst>
          </p:nvPr>
        </p:nvGraphicFramePr>
        <p:xfrm>
          <a:off x="1981200" y="3228340"/>
          <a:ext cx="8829675" cy="3276600"/>
        </p:xfrm>
        <a:graphic>
          <a:graphicData uri="http://schemas.openxmlformats.org/drawingml/2006/table">
            <a:tbl>
              <a:tblPr firstRow="1"/>
              <a:tblGrid>
                <a:gridCol w="1262062">
                  <a:extLst>
                    <a:ext uri="{9D8B030D-6E8A-4147-A177-3AD203B41FA5}">
                      <a16:colId xmlns:a16="http://schemas.microsoft.com/office/drawing/2014/main" val="20000"/>
                    </a:ext>
                  </a:extLst>
                </a:gridCol>
                <a:gridCol w="1260475">
                  <a:extLst>
                    <a:ext uri="{9D8B030D-6E8A-4147-A177-3AD203B41FA5}">
                      <a16:colId xmlns:a16="http://schemas.microsoft.com/office/drawing/2014/main" val="20001"/>
                    </a:ext>
                  </a:extLst>
                </a:gridCol>
                <a:gridCol w="1262063">
                  <a:extLst>
                    <a:ext uri="{9D8B030D-6E8A-4147-A177-3AD203B41FA5}">
                      <a16:colId xmlns:a16="http://schemas.microsoft.com/office/drawing/2014/main" val="20002"/>
                    </a:ext>
                  </a:extLst>
                </a:gridCol>
                <a:gridCol w="1260475">
                  <a:extLst>
                    <a:ext uri="{9D8B030D-6E8A-4147-A177-3AD203B41FA5}">
                      <a16:colId xmlns:a16="http://schemas.microsoft.com/office/drawing/2014/main" val="20003"/>
                    </a:ext>
                  </a:extLst>
                </a:gridCol>
                <a:gridCol w="1262062">
                  <a:extLst>
                    <a:ext uri="{9D8B030D-6E8A-4147-A177-3AD203B41FA5}">
                      <a16:colId xmlns:a16="http://schemas.microsoft.com/office/drawing/2014/main" val="20004"/>
                    </a:ext>
                  </a:extLst>
                </a:gridCol>
                <a:gridCol w="1260475">
                  <a:extLst>
                    <a:ext uri="{9D8B030D-6E8A-4147-A177-3AD203B41FA5}">
                      <a16:colId xmlns:a16="http://schemas.microsoft.com/office/drawing/2014/main" val="20005"/>
                    </a:ext>
                  </a:extLst>
                </a:gridCol>
                <a:gridCol w="1262063">
                  <a:extLst>
                    <a:ext uri="{9D8B030D-6E8A-4147-A177-3AD203B41FA5}">
                      <a16:colId xmlns:a16="http://schemas.microsoft.com/office/drawing/2014/main" val="20006"/>
                    </a:ext>
                  </a:extLst>
                </a:gridCol>
              </a:tblGrid>
              <a:tr h="546100">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1" i="0" u="none" strike="noStrike" cap="none" normalizeH="0" baseline="0" dirty="0">
                          <a:ln>
                            <a:noFill/>
                          </a:ln>
                          <a:solidFill>
                            <a:schemeClr val="tx1"/>
                          </a:solidFill>
                          <a:effectLst/>
                          <a:latin typeface="Arial" charset="0"/>
                          <a:ea typeface="Arial" charset="0"/>
                          <a:cs typeface="Arial" charset="0"/>
                        </a:rPr>
                        <a:t>Price</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1" i="0" u="none" strike="noStrike" cap="none" normalizeH="0" baseline="0" dirty="0">
                          <a:ln>
                            <a:noFill/>
                          </a:ln>
                          <a:solidFill>
                            <a:schemeClr val="tx1"/>
                          </a:solidFill>
                          <a:effectLst/>
                          <a:latin typeface="Arial" charset="0"/>
                          <a:ea typeface="Arial" charset="0"/>
                          <a:cs typeface="Arial" charset="0"/>
                        </a:rPr>
                        <a:t>Quantity</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1" i="0" u="none" strike="noStrike" cap="none" normalizeH="0" baseline="0" dirty="0">
                          <a:ln>
                            <a:noFill/>
                          </a:ln>
                          <a:solidFill>
                            <a:schemeClr val="tx1"/>
                          </a:solidFill>
                          <a:effectLst/>
                          <a:latin typeface="Arial" charset="0"/>
                          <a:ea typeface="Arial" charset="0"/>
                          <a:cs typeface="Arial" charset="0"/>
                        </a:rPr>
                        <a:t>TR</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1" i="0" u="none" strike="noStrike" cap="none" normalizeH="0" baseline="0" dirty="0">
                          <a:ln>
                            <a:noFill/>
                          </a:ln>
                          <a:solidFill>
                            <a:schemeClr val="tx1"/>
                          </a:solidFill>
                          <a:effectLst/>
                          <a:latin typeface="Arial" charset="0"/>
                          <a:ea typeface="Arial" charset="0"/>
                          <a:cs typeface="Arial" charset="0"/>
                        </a:rPr>
                        <a:t>TC</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1" i="0" u="none" strike="noStrike" cap="none" normalizeH="0" baseline="0" dirty="0">
                          <a:ln>
                            <a:noFill/>
                          </a:ln>
                          <a:solidFill>
                            <a:schemeClr val="tx1"/>
                          </a:solidFill>
                          <a:effectLst/>
                          <a:latin typeface="Arial" charset="0"/>
                          <a:ea typeface="Arial" charset="0"/>
                          <a:cs typeface="Arial" charset="0"/>
                        </a:rPr>
                        <a:t>MR</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1" i="0" u="none" strike="noStrike" cap="none" normalizeH="0" baseline="0" dirty="0">
                          <a:ln>
                            <a:noFill/>
                          </a:ln>
                          <a:solidFill>
                            <a:schemeClr val="tx1"/>
                          </a:solidFill>
                          <a:effectLst/>
                          <a:latin typeface="Arial" charset="0"/>
                          <a:ea typeface="Arial" charset="0"/>
                          <a:cs typeface="Arial" charset="0"/>
                        </a:rPr>
                        <a:t>MC</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1" i="0" u="none" strike="noStrike" cap="none" normalizeH="0" baseline="0" dirty="0">
                          <a:ln>
                            <a:noFill/>
                          </a:ln>
                          <a:solidFill>
                            <a:schemeClr val="tx1"/>
                          </a:solidFill>
                          <a:effectLst/>
                          <a:latin typeface="Arial" charset="0"/>
                          <a:ea typeface="Arial" charset="0"/>
                          <a:cs typeface="Arial" charset="0"/>
                        </a:rPr>
                        <a:t>Profit</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6D9F1"/>
                    </a:solidFill>
                  </a:tcPr>
                </a:tc>
                <a:extLst>
                  <a:ext uri="{0D108BD9-81ED-4DB2-BD59-A6C34878D82A}">
                    <a16:rowId xmlns:a16="http://schemas.microsoft.com/office/drawing/2014/main" val="10000"/>
                  </a:ext>
                </a:extLst>
              </a:tr>
              <a:tr h="546100">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Arial" charset="0"/>
                          <a:ea typeface="Arial" charset="0"/>
                          <a:cs typeface="Arial" charset="0"/>
                        </a:rPr>
                        <a:t>$10</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Arial" charset="0"/>
                          <a:ea typeface="Arial" charset="0"/>
                          <a:cs typeface="Arial" charset="0"/>
                        </a:rPr>
                        <a:t>1</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800" b="0" i="0" u="none" strike="noStrike" cap="none" normalizeH="0" baseline="0" dirty="0">
                          <a:ln>
                            <a:noFill/>
                          </a:ln>
                          <a:solidFill>
                            <a:schemeClr val="bg1"/>
                          </a:solidFill>
                          <a:effectLst/>
                          <a:latin typeface="Arial"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Arial"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800" b="0" i="0" u="none" strike="noStrike" cap="none" normalizeH="0" baseline="0" dirty="0">
                          <a:ln>
                            <a:noFill/>
                          </a:ln>
                          <a:solidFill>
                            <a:schemeClr val="bg1"/>
                          </a:solidFill>
                          <a:effectLst/>
                          <a:latin typeface="Arial"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Arial"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Arial"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546100">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Arial" charset="0"/>
                          <a:ea typeface="Arial" charset="0"/>
                          <a:cs typeface="Arial" charset="0"/>
                        </a:rPr>
                        <a:t>$8</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Arial"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Arial"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dirty="0">
                          <a:ln>
                            <a:noFill/>
                          </a:ln>
                          <a:solidFill>
                            <a:schemeClr val="tx1"/>
                          </a:solidFill>
                          <a:effectLst/>
                          <a:latin typeface="Arial" charset="0"/>
                          <a:ea typeface="Arial" charset="0"/>
                          <a:cs typeface="Arial" charset="0"/>
                        </a:rPr>
                        <a:t>$4</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Arial"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Arial"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Arial"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546100">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Arial" charset="0"/>
                          <a:ea typeface="Arial" charset="0"/>
                          <a:cs typeface="Arial" charset="0"/>
                        </a:rPr>
                        <a:t>$6</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Arial" charset="0"/>
                          <a:ea typeface="Arial" charset="0"/>
                          <a:cs typeface="Arial" charset="0"/>
                        </a:rPr>
                        <a:t>3</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Arial"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dirty="0">
                          <a:ln>
                            <a:noFill/>
                          </a:ln>
                          <a:solidFill>
                            <a:schemeClr val="tx1"/>
                          </a:solidFill>
                          <a:effectLst/>
                          <a:latin typeface="Arial" charset="0"/>
                          <a:ea typeface="Arial" charset="0"/>
                          <a:cs typeface="Arial" charset="0"/>
                        </a:rPr>
                        <a:t>$6</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Arial"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Arial"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Arial"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546100">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Arial" charset="0"/>
                          <a:ea typeface="Arial" charset="0"/>
                          <a:cs typeface="Arial" charset="0"/>
                        </a:rPr>
                        <a:t>$4</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Arial" charset="0"/>
                          <a:ea typeface="Arial" charset="0"/>
                          <a:cs typeface="Arial" charset="0"/>
                        </a:rPr>
                        <a:t>4</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Arial"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Arial" charset="0"/>
                          <a:ea typeface="Arial" charset="0"/>
                          <a:cs typeface="Arial" charset="0"/>
                        </a:rPr>
                        <a:t>$8</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Arial"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Arial"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Arial"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546100">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Arial"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Arial" charset="0"/>
                          <a:ea typeface="Arial" charset="0"/>
                          <a:cs typeface="Arial" charset="0"/>
                        </a:rPr>
                        <a:t>5</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Arial"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Arial" charset="0"/>
                          <a:ea typeface="Arial" charset="0"/>
                          <a:cs typeface="Arial" charset="0"/>
                        </a:rPr>
                        <a:t>$10</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Arial"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Arial"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Arial"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92397557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Title 1"/>
          <p:cNvSpPr>
            <a:spLocks noGrp="1"/>
          </p:cNvSpPr>
          <p:nvPr>
            <p:ph type="title"/>
          </p:nvPr>
        </p:nvSpPr>
        <p:spPr>
          <a:xfrm>
            <a:off x="1981200" y="1"/>
            <a:ext cx="8229600" cy="1527175"/>
          </a:xfrm>
        </p:spPr>
        <p:txBody>
          <a:bodyPr/>
          <a:lstStyle/>
          <a:p>
            <a:pPr algn="l"/>
            <a:r>
              <a:rPr lang="en-US" sz="4000" b="1" dirty="0">
                <a:cs typeface="Arial" pitchFamily="-107" charset="0"/>
              </a:rPr>
              <a:t>Class Activity: Think-Pair-Share </a:t>
            </a:r>
          </a:p>
        </p:txBody>
      </p:sp>
      <p:sp>
        <p:nvSpPr>
          <p:cNvPr id="66562" name="Content Placeholder 2"/>
          <p:cNvSpPr>
            <a:spLocks noGrp="1"/>
          </p:cNvSpPr>
          <p:nvPr>
            <p:ph idx="1"/>
          </p:nvPr>
        </p:nvSpPr>
        <p:spPr>
          <a:xfrm>
            <a:off x="1981200" y="1712913"/>
            <a:ext cx="9563100" cy="1173162"/>
          </a:xfrm>
        </p:spPr>
        <p:txBody>
          <a:bodyPr/>
          <a:lstStyle/>
          <a:p>
            <a:pPr eaLnBrk="1" hangingPunct="1">
              <a:buFontTx/>
              <a:buChar char="•"/>
            </a:pPr>
            <a:r>
              <a:rPr lang="en-US" sz="3200" dirty="0">
                <a:cs typeface="Arial" pitchFamily="-107" charset="0"/>
              </a:rPr>
              <a:t>A monopolist faces the following demand and cost schedule. How much should the firm produce? How much profit will it earn? You have five minutes.</a:t>
            </a:r>
          </a:p>
        </p:txBody>
      </p:sp>
      <p:graphicFrame>
        <p:nvGraphicFramePr>
          <p:cNvPr id="4" name="Table 3"/>
          <p:cNvGraphicFramePr>
            <a:graphicFrameLocks noGrp="1"/>
          </p:cNvGraphicFramePr>
          <p:nvPr>
            <p:extLst>
              <p:ext uri="{D42A27DB-BD31-4B8C-83A1-F6EECF244321}">
                <p14:modId xmlns:p14="http://schemas.microsoft.com/office/powerpoint/2010/main" val="227028458"/>
              </p:ext>
            </p:extLst>
          </p:nvPr>
        </p:nvGraphicFramePr>
        <p:xfrm>
          <a:off x="1981200" y="3296920"/>
          <a:ext cx="8829674" cy="3276600"/>
        </p:xfrm>
        <a:graphic>
          <a:graphicData uri="http://schemas.openxmlformats.org/drawingml/2006/table">
            <a:tbl>
              <a:tblPr firstRow="1"/>
              <a:tblGrid>
                <a:gridCol w="1261382">
                  <a:extLst>
                    <a:ext uri="{9D8B030D-6E8A-4147-A177-3AD203B41FA5}">
                      <a16:colId xmlns:a16="http://schemas.microsoft.com/office/drawing/2014/main" val="20000"/>
                    </a:ext>
                  </a:extLst>
                </a:gridCol>
                <a:gridCol w="1261382">
                  <a:extLst>
                    <a:ext uri="{9D8B030D-6E8A-4147-A177-3AD203B41FA5}">
                      <a16:colId xmlns:a16="http://schemas.microsoft.com/office/drawing/2014/main" val="20001"/>
                    </a:ext>
                  </a:extLst>
                </a:gridCol>
                <a:gridCol w="1261382">
                  <a:extLst>
                    <a:ext uri="{9D8B030D-6E8A-4147-A177-3AD203B41FA5}">
                      <a16:colId xmlns:a16="http://schemas.microsoft.com/office/drawing/2014/main" val="20002"/>
                    </a:ext>
                  </a:extLst>
                </a:gridCol>
                <a:gridCol w="1261382">
                  <a:extLst>
                    <a:ext uri="{9D8B030D-6E8A-4147-A177-3AD203B41FA5}">
                      <a16:colId xmlns:a16="http://schemas.microsoft.com/office/drawing/2014/main" val="20003"/>
                    </a:ext>
                  </a:extLst>
                </a:gridCol>
                <a:gridCol w="1261382">
                  <a:extLst>
                    <a:ext uri="{9D8B030D-6E8A-4147-A177-3AD203B41FA5}">
                      <a16:colId xmlns:a16="http://schemas.microsoft.com/office/drawing/2014/main" val="20004"/>
                    </a:ext>
                  </a:extLst>
                </a:gridCol>
                <a:gridCol w="1261382">
                  <a:extLst>
                    <a:ext uri="{9D8B030D-6E8A-4147-A177-3AD203B41FA5}">
                      <a16:colId xmlns:a16="http://schemas.microsoft.com/office/drawing/2014/main" val="20005"/>
                    </a:ext>
                  </a:extLst>
                </a:gridCol>
                <a:gridCol w="1261382">
                  <a:extLst>
                    <a:ext uri="{9D8B030D-6E8A-4147-A177-3AD203B41FA5}">
                      <a16:colId xmlns:a16="http://schemas.microsoft.com/office/drawing/2014/main" val="20006"/>
                    </a:ext>
                  </a:extLst>
                </a:gridCol>
              </a:tblGrid>
              <a:tr h="546100">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chemeClr val="tx1"/>
                          </a:solidFill>
                          <a:effectLst/>
                          <a:latin typeface="Arial" charset="0"/>
                          <a:ea typeface="Arial" charset="0"/>
                          <a:cs typeface="Arial" charset="0"/>
                        </a:rPr>
                        <a:t>Price</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tx2">
                        <a:lumMod val="20000"/>
                        <a:lumOff val="80000"/>
                      </a:schemeClr>
                    </a:solid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chemeClr val="tx1"/>
                          </a:solidFill>
                          <a:effectLst/>
                          <a:latin typeface="Arial" charset="0"/>
                          <a:ea typeface="Arial" charset="0"/>
                          <a:cs typeface="Arial" charset="0"/>
                        </a:rPr>
                        <a:t>Quantity</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tx2">
                        <a:lumMod val="20000"/>
                        <a:lumOff val="80000"/>
                      </a:schemeClr>
                    </a:solid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chemeClr val="tx1"/>
                          </a:solidFill>
                          <a:effectLst/>
                          <a:latin typeface="Arial" charset="0"/>
                          <a:ea typeface="Arial" charset="0"/>
                          <a:cs typeface="Arial" charset="0"/>
                        </a:rPr>
                        <a:t>TR</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tx2">
                        <a:lumMod val="20000"/>
                        <a:lumOff val="80000"/>
                      </a:schemeClr>
                    </a:solid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chemeClr val="tx1"/>
                          </a:solidFill>
                          <a:effectLst/>
                          <a:latin typeface="Arial" charset="0"/>
                          <a:ea typeface="Arial" charset="0"/>
                          <a:cs typeface="Arial" charset="0"/>
                        </a:rPr>
                        <a:t>TC</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tx2">
                        <a:lumMod val="20000"/>
                        <a:lumOff val="80000"/>
                      </a:schemeClr>
                    </a:solid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chemeClr val="tx1"/>
                          </a:solidFill>
                          <a:effectLst/>
                          <a:latin typeface="Arial" charset="0"/>
                          <a:ea typeface="Arial" charset="0"/>
                          <a:cs typeface="Arial" charset="0"/>
                        </a:rPr>
                        <a:t>MR</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tx2">
                        <a:lumMod val="20000"/>
                        <a:lumOff val="80000"/>
                      </a:schemeClr>
                    </a:solid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chemeClr val="tx1"/>
                          </a:solidFill>
                          <a:effectLst/>
                          <a:latin typeface="Arial" charset="0"/>
                          <a:ea typeface="Arial" charset="0"/>
                          <a:cs typeface="Arial" charset="0"/>
                        </a:rPr>
                        <a:t>MC</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tx2">
                        <a:lumMod val="20000"/>
                        <a:lumOff val="80000"/>
                      </a:schemeClr>
                    </a:solid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chemeClr val="tx1"/>
                          </a:solidFill>
                          <a:effectLst/>
                          <a:latin typeface="Arial" charset="0"/>
                          <a:ea typeface="Arial" charset="0"/>
                          <a:cs typeface="Arial" charset="0"/>
                        </a:rPr>
                        <a:t>Profit</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tx2">
                        <a:lumMod val="20000"/>
                        <a:lumOff val="80000"/>
                      </a:schemeClr>
                    </a:solidFill>
                  </a:tcPr>
                </a:tc>
                <a:extLst>
                  <a:ext uri="{0D108BD9-81ED-4DB2-BD59-A6C34878D82A}">
                    <a16:rowId xmlns:a16="http://schemas.microsoft.com/office/drawing/2014/main" val="10000"/>
                  </a:ext>
                </a:extLst>
              </a:tr>
              <a:tr h="546100">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Arial" charset="0"/>
                          <a:ea typeface="Arial" charset="0"/>
                          <a:cs typeface="Arial" charset="0"/>
                        </a:rPr>
                        <a:t>$10</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Arial" charset="0"/>
                          <a:ea typeface="Arial" charset="0"/>
                          <a:cs typeface="Arial" charset="0"/>
                        </a:rPr>
                        <a:t>1</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Arial" charset="0"/>
                          <a:ea typeface="Arial" charset="0"/>
                          <a:cs typeface="Arial" charset="0"/>
                        </a:rPr>
                        <a:t>$10</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Arial"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Arial" charset="0"/>
                          <a:ea typeface="Arial" charset="0"/>
                          <a:cs typeface="Arial" charset="0"/>
                        </a:rPr>
                        <a:t>$10</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Arial"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Arial" charset="0"/>
                          <a:ea typeface="Arial" charset="0"/>
                          <a:cs typeface="Arial" charset="0"/>
                        </a:rPr>
                        <a:t>$8</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546100">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Arial" charset="0"/>
                          <a:ea typeface="Arial" charset="0"/>
                          <a:cs typeface="Arial" charset="0"/>
                        </a:rPr>
                        <a:t>$8</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Arial"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Arial" charset="0"/>
                          <a:ea typeface="Arial" charset="0"/>
                          <a:cs typeface="Arial" charset="0"/>
                        </a:rPr>
                        <a:t>$16</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Arial" charset="0"/>
                          <a:ea typeface="Arial" charset="0"/>
                          <a:cs typeface="Arial" charset="0"/>
                        </a:rPr>
                        <a:t>$4</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Arial" charset="0"/>
                          <a:ea typeface="Arial" charset="0"/>
                          <a:cs typeface="Arial" charset="0"/>
                        </a:rPr>
                        <a:t>$6</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Arial"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Arial" charset="0"/>
                          <a:ea typeface="Arial" charset="0"/>
                          <a:cs typeface="Arial" charset="0"/>
                        </a:rPr>
                        <a:t>$12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546100">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Arial" charset="0"/>
                          <a:ea typeface="Arial" charset="0"/>
                          <a:cs typeface="Arial" charset="0"/>
                        </a:rPr>
                        <a:t>$6</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Arial" charset="0"/>
                          <a:ea typeface="Arial" charset="0"/>
                          <a:cs typeface="Arial" charset="0"/>
                        </a:rPr>
                        <a:t>3</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Arial" charset="0"/>
                          <a:ea typeface="Arial" charset="0"/>
                          <a:cs typeface="Arial" charset="0"/>
                        </a:rPr>
                        <a:t>$18</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Arial" charset="0"/>
                          <a:ea typeface="Arial" charset="0"/>
                          <a:cs typeface="Arial" charset="0"/>
                        </a:rPr>
                        <a:t>$6</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Arial"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Arial"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Arial" charset="0"/>
                          <a:ea typeface="Arial" charset="0"/>
                          <a:cs typeface="Arial" charset="0"/>
                        </a:rPr>
                        <a:t>$12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546100">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Arial" charset="0"/>
                          <a:ea typeface="Arial" charset="0"/>
                          <a:cs typeface="Arial" charset="0"/>
                        </a:rPr>
                        <a:t>$4</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Arial" charset="0"/>
                          <a:ea typeface="Arial" charset="0"/>
                          <a:cs typeface="Arial" charset="0"/>
                        </a:rPr>
                        <a:t>4</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Arial" charset="0"/>
                          <a:ea typeface="Arial" charset="0"/>
                          <a:cs typeface="Arial" charset="0"/>
                        </a:rPr>
                        <a:t>$16</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Arial" charset="0"/>
                          <a:ea typeface="Arial" charset="0"/>
                          <a:cs typeface="Arial" charset="0"/>
                        </a:rPr>
                        <a:t>$8</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Arial"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Arial"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Arial" charset="0"/>
                          <a:ea typeface="Arial" charset="0"/>
                          <a:cs typeface="Arial" charset="0"/>
                        </a:rPr>
                        <a:t>$8</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546100">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Arial"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Arial" charset="0"/>
                          <a:ea typeface="Arial" charset="0"/>
                          <a:cs typeface="Arial" charset="0"/>
                        </a:rPr>
                        <a:t>5</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Arial" charset="0"/>
                          <a:ea typeface="Arial" charset="0"/>
                          <a:cs typeface="Arial" charset="0"/>
                        </a:rPr>
                        <a:t>$10</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Arial" charset="0"/>
                          <a:ea typeface="Arial" charset="0"/>
                          <a:cs typeface="Arial" charset="0"/>
                        </a:rPr>
                        <a:t>$10</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Arial" charset="0"/>
                          <a:ea typeface="Arial" charset="0"/>
                          <a:cs typeface="Arial" charset="0"/>
                        </a:rPr>
                        <a:t>-$6</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Arial"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Arial" charset="0"/>
                          <a:ea typeface="Arial" charset="0"/>
                          <a:cs typeface="Arial" charset="0"/>
                        </a:rPr>
                        <a:t>$0</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361263153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Title 1"/>
          <p:cNvSpPr>
            <a:spLocks noGrp="1"/>
          </p:cNvSpPr>
          <p:nvPr>
            <p:ph type="title"/>
          </p:nvPr>
        </p:nvSpPr>
        <p:spPr>
          <a:xfrm>
            <a:off x="1981200" y="11"/>
            <a:ext cx="8229600" cy="1527175"/>
          </a:xfrm>
        </p:spPr>
        <p:txBody>
          <a:bodyPr/>
          <a:lstStyle/>
          <a:p>
            <a:r>
              <a:rPr lang="en-US" altLang="en-US" b="1" dirty="0"/>
              <a:t>The Problems with Monopoly</a:t>
            </a:r>
          </a:p>
        </p:txBody>
      </p:sp>
      <p:sp>
        <p:nvSpPr>
          <p:cNvPr id="21507" name="Content Placeholder 2"/>
          <p:cNvSpPr>
            <a:spLocks noGrp="1"/>
          </p:cNvSpPr>
          <p:nvPr>
            <p:ph idx="1"/>
          </p:nvPr>
        </p:nvSpPr>
        <p:spPr>
          <a:xfrm>
            <a:off x="1981200" y="1712913"/>
            <a:ext cx="8229600" cy="4895850"/>
          </a:xfrm>
        </p:spPr>
        <p:txBody>
          <a:bodyPr/>
          <a:lstStyle/>
          <a:p>
            <a:r>
              <a:rPr lang="en-US" altLang="en-US" sz="3200" dirty="0"/>
              <a:t>Monopolies can make societies worse off</a:t>
            </a:r>
          </a:p>
          <a:p>
            <a:pPr lvl="1"/>
            <a:r>
              <a:rPr lang="en-US" altLang="en-US" sz="2800" dirty="0"/>
              <a:t>Restricting output and charging higher prices compared to perfectly competitive markets</a:t>
            </a:r>
          </a:p>
          <a:p>
            <a:pPr lvl="1"/>
            <a:r>
              <a:rPr lang="en-US" altLang="en-US" sz="2800" dirty="0"/>
              <a:t>Operate inefficiently (deadweight loss).  This is referred to as market failure.</a:t>
            </a:r>
          </a:p>
          <a:p>
            <a:pPr lvl="1"/>
            <a:r>
              <a:rPr lang="en-US" altLang="en-US" sz="2800" dirty="0"/>
              <a:t>Less choices for consumers</a:t>
            </a:r>
          </a:p>
          <a:p>
            <a:pPr lvl="1"/>
            <a:r>
              <a:rPr lang="en-US" altLang="en-US" sz="2800" dirty="0"/>
              <a:t>Unhealthy competition called "</a:t>
            </a:r>
            <a:r>
              <a:rPr lang="en-US" altLang="ja-JP" sz="2800" dirty="0"/>
              <a:t>rent seeking"</a:t>
            </a:r>
            <a:endParaRPr lang="en-US" altLang="en-US" sz="2800" dirty="0"/>
          </a:p>
        </p:txBody>
      </p:sp>
    </p:spTree>
    <p:extLst>
      <p:ext uri="{BB962C8B-B14F-4D97-AF65-F5344CB8AC3E}">
        <p14:creationId xmlns:p14="http://schemas.microsoft.com/office/powerpoint/2010/main" val="284289260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1507">
                                            <p:txEl>
                                              <p:pRg st="1" end="1"/>
                                            </p:txEl>
                                          </p:spTgt>
                                        </p:tgtEl>
                                        <p:attrNameLst>
                                          <p:attrName>style.visibility</p:attrName>
                                        </p:attrNameLst>
                                      </p:cBhvr>
                                      <p:to>
                                        <p:strVal val="visible"/>
                                      </p:to>
                                    </p:set>
                                    <p:animEffect transition="in" filter="barn(inVertical)">
                                      <p:cBhvr>
                                        <p:cTn id="7" dur="500"/>
                                        <p:tgtEl>
                                          <p:spTgt spid="21507">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21507">
                                            <p:txEl>
                                              <p:pRg st="2" end="2"/>
                                            </p:txEl>
                                          </p:spTgt>
                                        </p:tgtEl>
                                        <p:attrNameLst>
                                          <p:attrName>style.visibility</p:attrName>
                                        </p:attrNameLst>
                                      </p:cBhvr>
                                      <p:to>
                                        <p:strVal val="visible"/>
                                      </p:to>
                                    </p:set>
                                    <p:animEffect transition="in" filter="barn(inVertical)">
                                      <p:cBhvr>
                                        <p:cTn id="10" dur="500"/>
                                        <p:tgtEl>
                                          <p:spTgt spid="21507">
                                            <p:txEl>
                                              <p:pRg st="2" end="2"/>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21507">
                                            <p:txEl>
                                              <p:pRg st="3" end="3"/>
                                            </p:txEl>
                                          </p:spTgt>
                                        </p:tgtEl>
                                        <p:attrNameLst>
                                          <p:attrName>style.visibility</p:attrName>
                                        </p:attrNameLst>
                                      </p:cBhvr>
                                      <p:to>
                                        <p:strVal val="visible"/>
                                      </p:to>
                                    </p:set>
                                    <p:animEffect transition="in" filter="barn(inVertical)">
                                      <p:cBhvr>
                                        <p:cTn id="13" dur="500"/>
                                        <p:tgtEl>
                                          <p:spTgt spid="21507">
                                            <p:txEl>
                                              <p:pRg st="3" end="3"/>
                                            </p:txEl>
                                          </p:spTgt>
                                        </p:tgtEl>
                                      </p:cBhvr>
                                    </p:animEffect>
                                  </p:childTnLst>
                                </p:cTn>
                              </p:par>
                              <p:par>
                                <p:cTn id="14" presetID="16" presetClass="entr" presetSubtype="21" fill="hold" nodeType="withEffect">
                                  <p:stCondLst>
                                    <p:cond delay="0"/>
                                  </p:stCondLst>
                                  <p:childTnLst>
                                    <p:set>
                                      <p:cBhvr>
                                        <p:cTn id="15" dur="1" fill="hold">
                                          <p:stCondLst>
                                            <p:cond delay="0"/>
                                          </p:stCondLst>
                                        </p:cTn>
                                        <p:tgtEl>
                                          <p:spTgt spid="21507">
                                            <p:txEl>
                                              <p:pRg st="4" end="4"/>
                                            </p:txEl>
                                          </p:spTgt>
                                        </p:tgtEl>
                                        <p:attrNameLst>
                                          <p:attrName>style.visibility</p:attrName>
                                        </p:attrNameLst>
                                      </p:cBhvr>
                                      <p:to>
                                        <p:strVal val="visible"/>
                                      </p:to>
                                    </p:set>
                                    <p:animEffect transition="in" filter="barn(inVertical)">
                                      <p:cBhvr>
                                        <p:cTn id="16" dur="500"/>
                                        <p:tgtEl>
                                          <p:spTgt spid="21507">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Title 1"/>
          <p:cNvSpPr>
            <a:spLocks noGrp="1"/>
          </p:cNvSpPr>
          <p:nvPr>
            <p:ph type="title"/>
          </p:nvPr>
        </p:nvSpPr>
        <p:spPr>
          <a:xfrm>
            <a:off x="609600" y="9"/>
            <a:ext cx="10972800" cy="1527175"/>
          </a:xfrm>
        </p:spPr>
        <p:txBody>
          <a:bodyPr/>
          <a:lstStyle/>
          <a:p>
            <a:r>
              <a:rPr lang="en-US" altLang="en-US" b="1" dirty="0"/>
              <a:t>The Problems with Monopoly</a:t>
            </a:r>
            <a:endParaRPr lang="en-US" b="1" dirty="0">
              <a:ea typeface="MS PGothic" charset="0"/>
            </a:endParaRPr>
          </a:p>
        </p:txBody>
      </p:sp>
      <p:sp>
        <p:nvSpPr>
          <p:cNvPr id="25603" name="Content Placeholder 2"/>
          <p:cNvSpPr>
            <a:spLocks noGrp="1"/>
          </p:cNvSpPr>
          <p:nvPr>
            <p:ph idx="1"/>
          </p:nvPr>
        </p:nvSpPr>
        <p:spPr>
          <a:xfrm>
            <a:off x="609600" y="1625602"/>
            <a:ext cx="11331388" cy="5065713"/>
          </a:xfrm>
        </p:spPr>
        <p:txBody>
          <a:bodyPr/>
          <a:lstStyle/>
          <a:p>
            <a:r>
              <a:rPr lang="en-US" sz="2800" dirty="0">
                <a:ea typeface="MS PGothic" charset="0"/>
              </a:rPr>
              <a:t>Few choices</a:t>
            </a:r>
          </a:p>
          <a:p>
            <a:pPr lvl="1"/>
            <a:r>
              <a:rPr lang="en-US" sz="2400" dirty="0">
                <a:ea typeface="MS PGothic" charset="0"/>
              </a:rPr>
              <a:t>Restricts consumer ability to put downward pressure on prices. No substitutes.</a:t>
            </a:r>
          </a:p>
          <a:p>
            <a:pPr lvl="1"/>
            <a:r>
              <a:rPr lang="en-US" sz="2400" dirty="0">
                <a:ea typeface="MS PGothic" charset="0"/>
              </a:rPr>
              <a:t>Cable companies and bundling.  Monopolies can force you to buy more.</a:t>
            </a:r>
          </a:p>
          <a:p>
            <a:r>
              <a:rPr lang="en-US" sz="2800" dirty="0">
                <a:ea typeface="MS PGothic" charset="0"/>
              </a:rPr>
              <a:t>Rent seeking</a:t>
            </a:r>
          </a:p>
          <a:p>
            <a:pPr lvl="1"/>
            <a:r>
              <a:rPr lang="en-US" sz="2400" dirty="0">
                <a:ea typeface="MS PGothic" charset="0"/>
              </a:rPr>
              <a:t>Competition among rivals</a:t>
            </a:r>
            <a:br>
              <a:rPr lang="en-US" sz="2400" dirty="0">
                <a:ea typeface="MS PGothic" charset="0"/>
              </a:rPr>
            </a:br>
            <a:r>
              <a:rPr lang="en-US" sz="2400" dirty="0">
                <a:ea typeface="MS PGothic" charset="0"/>
              </a:rPr>
              <a:t>to secure monopoly profits</a:t>
            </a:r>
          </a:p>
          <a:p>
            <a:pPr lvl="1"/>
            <a:r>
              <a:rPr lang="en-US" sz="2400" dirty="0">
                <a:ea typeface="MS PGothic" charset="0"/>
              </a:rPr>
              <a:t>This type of competition produces one winner without the other usual benefits of competition</a:t>
            </a:r>
          </a:p>
          <a:p>
            <a:pPr lvl="1"/>
            <a:r>
              <a:rPr lang="en-US" sz="2400" dirty="0">
                <a:ea typeface="MS PGothic" charset="0"/>
              </a:rPr>
              <a:t>Inefficient:  Resources used to monopolize rather than become a more competitive firm</a:t>
            </a:r>
          </a:p>
        </p:txBody>
      </p:sp>
      <p:pic>
        <p:nvPicPr>
          <p:cNvPr id="25604" name="Picture 5" descr="G:\DirkTextbookN\Jpegs(All)\JpegsBatch3LateJuly\42-17082877.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14073" y="3052482"/>
            <a:ext cx="3789034" cy="123413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0380190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5603">
                                            <p:txEl>
                                              <p:pRg st="1" end="1"/>
                                            </p:txEl>
                                          </p:spTgt>
                                        </p:tgtEl>
                                        <p:attrNameLst>
                                          <p:attrName>style.visibility</p:attrName>
                                        </p:attrNameLst>
                                      </p:cBhvr>
                                      <p:to>
                                        <p:strVal val="visible"/>
                                      </p:to>
                                    </p:set>
                                    <p:animEffect transition="in" filter="barn(inVertical)">
                                      <p:cBhvr>
                                        <p:cTn id="7" dur="500"/>
                                        <p:tgtEl>
                                          <p:spTgt spid="25603">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25603">
                                            <p:txEl>
                                              <p:pRg st="2" end="2"/>
                                            </p:txEl>
                                          </p:spTgt>
                                        </p:tgtEl>
                                        <p:attrNameLst>
                                          <p:attrName>style.visibility</p:attrName>
                                        </p:attrNameLst>
                                      </p:cBhvr>
                                      <p:to>
                                        <p:strVal val="visible"/>
                                      </p:to>
                                    </p:set>
                                    <p:animEffect transition="in" filter="barn(inVertical)">
                                      <p:cBhvr>
                                        <p:cTn id="10" dur="500"/>
                                        <p:tgtEl>
                                          <p:spTgt spid="25603">
                                            <p:txEl>
                                              <p:pRg st="2" end="2"/>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25604"/>
                                        </p:tgtEl>
                                        <p:attrNameLst>
                                          <p:attrName>style.visibility</p:attrName>
                                        </p:attrNameLst>
                                      </p:cBhvr>
                                      <p:to>
                                        <p:strVal val="visible"/>
                                      </p:to>
                                    </p:set>
                                    <p:animEffect transition="in" filter="barn(inVertical)">
                                      <p:cBhvr>
                                        <p:cTn id="13" dur="500"/>
                                        <p:tgtEl>
                                          <p:spTgt spid="25604"/>
                                        </p:tgtEl>
                                      </p:cBhvr>
                                    </p:animEffect>
                                  </p:childTnLst>
                                </p:cTn>
                              </p:par>
                            </p:childTnLst>
                          </p:cTn>
                        </p:par>
                      </p:childTnLst>
                    </p:cTn>
                  </p:par>
                  <p:par>
                    <p:cTn id="14" fill="hold" nodeType="clickPar">
                      <p:stCondLst>
                        <p:cond delay="indefinite"/>
                      </p:stCondLst>
                      <p:childTnLst>
                        <p:par>
                          <p:cTn id="15" fill="hold" nodeType="withGroup">
                            <p:stCondLst>
                              <p:cond delay="0"/>
                            </p:stCondLst>
                            <p:childTnLst>
                              <p:par>
                                <p:cTn id="16" presetID="16" presetClass="entr" presetSubtype="21" fill="hold" nodeType="clickEffect">
                                  <p:stCondLst>
                                    <p:cond delay="0"/>
                                  </p:stCondLst>
                                  <p:childTnLst>
                                    <p:set>
                                      <p:cBhvr>
                                        <p:cTn id="17" dur="1" fill="hold">
                                          <p:stCondLst>
                                            <p:cond delay="0"/>
                                          </p:stCondLst>
                                        </p:cTn>
                                        <p:tgtEl>
                                          <p:spTgt spid="25603">
                                            <p:txEl>
                                              <p:pRg st="4" end="4"/>
                                            </p:txEl>
                                          </p:spTgt>
                                        </p:tgtEl>
                                        <p:attrNameLst>
                                          <p:attrName>style.visibility</p:attrName>
                                        </p:attrNameLst>
                                      </p:cBhvr>
                                      <p:to>
                                        <p:strVal val="visible"/>
                                      </p:to>
                                    </p:set>
                                    <p:animEffect transition="in" filter="barn(inVertical)">
                                      <p:cBhvr>
                                        <p:cTn id="18" dur="500"/>
                                        <p:tgtEl>
                                          <p:spTgt spid="25603">
                                            <p:txEl>
                                              <p:pRg st="4" end="4"/>
                                            </p:txEl>
                                          </p:spTgt>
                                        </p:tgtEl>
                                      </p:cBhvr>
                                    </p:animEffect>
                                  </p:childTnLst>
                                </p:cTn>
                              </p:par>
                              <p:par>
                                <p:cTn id="19" presetID="16" presetClass="entr" presetSubtype="21" fill="hold" nodeType="withEffect">
                                  <p:stCondLst>
                                    <p:cond delay="0"/>
                                  </p:stCondLst>
                                  <p:childTnLst>
                                    <p:set>
                                      <p:cBhvr>
                                        <p:cTn id="20" dur="1" fill="hold">
                                          <p:stCondLst>
                                            <p:cond delay="0"/>
                                          </p:stCondLst>
                                        </p:cTn>
                                        <p:tgtEl>
                                          <p:spTgt spid="25603">
                                            <p:txEl>
                                              <p:pRg st="5" end="5"/>
                                            </p:txEl>
                                          </p:spTgt>
                                        </p:tgtEl>
                                        <p:attrNameLst>
                                          <p:attrName>style.visibility</p:attrName>
                                        </p:attrNameLst>
                                      </p:cBhvr>
                                      <p:to>
                                        <p:strVal val="visible"/>
                                      </p:to>
                                    </p:set>
                                    <p:animEffect transition="in" filter="barn(inVertical)">
                                      <p:cBhvr>
                                        <p:cTn id="21" dur="500"/>
                                        <p:tgtEl>
                                          <p:spTgt spid="25603">
                                            <p:txEl>
                                              <p:pRg st="5" end="5"/>
                                            </p:txEl>
                                          </p:spTgt>
                                        </p:tgtEl>
                                      </p:cBhvr>
                                    </p:animEffect>
                                  </p:childTnLst>
                                </p:cTn>
                              </p:par>
                              <p:par>
                                <p:cTn id="22" presetID="16" presetClass="entr" presetSubtype="21" fill="hold" nodeType="withEffect">
                                  <p:stCondLst>
                                    <p:cond delay="0"/>
                                  </p:stCondLst>
                                  <p:childTnLst>
                                    <p:set>
                                      <p:cBhvr>
                                        <p:cTn id="23" dur="1" fill="hold">
                                          <p:stCondLst>
                                            <p:cond delay="0"/>
                                          </p:stCondLst>
                                        </p:cTn>
                                        <p:tgtEl>
                                          <p:spTgt spid="25603">
                                            <p:txEl>
                                              <p:pRg st="6" end="6"/>
                                            </p:txEl>
                                          </p:spTgt>
                                        </p:tgtEl>
                                        <p:attrNameLst>
                                          <p:attrName>style.visibility</p:attrName>
                                        </p:attrNameLst>
                                      </p:cBhvr>
                                      <p:to>
                                        <p:strVal val="visible"/>
                                      </p:to>
                                    </p:set>
                                    <p:animEffect transition="in" filter="barn(inVertical)">
                                      <p:cBhvr>
                                        <p:cTn id="24" dur="500"/>
                                        <p:tgtEl>
                                          <p:spTgt spid="2560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61" name="Picture 2" descr="axes.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073275" y="2668595"/>
            <a:ext cx="6604000" cy="30305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 name="Picture 1" descr="arrows.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100771" y="3602038"/>
            <a:ext cx="1081087" cy="17637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4" name="Picture 3" descr="Lpc.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300289" y="3830638"/>
            <a:ext cx="2914651" cy="18716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2" name="Picture 11" descr="pcR.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5786441" y="3870336"/>
            <a:ext cx="1525587" cy="18526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3" name="Picture 12" descr="Rd.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5995994" y="2882900"/>
            <a:ext cx="2470151" cy="21224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4" name="Picture 13" descr="Rmc.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5967415" y="3046413"/>
            <a:ext cx="2451100" cy="14097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5" name="Picture 14" descr="Rmr.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6003927" y="2968627"/>
            <a:ext cx="1485900" cy="20859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6" name="Picture 15" descr="Rpm.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5756283" y="3462338"/>
            <a:ext cx="1120775" cy="22399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7" name="Picture 16" descr="sdLeft.eps"/>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2543177" y="2862272"/>
            <a:ext cx="2471739" cy="21431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8" name="Picture 17" descr="text1.eps"/>
          <p:cNvPicPr>
            <a:picLocks noChangeAspect="1"/>
          </p:cNvPicPr>
          <p:nvPr/>
        </p:nvPicPr>
        <p:blipFill>
          <a:blip r:embed="rId12">
            <a:extLst>
              <a:ext uri="{28A0092B-C50C-407E-A947-70E740481C1C}">
                <a14:useLocalDpi xmlns:a14="http://schemas.microsoft.com/office/drawing/2010/main" val="0"/>
              </a:ext>
            </a:extLst>
          </a:blip>
          <a:srcRect/>
          <a:stretch>
            <a:fillRect/>
          </a:stretch>
        </p:blipFill>
        <p:spPr bwMode="auto">
          <a:xfrm>
            <a:off x="6789741" y="3752850"/>
            <a:ext cx="3013075" cy="579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9" name="Picture 18" descr="text2.eps"/>
          <p:cNvPicPr>
            <a:picLocks noChangeAspect="1"/>
          </p:cNvPicPr>
          <p:nvPr/>
        </p:nvPicPr>
        <p:blipFill>
          <a:blip r:embed="rId13">
            <a:extLst>
              <a:ext uri="{28A0092B-C50C-407E-A947-70E740481C1C}">
                <a14:useLocalDpi xmlns:a14="http://schemas.microsoft.com/office/drawing/2010/main" val="0"/>
              </a:ext>
            </a:extLst>
          </a:blip>
          <a:srcRect/>
          <a:stretch>
            <a:fillRect/>
          </a:stretch>
        </p:blipFill>
        <p:spPr bwMode="auto">
          <a:xfrm>
            <a:off x="6759575" y="1838325"/>
            <a:ext cx="3835400" cy="17462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0" name="Picture 19" descr="titles.eps"/>
          <p:cNvPicPr>
            <a:picLocks noChangeAspect="1"/>
          </p:cNvPicPr>
          <p:nvPr/>
        </p:nvPicPr>
        <p:blipFill>
          <a:blip r:embed="rId14">
            <a:extLst>
              <a:ext uri="{28A0092B-C50C-407E-A947-70E740481C1C}">
                <a14:useLocalDpi xmlns:a14="http://schemas.microsoft.com/office/drawing/2010/main" val="0"/>
              </a:ext>
            </a:extLst>
          </a:blip>
          <a:srcRect/>
          <a:stretch>
            <a:fillRect/>
          </a:stretch>
        </p:blipFill>
        <p:spPr bwMode="auto">
          <a:xfrm>
            <a:off x="2832107" y="5980124"/>
            <a:ext cx="5464175" cy="1920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40973" name="Title 20"/>
          <p:cNvSpPr>
            <a:spLocks noGrp="1"/>
          </p:cNvSpPr>
          <p:nvPr>
            <p:ph type="title"/>
          </p:nvPr>
        </p:nvSpPr>
        <p:spPr/>
        <p:txBody>
          <a:bodyPr/>
          <a:lstStyle/>
          <a:p>
            <a:pPr eaLnBrk="1" hangingPunct="1"/>
            <a:r>
              <a:rPr lang="en-US" altLang="en-US" b="1" dirty="0"/>
              <a:t>Perfectly Competitive vs. Monopoly</a:t>
            </a:r>
          </a:p>
        </p:txBody>
      </p:sp>
    </p:spTree>
    <p:extLst>
      <p:ext uri="{BB962C8B-B14F-4D97-AF65-F5344CB8AC3E}">
        <p14:creationId xmlns:p14="http://schemas.microsoft.com/office/powerpoint/2010/main" val="265254938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4"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wipe(down)">
                                      <p:cBhvr>
                                        <p:cTn id="7" dur="1000"/>
                                        <p:tgtEl>
                                          <p:spTgt spid="20"/>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wipe(left)">
                                      <p:cBhvr>
                                        <p:cTn id="12" dur="1000"/>
                                        <p:tgtEl>
                                          <p:spTgt spid="17"/>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4"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down)">
                                      <p:cBhvr>
                                        <p:cTn id="17" dur="1000"/>
                                        <p:tgtEl>
                                          <p:spTgt spid="4"/>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wipe(left)">
                                      <p:cBhvr>
                                        <p:cTn id="22" dur="1000"/>
                                        <p:tgtEl>
                                          <p:spTgt spid="13"/>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8" fill="hold" nodeType="click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wipe(left)">
                                      <p:cBhvr>
                                        <p:cTn id="27" dur="1000"/>
                                        <p:tgtEl>
                                          <p:spTgt spid="15"/>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8" fill="hold" nodeType="clickEffect">
                                  <p:stCondLst>
                                    <p:cond delay="0"/>
                                  </p:stCondLst>
                                  <p:childTnLst>
                                    <p:set>
                                      <p:cBhvr>
                                        <p:cTn id="31" dur="1" fill="hold">
                                          <p:stCondLst>
                                            <p:cond delay="0"/>
                                          </p:stCondLst>
                                        </p:cTn>
                                        <p:tgtEl>
                                          <p:spTgt spid="14"/>
                                        </p:tgtEl>
                                        <p:attrNameLst>
                                          <p:attrName>style.visibility</p:attrName>
                                        </p:attrNameLst>
                                      </p:cBhvr>
                                      <p:to>
                                        <p:strVal val="visible"/>
                                      </p:to>
                                    </p:set>
                                    <p:animEffect transition="in" filter="wipe(left)">
                                      <p:cBhvr>
                                        <p:cTn id="32" dur="1000"/>
                                        <p:tgtEl>
                                          <p:spTgt spid="14"/>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4" fill="hold" nodeType="clickEffect">
                                  <p:stCondLst>
                                    <p:cond delay="0"/>
                                  </p:stCondLst>
                                  <p:childTnLst>
                                    <p:set>
                                      <p:cBhvr>
                                        <p:cTn id="36" dur="1" fill="hold">
                                          <p:stCondLst>
                                            <p:cond delay="0"/>
                                          </p:stCondLst>
                                        </p:cTn>
                                        <p:tgtEl>
                                          <p:spTgt spid="12"/>
                                        </p:tgtEl>
                                        <p:attrNameLst>
                                          <p:attrName>style.visibility</p:attrName>
                                        </p:attrNameLst>
                                      </p:cBhvr>
                                      <p:to>
                                        <p:strVal val="visible"/>
                                      </p:to>
                                    </p:set>
                                    <p:animEffect transition="in" filter="wipe(down)">
                                      <p:cBhvr>
                                        <p:cTn id="37" dur="1000"/>
                                        <p:tgtEl>
                                          <p:spTgt spid="12"/>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4" fill="hold" nodeType="clickEffect">
                                  <p:stCondLst>
                                    <p:cond delay="0"/>
                                  </p:stCondLst>
                                  <p:childTnLst>
                                    <p:set>
                                      <p:cBhvr>
                                        <p:cTn id="41" dur="1" fill="hold">
                                          <p:stCondLst>
                                            <p:cond delay="0"/>
                                          </p:stCondLst>
                                        </p:cTn>
                                        <p:tgtEl>
                                          <p:spTgt spid="16"/>
                                        </p:tgtEl>
                                        <p:attrNameLst>
                                          <p:attrName>style.visibility</p:attrName>
                                        </p:attrNameLst>
                                      </p:cBhvr>
                                      <p:to>
                                        <p:strVal val="visible"/>
                                      </p:to>
                                    </p:set>
                                    <p:animEffect transition="in" filter="wipe(down)">
                                      <p:cBhvr>
                                        <p:cTn id="42" dur="1000"/>
                                        <p:tgtEl>
                                          <p:spTgt spid="16"/>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22" presetClass="entr" presetSubtype="4" fill="hold" nodeType="clickEffect">
                                  <p:stCondLst>
                                    <p:cond delay="0"/>
                                  </p:stCondLst>
                                  <p:childTnLst>
                                    <p:set>
                                      <p:cBhvr>
                                        <p:cTn id="46" dur="1" fill="hold">
                                          <p:stCondLst>
                                            <p:cond delay="0"/>
                                          </p:stCondLst>
                                        </p:cTn>
                                        <p:tgtEl>
                                          <p:spTgt spid="18"/>
                                        </p:tgtEl>
                                        <p:attrNameLst>
                                          <p:attrName>style.visibility</p:attrName>
                                        </p:attrNameLst>
                                      </p:cBhvr>
                                      <p:to>
                                        <p:strVal val="visible"/>
                                      </p:to>
                                    </p:set>
                                    <p:animEffect transition="in" filter="wipe(down)">
                                      <p:cBhvr>
                                        <p:cTn id="47" dur="1000"/>
                                        <p:tgtEl>
                                          <p:spTgt spid="18"/>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16" presetClass="entr" presetSubtype="21" fill="hold" nodeType="clickEffect">
                                  <p:stCondLst>
                                    <p:cond delay="0"/>
                                  </p:stCondLst>
                                  <p:childTnLst>
                                    <p:set>
                                      <p:cBhvr>
                                        <p:cTn id="51" dur="1" fill="hold">
                                          <p:stCondLst>
                                            <p:cond delay="0"/>
                                          </p:stCondLst>
                                        </p:cTn>
                                        <p:tgtEl>
                                          <p:spTgt spid="2"/>
                                        </p:tgtEl>
                                        <p:attrNameLst>
                                          <p:attrName>style.visibility</p:attrName>
                                        </p:attrNameLst>
                                      </p:cBhvr>
                                      <p:to>
                                        <p:strVal val="visible"/>
                                      </p:to>
                                    </p:set>
                                    <p:animEffect transition="in" filter="barn(inVertical)">
                                      <p:cBhvr>
                                        <p:cTn id="52" dur="1000"/>
                                        <p:tgtEl>
                                          <p:spTgt spid="2"/>
                                        </p:tgtEl>
                                      </p:cBhvr>
                                    </p:animEffect>
                                  </p:childTnLst>
                                </p:cTn>
                              </p:par>
                            </p:childTnLst>
                          </p:cTn>
                        </p:par>
                      </p:childTnLst>
                    </p:cTn>
                  </p:par>
                  <p:par>
                    <p:cTn id="53" fill="hold" nodeType="clickPar">
                      <p:stCondLst>
                        <p:cond delay="indefinite"/>
                      </p:stCondLst>
                      <p:childTnLst>
                        <p:par>
                          <p:cTn id="54" fill="hold" nodeType="withGroup">
                            <p:stCondLst>
                              <p:cond delay="0"/>
                            </p:stCondLst>
                            <p:childTnLst>
                              <p:par>
                                <p:cTn id="55" presetID="22" presetClass="entr" presetSubtype="4" fill="hold" nodeType="clickEffect">
                                  <p:stCondLst>
                                    <p:cond delay="0"/>
                                  </p:stCondLst>
                                  <p:childTnLst>
                                    <p:set>
                                      <p:cBhvr>
                                        <p:cTn id="56" dur="1" fill="hold">
                                          <p:stCondLst>
                                            <p:cond delay="0"/>
                                          </p:stCondLst>
                                        </p:cTn>
                                        <p:tgtEl>
                                          <p:spTgt spid="19"/>
                                        </p:tgtEl>
                                        <p:attrNameLst>
                                          <p:attrName>style.visibility</p:attrName>
                                        </p:attrNameLst>
                                      </p:cBhvr>
                                      <p:to>
                                        <p:strVal val="visible"/>
                                      </p:to>
                                    </p:set>
                                    <p:animEffect transition="in" filter="wipe(down)">
                                      <p:cBhvr>
                                        <p:cTn id="57" dur="10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yellow.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659313" y="2854330"/>
            <a:ext cx="5243512" cy="13382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43010" name="Picture 1" descr="axes.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133601" y="1454150"/>
            <a:ext cx="6394451" cy="51895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3" name="Picture 2" descr="d.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3257549" y="2008193"/>
            <a:ext cx="4173539" cy="30495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4" name="Picture 3" descr="green.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3289301" y="1296999"/>
            <a:ext cx="2863851" cy="23272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1" name="Picture 10" descr="mc.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3284546" y="1935163"/>
            <a:ext cx="4306887" cy="33718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2" name="Picture 11" descr="mr.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3240088" y="2060579"/>
            <a:ext cx="2997200" cy="41195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3" name="Picture 12" descr="pc.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2954341" y="3459163"/>
            <a:ext cx="2541587" cy="32115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4" name="Picture 13" descr="pm.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2903537" y="2889250"/>
            <a:ext cx="1873251" cy="37719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6" name="TextBox 5"/>
          <p:cNvSpPr txBox="1"/>
          <p:nvPr/>
        </p:nvSpPr>
        <p:spPr>
          <a:xfrm>
            <a:off x="4174698" y="1123641"/>
            <a:ext cx="2526582" cy="1200329"/>
          </a:xfrm>
          <a:prstGeom prst="rect">
            <a:avLst/>
          </a:prstGeom>
          <a:solidFill>
            <a:schemeClr val="accent1">
              <a:lumMod val="20000"/>
              <a:lumOff val="80000"/>
            </a:schemeClr>
          </a:solidFill>
        </p:spPr>
        <p:txBody>
          <a:bodyPr wrap="square" rtlCol="0">
            <a:spAutoFit/>
          </a:bodyPr>
          <a:lstStyle/>
          <a:p>
            <a:r>
              <a:rPr lang="en-US" dirty="0">
                <a:latin typeface="Cambria" panose="02040503050406030204" pitchFamily="18" charset="0"/>
              </a:rPr>
              <a:t>Part of Consumer Surplus </a:t>
            </a:r>
          </a:p>
          <a:p>
            <a:r>
              <a:rPr lang="en-US" dirty="0">
                <a:latin typeface="Cambria" panose="02040503050406030204" pitchFamily="18" charset="0"/>
              </a:rPr>
              <a:t>Transferred to Monopoly</a:t>
            </a:r>
          </a:p>
        </p:txBody>
      </p:sp>
      <p:sp>
        <p:nvSpPr>
          <p:cNvPr id="16" name="Title 9"/>
          <p:cNvSpPr>
            <a:spLocks noGrp="1"/>
          </p:cNvSpPr>
          <p:nvPr>
            <p:ph type="title"/>
          </p:nvPr>
        </p:nvSpPr>
        <p:spPr>
          <a:xfrm>
            <a:off x="609600" y="17943"/>
            <a:ext cx="10972800" cy="780685"/>
          </a:xfrm>
        </p:spPr>
        <p:txBody>
          <a:bodyPr/>
          <a:lstStyle/>
          <a:p>
            <a:pPr algn="ctr" eaLnBrk="1" hangingPunct="1"/>
            <a:r>
              <a:rPr lang="en-US" altLang="en-US" b="1" dirty="0">
                <a:cs typeface="Arial" panose="020B0604020202020204" pitchFamily="34" charset="0"/>
              </a:rPr>
              <a:t>Deadweight Loss (DWL) of Monopoly</a:t>
            </a:r>
            <a:endParaRPr lang="en-US" altLang="en-US" b="1" dirty="0"/>
          </a:p>
        </p:txBody>
      </p:sp>
    </p:spTree>
    <p:extLst>
      <p:ext uri="{BB962C8B-B14F-4D97-AF65-F5344CB8AC3E}">
        <p14:creationId xmlns:p14="http://schemas.microsoft.com/office/powerpoint/2010/main" val="147521095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1000"/>
                                        <p:tgtEl>
                                          <p:spTgt spid="3"/>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wipe(left)">
                                      <p:cBhvr>
                                        <p:cTn id="12" dur="1000"/>
                                        <p:tgtEl>
                                          <p:spTgt spid="12"/>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4" fill="hold"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wipe(down)">
                                      <p:cBhvr>
                                        <p:cTn id="17" dur="1000"/>
                                        <p:tgtEl>
                                          <p:spTgt spid="11"/>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4" fill="hold"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wipe(down)">
                                      <p:cBhvr>
                                        <p:cTn id="22" dur="1000"/>
                                        <p:tgtEl>
                                          <p:spTgt spid="13"/>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4" fill="hold" nodeType="click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wipe(down)">
                                      <p:cBhvr>
                                        <p:cTn id="27" dur="1000"/>
                                        <p:tgtEl>
                                          <p:spTgt spid="14"/>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4" fill="hold" nodeType="clickEffect">
                                  <p:stCondLst>
                                    <p:cond delay="0"/>
                                  </p:stCondLst>
                                  <p:childTnLst>
                                    <p:set>
                                      <p:cBhvr>
                                        <p:cTn id="31" dur="1" fill="hold">
                                          <p:stCondLst>
                                            <p:cond delay="0"/>
                                          </p:stCondLst>
                                        </p:cTn>
                                        <p:tgtEl>
                                          <p:spTgt spid="4"/>
                                        </p:tgtEl>
                                        <p:attrNameLst>
                                          <p:attrName>style.visibility</p:attrName>
                                        </p:attrNameLst>
                                      </p:cBhvr>
                                      <p:to>
                                        <p:strVal val="visible"/>
                                      </p:to>
                                    </p:set>
                                    <p:animEffect transition="in" filter="wipe(down)">
                                      <p:cBhvr>
                                        <p:cTn id="32" dur="1000"/>
                                        <p:tgtEl>
                                          <p:spTgt spid="4"/>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8" fill="hold" nodeType="clickEffect">
                                  <p:stCondLst>
                                    <p:cond delay="0"/>
                                  </p:stCondLst>
                                  <p:childTnLst>
                                    <p:set>
                                      <p:cBhvr>
                                        <p:cTn id="36" dur="1" fill="hold">
                                          <p:stCondLst>
                                            <p:cond delay="0"/>
                                          </p:stCondLst>
                                        </p:cTn>
                                        <p:tgtEl>
                                          <p:spTgt spid="15"/>
                                        </p:tgtEl>
                                        <p:attrNameLst>
                                          <p:attrName>style.visibility</p:attrName>
                                        </p:attrNameLst>
                                      </p:cBhvr>
                                      <p:to>
                                        <p:strVal val="visible"/>
                                      </p:to>
                                    </p:set>
                                    <p:animEffect transition="in" filter="wipe(left)">
                                      <p:cBhvr>
                                        <p:cTn id="37" dur="1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yellow.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659313" y="2854330"/>
            <a:ext cx="5243512" cy="13382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43010" name="Picture 1" descr="axes.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133601" y="1454150"/>
            <a:ext cx="6394451" cy="51895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3" name="Picture 2" descr="d.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3257549" y="2008193"/>
            <a:ext cx="4173539" cy="30495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4" name="Picture 3" descr="green.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3289301" y="1296999"/>
            <a:ext cx="2863851" cy="23272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1" name="Picture 10" descr="mc.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3284546" y="1935163"/>
            <a:ext cx="4306887" cy="33718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2" name="Picture 11" descr="mr.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3240088" y="2060579"/>
            <a:ext cx="2997200" cy="41195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3" name="Picture 12" descr="pc.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2954341" y="3459163"/>
            <a:ext cx="2541587" cy="32115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4" name="Picture 13" descr="pm.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2903537" y="2889250"/>
            <a:ext cx="1873251" cy="37719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43017" name="Title 9"/>
          <p:cNvSpPr>
            <a:spLocks noGrp="1"/>
          </p:cNvSpPr>
          <p:nvPr>
            <p:ph type="title"/>
          </p:nvPr>
        </p:nvSpPr>
        <p:spPr>
          <a:xfrm>
            <a:off x="1323912" y="33983"/>
            <a:ext cx="9826752" cy="709714"/>
          </a:xfrm>
        </p:spPr>
        <p:txBody>
          <a:bodyPr/>
          <a:lstStyle/>
          <a:p>
            <a:pPr algn="ctr" eaLnBrk="1" hangingPunct="1"/>
            <a:r>
              <a:rPr lang="en-US" altLang="en-US" b="1" dirty="0">
                <a:cs typeface="Arial" panose="020B0604020202020204" pitchFamily="34" charset="0"/>
              </a:rPr>
              <a:t>Deadweight Loss (DWL) of Monopoly</a:t>
            </a:r>
            <a:endParaRPr lang="en-US" altLang="en-US" b="1" dirty="0"/>
          </a:p>
        </p:txBody>
      </p:sp>
      <p:sp>
        <p:nvSpPr>
          <p:cNvPr id="5" name="Rectangle 4"/>
          <p:cNvSpPr/>
          <p:nvPr/>
        </p:nvSpPr>
        <p:spPr>
          <a:xfrm>
            <a:off x="3842150" y="3071209"/>
            <a:ext cx="409086" cy="523220"/>
          </a:xfrm>
          <a:prstGeom prst="rect">
            <a:avLst/>
          </a:prstGeom>
          <a:noFill/>
        </p:spPr>
        <p:txBody>
          <a:bodyPr wrap="none" lIns="91440" tIns="45720" rIns="91440" bIns="45720">
            <a:spAutoFit/>
          </a:bodyPr>
          <a:lstStyle/>
          <a:p>
            <a:pPr algn="ctr"/>
            <a:r>
              <a:rPr lang="en-US" sz="2800" cap="none" spc="0" dirty="0">
                <a:ln w="22225">
                  <a:solidFill>
                    <a:schemeClr val="accent2"/>
                  </a:solidFill>
                  <a:prstDash val="solid"/>
                </a:ln>
                <a:solidFill>
                  <a:schemeClr val="accent2">
                    <a:lumMod val="40000"/>
                    <a:lumOff val="60000"/>
                  </a:schemeClr>
                </a:solidFill>
                <a:effectLst/>
                <a:latin typeface="Cambria" panose="02040503050406030204" pitchFamily="18" charset="0"/>
              </a:rPr>
              <a:t>A</a:t>
            </a:r>
            <a:endParaRPr lang="en-US" sz="1600" cap="none" spc="0" dirty="0">
              <a:ln w="22225">
                <a:solidFill>
                  <a:schemeClr val="accent2"/>
                </a:solidFill>
                <a:prstDash val="solid"/>
              </a:ln>
              <a:solidFill>
                <a:schemeClr val="accent2">
                  <a:lumMod val="40000"/>
                  <a:lumOff val="60000"/>
                </a:schemeClr>
              </a:solidFill>
              <a:effectLst/>
              <a:latin typeface="Cambria" panose="02040503050406030204" pitchFamily="18" charset="0"/>
            </a:endParaRPr>
          </a:p>
        </p:txBody>
      </p:sp>
      <p:sp>
        <p:nvSpPr>
          <p:cNvPr id="16" name="Rectangle 15"/>
          <p:cNvSpPr/>
          <p:nvPr/>
        </p:nvSpPr>
        <p:spPr>
          <a:xfrm>
            <a:off x="4625542" y="3133131"/>
            <a:ext cx="386644" cy="523220"/>
          </a:xfrm>
          <a:prstGeom prst="rect">
            <a:avLst/>
          </a:prstGeom>
          <a:noFill/>
        </p:spPr>
        <p:txBody>
          <a:bodyPr wrap="none" lIns="91440" tIns="45720" rIns="91440" bIns="45720">
            <a:spAutoFit/>
          </a:bodyPr>
          <a:lstStyle/>
          <a:p>
            <a:pPr algn="ctr"/>
            <a:r>
              <a:rPr lang="en-US" sz="2800" dirty="0">
                <a:ln w="22225">
                  <a:solidFill>
                    <a:schemeClr val="accent2"/>
                  </a:solidFill>
                  <a:prstDash val="solid"/>
                </a:ln>
                <a:solidFill>
                  <a:schemeClr val="accent2">
                    <a:lumMod val="40000"/>
                    <a:lumOff val="60000"/>
                  </a:schemeClr>
                </a:solidFill>
                <a:latin typeface="Cambria" panose="02040503050406030204" pitchFamily="18" charset="0"/>
              </a:rPr>
              <a:t>C</a:t>
            </a:r>
            <a:endParaRPr lang="en-US" sz="1600" cap="none" spc="0" dirty="0">
              <a:ln w="22225">
                <a:solidFill>
                  <a:schemeClr val="accent2"/>
                </a:solidFill>
                <a:prstDash val="solid"/>
              </a:ln>
              <a:solidFill>
                <a:schemeClr val="accent2">
                  <a:lumMod val="40000"/>
                  <a:lumOff val="60000"/>
                </a:schemeClr>
              </a:solidFill>
              <a:effectLst/>
              <a:latin typeface="Cambria" panose="02040503050406030204" pitchFamily="18" charset="0"/>
            </a:endParaRPr>
          </a:p>
        </p:txBody>
      </p:sp>
      <p:sp>
        <p:nvSpPr>
          <p:cNvPr id="17" name="Rectangle 16"/>
          <p:cNvSpPr/>
          <p:nvPr/>
        </p:nvSpPr>
        <p:spPr>
          <a:xfrm>
            <a:off x="3511423" y="2382095"/>
            <a:ext cx="404277" cy="523220"/>
          </a:xfrm>
          <a:prstGeom prst="rect">
            <a:avLst/>
          </a:prstGeom>
          <a:noFill/>
        </p:spPr>
        <p:txBody>
          <a:bodyPr wrap="none" lIns="91440" tIns="45720" rIns="91440" bIns="45720">
            <a:spAutoFit/>
          </a:bodyPr>
          <a:lstStyle/>
          <a:p>
            <a:pPr algn="ctr"/>
            <a:r>
              <a:rPr lang="en-US" sz="2800" dirty="0">
                <a:ln w="22225">
                  <a:solidFill>
                    <a:schemeClr val="accent2"/>
                  </a:solidFill>
                  <a:prstDash val="solid"/>
                </a:ln>
                <a:solidFill>
                  <a:schemeClr val="accent2">
                    <a:lumMod val="40000"/>
                    <a:lumOff val="60000"/>
                  </a:schemeClr>
                </a:solidFill>
                <a:latin typeface="Cambria" panose="02040503050406030204" pitchFamily="18" charset="0"/>
              </a:rPr>
              <a:t>B</a:t>
            </a:r>
            <a:endParaRPr lang="en-US" sz="1600" cap="none" spc="0" dirty="0">
              <a:ln w="22225">
                <a:solidFill>
                  <a:schemeClr val="accent2"/>
                </a:solidFill>
                <a:prstDash val="solid"/>
              </a:ln>
              <a:solidFill>
                <a:schemeClr val="accent2">
                  <a:lumMod val="40000"/>
                  <a:lumOff val="60000"/>
                </a:schemeClr>
              </a:solidFill>
              <a:effectLst/>
              <a:latin typeface="Cambria" panose="02040503050406030204" pitchFamily="18" charset="0"/>
            </a:endParaRPr>
          </a:p>
        </p:txBody>
      </p:sp>
      <p:sp>
        <p:nvSpPr>
          <p:cNvPr id="18" name="Rectangle 17"/>
          <p:cNvSpPr/>
          <p:nvPr/>
        </p:nvSpPr>
        <p:spPr>
          <a:xfrm>
            <a:off x="3842258" y="3769382"/>
            <a:ext cx="421910" cy="523220"/>
          </a:xfrm>
          <a:prstGeom prst="rect">
            <a:avLst/>
          </a:prstGeom>
          <a:noFill/>
        </p:spPr>
        <p:txBody>
          <a:bodyPr wrap="none" lIns="91440" tIns="45720" rIns="91440" bIns="45720">
            <a:spAutoFit/>
          </a:bodyPr>
          <a:lstStyle/>
          <a:p>
            <a:pPr algn="ctr"/>
            <a:r>
              <a:rPr lang="en-US" sz="2800" dirty="0">
                <a:ln w="22225">
                  <a:solidFill>
                    <a:schemeClr val="accent2"/>
                  </a:solidFill>
                  <a:prstDash val="solid"/>
                </a:ln>
                <a:solidFill>
                  <a:schemeClr val="accent2">
                    <a:lumMod val="40000"/>
                    <a:lumOff val="60000"/>
                  </a:schemeClr>
                </a:solidFill>
                <a:latin typeface="Cambria" panose="02040503050406030204" pitchFamily="18" charset="0"/>
              </a:rPr>
              <a:t>D</a:t>
            </a:r>
            <a:endParaRPr lang="en-US" sz="1600" cap="none" spc="0" dirty="0">
              <a:ln w="22225">
                <a:solidFill>
                  <a:schemeClr val="accent2"/>
                </a:solidFill>
                <a:prstDash val="solid"/>
              </a:ln>
              <a:solidFill>
                <a:schemeClr val="accent2">
                  <a:lumMod val="40000"/>
                  <a:lumOff val="60000"/>
                </a:schemeClr>
              </a:solidFill>
              <a:effectLst/>
              <a:latin typeface="Cambria" panose="02040503050406030204" pitchFamily="18" charset="0"/>
            </a:endParaRPr>
          </a:p>
        </p:txBody>
      </p:sp>
      <p:sp>
        <p:nvSpPr>
          <p:cNvPr id="19" name="Rectangle 18"/>
          <p:cNvSpPr/>
          <p:nvPr/>
        </p:nvSpPr>
        <p:spPr>
          <a:xfrm>
            <a:off x="4633560" y="3570742"/>
            <a:ext cx="391453" cy="523220"/>
          </a:xfrm>
          <a:prstGeom prst="rect">
            <a:avLst/>
          </a:prstGeom>
          <a:noFill/>
        </p:spPr>
        <p:txBody>
          <a:bodyPr wrap="none" lIns="91440" tIns="45720" rIns="91440" bIns="45720">
            <a:spAutoFit/>
          </a:bodyPr>
          <a:lstStyle/>
          <a:p>
            <a:pPr algn="ctr"/>
            <a:r>
              <a:rPr lang="en-US" sz="2800" dirty="0">
                <a:ln w="22225">
                  <a:solidFill>
                    <a:schemeClr val="accent2"/>
                  </a:solidFill>
                  <a:prstDash val="solid"/>
                </a:ln>
                <a:solidFill>
                  <a:schemeClr val="accent2">
                    <a:lumMod val="40000"/>
                    <a:lumOff val="60000"/>
                  </a:schemeClr>
                </a:solidFill>
                <a:latin typeface="Cambria" panose="02040503050406030204" pitchFamily="18" charset="0"/>
              </a:rPr>
              <a:t>E</a:t>
            </a:r>
            <a:endParaRPr lang="en-US" sz="1600" cap="none" spc="0" dirty="0">
              <a:ln w="22225">
                <a:solidFill>
                  <a:schemeClr val="accent2"/>
                </a:solidFill>
                <a:prstDash val="solid"/>
              </a:ln>
              <a:solidFill>
                <a:schemeClr val="accent2">
                  <a:lumMod val="40000"/>
                  <a:lumOff val="60000"/>
                </a:schemeClr>
              </a:solidFill>
              <a:effectLst/>
              <a:latin typeface="Cambria" panose="02040503050406030204" pitchFamily="18" charset="0"/>
            </a:endParaRPr>
          </a:p>
        </p:txBody>
      </p:sp>
      <p:sp>
        <p:nvSpPr>
          <p:cNvPr id="6" name="TextBox 5"/>
          <p:cNvSpPr txBox="1"/>
          <p:nvPr/>
        </p:nvSpPr>
        <p:spPr>
          <a:xfrm>
            <a:off x="4183547" y="1046113"/>
            <a:ext cx="2566878" cy="1200329"/>
          </a:xfrm>
          <a:prstGeom prst="rect">
            <a:avLst/>
          </a:prstGeom>
          <a:solidFill>
            <a:schemeClr val="accent1">
              <a:lumMod val="20000"/>
              <a:lumOff val="80000"/>
            </a:schemeClr>
          </a:solidFill>
        </p:spPr>
        <p:txBody>
          <a:bodyPr wrap="square" rtlCol="0">
            <a:spAutoFit/>
          </a:bodyPr>
          <a:lstStyle/>
          <a:p>
            <a:r>
              <a:rPr lang="en-US" dirty="0">
                <a:latin typeface="Cambria" panose="02040503050406030204" pitchFamily="18" charset="0"/>
              </a:rPr>
              <a:t>Part of Consumer Surplus </a:t>
            </a:r>
          </a:p>
          <a:p>
            <a:r>
              <a:rPr lang="en-US" dirty="0">
                <a:latin typeface="Cambria" panose="02040503050406030204" pitchFamily="18" charset="0"/>
              </a:rPr>
              <a:t>Transferred to Monopoly</a:t>
            </a:r>
          </a:p>
        </p:txBody>
      </p:sp>
      <p:sp>
        <p:nvSpPr>
          <p:cNvPr id="2" name="TextBox 1"/>
          <p:cNvSpPr txBox="1"/>
          <p:nvPr/>
        </p:nvSpPr>
        <p:spPr>
          <a:xfrm>
            <a:off x="0" y="2325200"/>
            <a:ext cx="3199696" cy="1754327"/>
          </a:xfrm>
          <a:prstGeom prst="rect">
            <a:avLst/>
          </a:prstGeom>
          <a:noFill/>
        </p:spPr>
        <p:txBody>
          <a:bodyPr wrap="square" rtlCol="0">
            <a:spAutoFit/>
          </a:bodyPr>
          <a:lstStyle/>
          <a:p>
            <a:r>
              <a:rPr lang="en-US" b="1" u="sng" dirty="0">
                <a:solidFill>
                  <a:srgbClr val="FF0000"/>
                </a:solidFill>
                <a:latin typeface="Cambria" panose="02040503050406030204" pitchFamily="18" charset="0"/>
              </a:rPr>
              <a:t>Perfect Competition</a:t>
            </a:r>
          </a:p>
          <a:p>
            <a:r>
              <a:rPr lang="en-US" dirty="0">
                <a:latin typeface="Cambria" panose="02040503050406030204" pitchFamily="18" charset="0"/>
              </a:rPr>
              <a:t>Consumer Surplus: A+B+C</a:t>
            </a:r>
          </a:p>
          <a:p>
            <a:r>
              <a:rPr lang="en-US" dirty="0">
                <a:latin typeface="Cambria" panose="02040503050406030204" pitchFamily="18" charset="0"/>
              </a:rPr>
              <a:t>Producer Surplus: D+E</a:t>
            </a:r>
          </a:p>
          <a:p>
            <a:r>
              <a:rPr lang="en-US" dirty="0">
                <a:latin typeface="Cambria" panose="02040503050406030204" pitchFamily="18" charset="0"/>
              </a:rPr>
              <a:t>Total: A+B+C+D+E</a:t>
            </a:r>
          </a:p>
          <a:p>
            <a:r>
              <a:rPr lang="en-US" dirty="0">
                <a:latin typeface="Cambria" panose="02040503050406030204" pitchFamily="18" charset="0"/>
              </a:rPr>
              <a:t>Deadweight loss: 0</a:t>
            </a:r>
          </a:p>
          <a:p>
            <a:endParaRPr lang="en-US" dirty="0">
              <a:latin typeface="Cambria" panose="02040503050406030204" pitchFamily="18" charset="0"/>
            </a:endParaRPr>
          </a:p>
        </p:txBody>
      </p:sp>
      <p:sp>
        <p:nvSpPr>
          <p:cNvPr id="20" name="TextBox 19"/>
          <p:cNvSpPr txBox="1"/>
          <p:nvPr/>
        </p:nvSpPr>
        <p:spPr>
          <a:xfrm>
            <a:off x="8528051" y="3853115"/>
            <a:ext cx="3199696" cy="1754327"/>
          </a:xfrm>
          <a:prstGeom prst="rect">
            <a:avLst/>
          </a:prstGeom>
          <a:noFill/>
        </p:spPr>
        <p:txBody>
          <a:bodyPr wrap="square" rtlCol="0">
            <a:spAutoFit/>
          </a:bodyPr>
          <a:lstStyle/>
          <a:p>
            <a:r>
              <a:rPr lang="en-US" b="1" u="sng" dirty="0">
                <a:solidFill>
                  <a:srgbClr val="FF0000"/>
                </a:solidFill>
                <a:latin typeface="Cambria" panose="02040503050406030204" pitchFamily="18" charset="0"/>
              </a:rPr>
              <a:t>Monopoly</a:t>
            </a:r>
          </a:p>
          <a:p>
            <a:r>
              <a:rPr lang="en-US" dirty="0">
                <a:latin typeface="Cambria" panose="02040503050406030204" pitchFamily="18" charset="0"/>
              </a:rPr>
              <a:t>Consumer Surplus: B</a:t>
            </a:r>
          </a:p>
          <a:p>
            <a:r>
              <a:rPr lang="en-US" dirty="0">
                <a:latin typeface="Cambria" panose="02040503050406030204" pitchFamily="18" charset="0"/>
              </a:rPr>
              <a:t>Producer Surplus: D+A</a:t>
            </a:r>
          </a:p>
          <a:p>
            <a:r>
              <a:rPr lang="en-US" dirty="0">
                <a:latin typeface="Cambria" panose="02040503050406030204" pitchFamily="18" charset="0"/>
              </a:rPr>
              <a:t>Total: A+B+D</a:t>
            </a:r>
          </a:p>
          <a:p>
            <a:r>
              <a:rPr lang="en-US" dirty="0">
                <a:latin typeface="Cambria" panose="02040503050406030204" pitchFamily="18" charset="0"/>
              </a:rPr>
              <a:t>Deadweight loss: C+E</a:t>
            </a:r>
          </a:p>
          <a:p>
            <a:endParaRPr lang="en-US" dirty="0">
              <a:latin typeface="Cambria" panose="02040503050406030204" pitchFamily="18" charset="0"/>
            </a:endParaRPr>
          </a:p>
        </p:txBody>
      </p:sp>
    </p:spTree>
    <p:extLst>
      <p:ext uri="{BB962C8B-B14F-4D97-AF65-F5344CB8AC3E}">
        <p14:creationId xmlns:p14="http://schemas.microsoft.com/office/powerpoint/2010/main" val="131377486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1000"/>
                                        <p:tgtEl>
                                          <p:spTgt spid="3"/>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wipe(left)">
                                      <p:cBhvr>
                                        <p:cTn id="12" dur="1000"/>
                                        <p:tgtEl>
                                          <p:spTgt spid="12"/>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4" fill="hold"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wipe(down)">
                                      <p:cBhvr>
                                        <p:cTn id="17" dur="1000"/>
                                        <p:tgtEl>
                                          <p:spTgt spid="11"/>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4" fill="hold"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wipe(down)">
                                      <p:cBhvr>
                                        <p:cTn id="22" dur="1000"/>
                                        <p:tgtEl>
                                          <p:spTgt spid="13"/>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4" fill="hold" nodeType="click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wipe(down)">
                                      <p:cBhvr>
                                        <p:cTn id="27" dur="1000"/>
                                        <p:tgtEl>
                                          <p:spTgt spid="14"/>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4" fill="hold" nodeType="clickEffect">
                                  <p:stCondLst>
                                    <p:cond delay="0"/>
                                  </p:stCondLst>
                                  <p:childTnLst>
                                    <p:set>
                                      <p:cBhvr>
                                        <p:cTn id="31" dur="1" fill="hold">
                                          <p:stCondLst>
                                            <p:cond delay="0"/>
                                          </p:stCondLst>
                                        </p:cTn>
                                        <p:tgtEl>
                                          <p:spTgt spid="4"/>
                                        </p:tgtEl>
                                        <p:attrNameLst>
                                          <p:attrName>style.visibility</p:attrName>
                                        </p:attrNameLst>
                                      </p:cBhvr>
                                      <p:to>
                                        <p:strVal val="visible"/>
                                      </p:to>
                                    </p:set>
                                    <p:animEffect transition="in" filter="wipe(down)">
                                      <p:cBhvr>
                                        <p:cTn id="32" dur="1000"/>
                                        <p:tgtEl>
                                          <p:spTgt spid="4"/>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8" fill="hold" nodeType="clickEffect">
                                  <p:stCondLst>
                                    <p:cond delay="0"/>
                                  </p:stCondLst>
                                  <p:childTnLst>
                                    <p:set>
                                      <p:cBhvr>
                                        <p:cTn id="36" dur="1" fill="hold">
                                          <p:stCondLst>
                                            <p:cond delay="0"/>
                                          </p:stCondLst>
                                        </p:cTn>
                                        <p:tgtEl>
                                          <p:spTgt spid="15"/>
                                        </p:tgtEl>
                                        <p:attrNameLst>
                                          <p:attrName>style.visibility</p:attrName>
                                        </p:attrNameLst>
                                      </p:cBhvr>
                                      <p:to>
                                        <p:strVal val="visible"/>
                                      </p:to>
                                    </p:set>
                                    <p:animEffect transition="in" filter="wipe(left)">
                                      <p:cBhvr>
                                        <p:cTn id="37" dur="1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6434" name="Picture 2" descr="11_PRINECOMI_CH1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32791" y="856490"/>
            <a:ext cx="7118604" cy="598255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3068376" y="0"/>
            <a:ext cx="5365315" cy="769441"/>
          </a:xfrm>
          <a:prstGeom prst="rect">
            <a:avLst/>
          </a:prstGeom>
          <a:noFill/>
        </p:spPr>
        <p:txBody>
          <a:bodyPr wrap="none" rtlCol="0">
            <a:spAutoFit/>
          </a:bodyPr>
          <a:lstStyle/>
          <a:p>
            <a:pPr algn="ctr"/>
            <a:r>
              <a:rPr lang="en-US" sz="4400" b="1" dirty="0">
                <a:latin typeface="Cambria" panose="02040503050406030204" pitchFamily="18" charset="0"/>
              </a:rPr>
              <a:t>Perfect Competition</a:t>
            </a:r>
          </a:p>
        </p:txBody>
      </p:sp>
    </p:spTree>
    <p:extLst>
      <p:ext uri="{BB962C8B-B14F-4D97-AF65-F5344CB8AC3E}">
        <p14:creationId xmlns:p14="http://schemas.microsoft.com/office/powerpoint/2010/main" val="341390859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7458" name="Picture 2" descr="12_PRINECOMI_CH1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84607" y="868682"/>
            <a:ext cx="6932676" cy="595137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6" name="TextBox 5"/>
          <p:cNvSpPr txBox="1"/>
          <p:nvPr/>
        </p:nvSpPr>
        <p:spPr>
          <a:xfrm>
            <a:off x="4275384" y="0"/>
            <a:ext cx="2758640" cy="769441"/>
          </a:xfrm>
          <a:prstGeom prst="rect">
            <a:avLst/>
          </a:prstGeom>
          <a:noFill/>
        </p:spPr>
        <p:txBody>
          <a:bodyPr wrap="none" rtlCol="0">
            <a:spAutoFit/>
          </a:bodyPr>
          <a:lstStyle/>
          <a:p>
            <a:pPr algn="ctr"/>
            <a:r>
              <a:rPr lang="en-US" sz="4400" b="1" dirty="0">
                <a:latin typeface="Cambria" panose="02040503050406030204" pitchFamily="18" charset="0"/>
              </a:rPr>
              <a:t>Monopoly</a:t>
            </a:r>
          </a:p>
        </p:txBody>
      </p:sp>
    </p:spTree>
    <p:extLst>
      <p:ext uri="{BB962C8B-B14F-4D97-AF65-F5344CB8AC3E}">
        <p14:creationId xmlns:p14="http://schemas.microsoft.com/office/powerpoint/2010/main" val="39218795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7" name="Title 1"/>
          <p:cNvSpPr>
            <a:spLocks noGrp="1"/>
          </p:cNvSpPr>
          <p:nvPr>
            <p:ph type="title"/>
          </p:nvPr>
        </p:nvSpPr>
        <p:spPr>
          <a:xfrm>
            <a:off x="444501" y="0"/>
            <a:ext cx="10972800" cy="1527175"/>
          </a:xfrm>
        </p:spPr>
        <p:txBody>
          <a:bodyPr/>
          <a:lstStyle/>
          <a:p>
            <a:r>
              <a:rPr lang="en-US" b="1" dirty="0">
                <a:ea typeface="MS PGothic" charset="0"/>
              </a:rPr>
              <a:t>Long-Run Costs</a:t>
            </a:r>
          </a:p>
        </p:txBody>
      </p:sp>
      <p:sp>
        <p:nvSpPr>
          <p:cNvPr id="39939" name="Content Placeholder 2"/>
          <p:cNvSpPr>
            <a:spLocks noGrp="1"/>
          </p:cNvSpPr>
          <p:nvPr>
            <p:ph idx="1"/>
          </p:nvPr>
        </p:nvSpPr>
        <p:spPr>
          <a:xfrm>
            <a:off x="444501" y="1670050"/>
            <a:ext cx="11554884" cy="4895850"/>
          </a:xfrm>
        </p:spPr>
        <p:txBody>
          <a:bodyPr/>
          <a:lstStyle/>
          <a:p>
            <a:pPr eaLnBrk="1" hangingPunct="1"/>
            <a:r>
              <a:rPr lang="en-US" sz="2800" dirty="0">
                <a:ea typeface="MS PGothic" charset="0"/>
              </a:rPr>
              <a:t>Economies of scale</a:t>
            </a:r>
          </a:p>
          <a:p>
            <a:pPr lvl="1" eaLnBrk="1" hangingPunct="1"/>
            <a:r>
              <a:rPr lang="en-US" sz="2400" dirty="0">
                <a:ea typeface="MS PGothic" charset="0"/>
              </a:rPr>
              <a:t>ATC falls when production expands.</a:t>
            </a:r>
          </a:p>
          <a:p>
            <a:pPr lvl="1" eaLnBrk="1" hangingPunct="1"/>
            <a:r>
              <a:rPr lang="en-US" sz="2400" dirty="0">
                <a:ea typeface="MS PGothic" charset="0"/>
              </a:rPr>
              <a:t>Larger firm is more efficient than a smaller firm.</a:t>
            </a:r>
          </a:p>
          <a:p>
            <a:pPr eaLnBrk="1" hangingPunct="1"/>
            <a:r>
              <a:rPr lang="en-US" sz="2800" dirty="0">
                <a:ea typeface="MS PGothic" charset="0"/>
              </a:rPr>
              <a:t>Diseconomies of scale</a:t>
            </a:r>
          </a:p>
          <a:p>
            <a:pPr lvl="1" eaLnBrk="1" hangingPunct="1"/>
            <a:r>
              <a:rPr lang="en-US" sz="2400" dirty="0">
                <a:ea typeface="MS PGothic" charset="0"/>
              </a:rPr>
              <a:t>ATC rises when production expands.</a:t>
            </a:r>
          </a:p>
          <a:p>
            <a:pPr lvl="1" eaLnBrk="1" hangingPunct="1"/>
            <a:r>
              <a:rPr lang="en-US" sz="2400" dirty="0">
                <a:ea typeface="MS PGothic" charset="0"/>
              </a:rPr>
              <a:t>Very large firm has to deal with additional management, coordination, logistics expenses.</a:t>
            </a:r>
          </a:p>
          <a:p>
            <a:pPr eaLnBrk="1" hangingPunct="1"/>
            <a:r>
              <a:rPr lang="en-US" sz="2800" dirty="0">
                <a:ea typeface="MS PGothic" charset="0"/>
              </a:rPr>
              <a:t>Constant returns to scale</a:t>
            </a:r>
          </a:p>
          <a:p>
            <a:pPr lvl="1" eaLnBrk="1" hangingPunct="1"/>
            <a:r>
              <a:rPr lang="en-US" sz="2400" dirty="0">
                <a:ea typeface="MS PGothic" charset="0"/>
              </a:rPr>
              <a:t>ATC doesn</a:t>
            </a:r>
            <a:r>
              <a:rPr lang="en-US" altLang="ja-JP" sz="2400" dirty="0">
                <a:ea typeface="MS PGothic" charset="0"/>
              </a:rPr>
              <a:t>'t change when production expands.</a:t>
            </a:r>
          </a:p>
          <a:p>
            <a:pPr lvl="1" eaLnBrk="1" hangingPunct="1"/>
            <a:r>
              <a:rPr lang="en-US" sz="2400" dirty="0">
                <a:ea typeface="MS PGothic" charset="0"/>
              </a:rPr>
              <a:t>Olive Garden builds another restaurant.  Requires same K and L as previous restaurants. Output is similar.</a:t>
            </a:r>
          </a:p>
        </p:txBody>
      </p:sp>
    </p:spTree>
    <p:extLst>
      <p:ext uri="{BB962C8B-B14F-4D97-AF65-F5344CB8AC3E}">
        <p14:creationId xmlns:p14="http://schemas.microsoft.com/office/powerpoint/2010/main" val="283753550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39939">
                                            <p:txEl>
                                              <p:pRg st="1" end="1"/>
                                            </p:txEl>
                                          </p:spTgt>
                                        </p:tgtEl>
                                        <p:attrNameLst>
                                          <p:attrName>style.visibility</p:attrName>
                                        </p:attrNameLst>
                                      </p:cBhvr>
                                      <p:to>
                                        <p:strVal val="visible"/>
                                      </p:to>
                                    </p:set>
                                    <p:animEffect transition="in" filter="barn(inVertical)">
                                      <p:cBhvr>
                                        <p:cTn id="7" dur="500"/>
                                        <p:tgtEl>
                                          <p:spTgt spid="39939">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39939">
                                            <p:txEl>
                                              <p:pRg st="2" end="2"/>
                                            </p:txEl>
                                          </p:spTgt>
                                        </p:tgtEl>
                                        <p:attrNameLst>
                                          <p:attrName>style.visibility</p:attrName>
                                        </p:attrNameLst>
                                      </p:cBhvr>
                                      <p:to>
                                        <p:strVal val="visible"/>
                                      </p:to>
                                    </p:set>
                                    <p:animEffect transition="in" filter="barn(inVertical)">
                                      <p:cBhvr>
                                        <p:cTn id="10" dur="500"/>
                                        <p:tgtEl>
                                          <p:spTgt spid="39939">
                                            <p:txEl>
                                              <p:pRg st="2" end="2"/>
                                            </p:txEl>
                                          </p:spTgt>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6" presetClass="entr" presetSubtype="21" fill="hold" nodeType="clickEffect">
                                  <p:stCondLst>
                                    <p:cond delay="0"/>
                                  </p:stCondLst>
                                  <p:childTnLst>
                                    <p:set>
                                      <p:cBhvr>
                                        <p:cTn id="14" dur="1" fill="hold">
                                          <p:stCondLst>
                                            <p:cond delay="0"/>
                                          </p:stCondLst>
                                        </p:cTn>
                                        <p:tgtEl>
                                          <p:spTgt spid="39939">
                                            <p:txEl>
                                              <p:pRg st="4" end="4"/>
                                            </p:txEl>
                                          </p:spTgt>
                                        </p:tgtEl>
                                        <p:attrNameLst>
                                          <p:attrName>style.visibility</p:attrName>
                                        </p:attrNameLst>
                                      </p:cBhvr>
                                      <p:to>
                                        <p:strVal val="visible"/>
                                      </p:to>
                                    </p:set>
                                    <p:animEffect transition="in" filter="barn(inVertical)">
                                      <p:cBhvr>
                                        <p:cTn id="15" dur="500"/>
                                        <p:tgtEl>
                                          <p:spTgt spid="39939">
                                            <p:txEl>
                                              <p:pRg st="4" end="4"/>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39939">
                                            <p:txEl>
                                              <p:pRg st="5" end="5"/>
                                            </p:txEl>
                                          </p:spTgt>
                                        </p:tgtEl>
                                        <p:attrNameLst>
                                          <p:attrName>style.visibility</p:attrName>
                                        </p:attrNameLst>
                                      </p:cBhvr>
                                      <p:to>
                                        <p:strVal val="visible"/>
                                      </p:to>
                                    </p:set>
                                    <p:animEffect transition="in" filter="barn(inVertical)">
                                      <p:cBhvr>
                                        <p:cTn id="18" dur="500"/>
                                        <p:tgtEl>
                                          <p:spTgt spid="39939">
                                            <p:txEl>
                                              <p:pRg st="5" end="5"/>
                                            </p:txEl>
                                          </p:spTgt>
                                        </p:tgtEl>
                                      </p:cBhvr>
                                    </p:animEffect>
                                  </p:childTnLst>
                                </p:cTn>
                              </p:par>
                            </p:childTnLst>
                          </p:cTn>
                        </p:par>
                      </p:childTnLst>
                    </p:cTn>
                  </p:par>
                  <p:par>
                    <p:cTn id="19" fill="hold" nodeType="clickPar">
                      <p:stCondLst>
                        <p:cond delay="indefinite"/>
                      </p:stCondLst>
                      <p:childTnLst>
                        <p:par>
                          <p:cTn id="20" fill="hold" nodeType="withGroup">
                            <p:stCondLst>
                              <p:cond delay="0"/>
                            </p:stCondLst>
                            <p:childTnLst>
                              <p:par>
                                <p:cTn id="21" presetID="16" presetClass="entr" presetSubtype="21" fill="hold" nodeType="clickEffect">
                                  <p:stCondLst>
                                    <p:cond delay="0"/>
                                  </p:stCondLst>
                                  <p:childTnLst>
                                    <p:set>
                                      <p:cBhvr>
                                        <p:cTn id="22" dur="1" fill="hold">
                                          <p:stCondLst>
                                            <p:cond delay="0"/>
                                          </p:stCondLst>
                                        </p:cTn>
                                        <p:tgtEl>
                                          <p:spTgt spid="39939">
                                            <p:txEl>
                                              <p:pRg st="7" end="7"/>
                                            </p:txEl>
                                          </p:spTgt>
                                        </p:tgtEl>
                                        <p:attrNameLst>
                                          <p:attrName>style.visibility</p:attrName>
                                        </p:attrNameLst>
                                      </p:cBhvr>
                                      <p:to>
                                        <p:strVal val="visible"/>
                                      </p:to>
                                    </p:set>
                                    <p:animEffect transition="in" filter="barn(inVertical)">
                                      <p:cBhvr>
                                        <p:cTn id="23" dur="500"/>
                                        <p:tgtEl>
                                          <p:spTgt spid="39939">
                                            <p:txEl>
                                              <p:pRg st="7" end="7"/>
                                            </p:txEl>
                                          </p:spTgt>
                                        </p:tgtEl>
                                      </p:cBhvr>
                                    </p:animEffect>
                                  </p:childTnLst>
                                </p:cTn>
                              </p:par>
                              <p:par>
                                <p:cTn id="24" presetID="16" presetClass="entr" presetSubtype="21" fill="hold" nodeType="withEffect">
                                  <p:stCondLst>
                                    <p:cond delay="0"/>
                                  </p:stCondLst>
                                  <p:childTnLst>
                                    <p:set>
                                      <p:cBhvr>
                                        <p:cTn id="25" dur="1" fill="hold">
                                          <p:stCondLst>
                                            <p:cond delay="0"/>
                                          </p:stCondLst>
                                        </p:cTn>
                                        <p:tgtEl>
                                          <p:spTgt spid="39939">
                                            <p:txEl>
                                              <p:pRg st="8" end="8"/>
                                            </p:txEl>
                                          </p:spTgt>
                                        </p:tgtEl>
                                        <p:attrNameLst>
                                          <p:attrName>style.visibility</p:attrName>
                                        </p:attrNameLst>
                                      </p:cBhvr>
                                      <p:to>
                                        <p:strVal val="visible"/>
                                      </p:to>
                                    </p:set>
                                    <p:animEffect transition="in" filter="barn(inVertical)">
                                      <p:cBhvr>
                                        <p:cTn id="26" dur="500"/>
                                        <p:tgtEl>
                                          <p:spTgt spid="39939">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Title 1"/>
          <p:cNvSpPr>
            <a:spLocks noGrp="1"/>
          </p:cNvSpPr>
          <p:nvPr>
            <p:ph type="title"/>
          </p:nvPr>
        </p:nvSpPr>
        <p:spPr>
          <a:xfrm>
            <a:off x="1981200" y="11"/>
            <a:ext cx="8229600" cy="1527175"/>
          </a:xfrm>
        </p:spPr>
        <p:txBody>
          <a:bodyPr/>
          <a:lstStyle/>
          <a:p>
            <a:r>
              <a:rPr lang="en-US" altLang="en-US" b="1" dirty="0"/>
              <a:t>Monopoly versus Competition</a:t>
            </a:r>
          </a:p>
        </p:txBody>
      </p:sp>
      <p:sp>
        <p:nvSpPr>
          <p:cNvPr id="24579" name="Content Placeholder 2"/>
          <p:cNvSpPr>
            <a:spLocks noGrp="1"/>
          </p:cNvSpPr>
          <p:nvPr>
            <p:ph idx="1"/>
          </p:nvPr>
        </p:nvSpPr>
        <p:spPr>
          <a:xfrm>
            <a:off x="1981200" y="1649413"/>
            <a:ext cx="8229600" cy="4895850"/>
          </a:xfrm>
        </p:spPr>
        <p:txBody>
          <a:bodyPr/>
          <a:lstStyle/>
          <a:p>
            <a:r>
              <a:rPr lang="en-US" altLang="en-US" sz="3200" dirty="0"/>
              <a:t>Output (quantity)</a:t>
            </a:r>
          </a:p>
          <a:p>
            <a:pPr lvl="1"/>
            <a:r>
              <a:rPr lang="en-US" altLang="en-US" sz="2800" dirty="0" err="1"/>
              <a:t>Q</a:t>
            </a:r>
            <a:r>
              <a:rPr lang="en-US" altLang="en-US" sz="2800" baseline="-25000" dirty="0" err="1"/>
              <a:t>Monopoly</a:t>
            </a:r>
            <a:r>
              <a:rPr lang="en-US" altLang="en-US" sz="2800" dirty="0"/>
              <a:t> &lt; </a:t>
            </a:r>
            <a:r>
              <a:rPr lang="en-US" altLang="en-US" sz="2800" dirty="0" err="1"/>
              <a:t>Q</a:t>
            </a:r>
            <a:r>
              <a:rPr lang="en-US" altLang="en-US" sz="2800" baseline="-25000" dirty="0" err="1"/>
              <a:t>Competition</a:t>
            </a:r>
            <a:endParaRPr lang="en-US" altLang="en-US" sz="2800" baseline="-25000" dirty="0"/>
          </a:p>
          <a:p>
            <a:pPr marL="0" indent="0">
              <a:buNone/>
            </a:pPr>
            <a:endParaRPr lang="en-US" altLang="en-US" sz="3200" dirty="0"/>
          </a:p>
          <a:p>
            <a:r>
              <a:rPr lang="en-US" altLang="en-US" sz="3200" dirty="0"/>
              <a:t>Price</a:t>
            </a:r>
          </a:p>
          <a:p>
            <a:pPr lvl="1"/>
            <a:r>
              <a:rPr lang="en-US" altLang="en-US" sz="2800" dirty="0" err="1"/>
              <a:t>P</a:t>
            </a:r>
            <a:r>
              <a:rPr lang="en-US" altLang="en-US" sz="2800" baseline="-25000" dirty="0" err="1"/>
              <a:t>Competition</a:t>
            </a:r>
            <a:r>
              <a:rPr lang="en-US" altLang="en-US" sz="2800" dirty="0"/>
              <a:t> &lt; </a:t>
            </a:r>
            <a:r>
              <a:rPr lang="en-US" altLang="en-US" sz="2800" dirty="0" err="1"/>
              <a:t>P</a:t>
            </a:r>
            <a:r>
              <a:rPr lang="en-US" altLang="en-US" sz="2800" baseline="-25000" dirty="0" err="1"/>
              <a:t>Monopoly</a:t>
            </a:r>
            <a:endParaRPr lang="en-US" altLang="en-US" sz="2800" baseline="-25000" dirty="0"/>
          </a:p>
          <a:p>
            <a:endParaRPr lang="en-US" altLang="en-US" sz="3200" dirty="0"/>
          </a:p>
          <a:p>
            <a:r>
              <a:rPr lang="en-US" altLang="en-US" sz="3200" dirty="0"/>
              <a:t>Deadweight loss</a:t>
            </a:r>
          </a:p>
          <a:p>
            <a:pPr lvl="1"/>
            <a:r>
              <a:rPr lang="en-US" altLang="en-US" sz="2800" dirty="0"/>
              <a:t>Monopoly DWL &gt; 0</a:t>
            </a:r>
          </a:p>
          <a:p>
            <a:pPr lvl="1"/>
            <a:r>
              <a:rPr lang="en-US" altLang="en-US" sz="2800" dirty="0"/>
              <a:t>Competition DWL = 0</a:t>
            </a:r>
          </a:p>
        </p:txBody>
      </p:sp>
    </p:spTree>
    <p:extLst>
      <p:ext uri="{BB962C8B-B14F-4D97-AF65-F5344CB8AC3E}">
        <p14:creationId xmlns:p14="http://schemas.microsoft.com/office/powerpoint/2010/main" val="261952378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4579">
                                            <p:txEl>
                                              <p:pRg st="1" end="1"/>
                                            </p:txEl>
                                          </p:spTgt>
                                        </p:tgtEl>
                                        <p:attrNameLst>
                                          <p:attrName>style.visibility</p:attrName>
                                        </p:attrNameLst>
                                      </p:cBhvr>
                                      <p:to>
                                        <p:strVal val="visible"/>
                                      </p:to>
                                    </p:set>
                                    <p:animEffect transition="in" filter="barn(inVertical)">
                                      <p:cBhvr>
                                        <p:cTn id="7" dur="500"/>
                                        <p:tgtEl>
                                          <p:spTgt spid="24579">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24579">
                                            <p:txEl>
                                              <p:pRg st="4" end="4"/>
                                            </p:txEl>
                                          </p:spTgt>
                                        </p:tgtEl>
                                        <p:attrNameLst>
                                          <p:attrName>style.visibility</p:attrName>
                                        </p:attrNameLst>
                                      </p:cBhvr>
                                      <p:to>
                                        <p:strVal val="visible"/>
                                      </p:to>
                                    </p:set>
                                    <p:animEffect transition="in" filter="barn(inVertical)">
                                      <p:cBhvr>
                                        <p:cTn id="12" dur="500"/>
                                        <p:tgtEl>
                                          <p:spTgt spid="24579">
                                            <p:txEl>
                                              <p:pRg st="4" end="4"/>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21" fill="hold" nodeType="clickEffect">
                                  <p:stCondLst>
                                    <p:cond delay="0"/>
                                  </p:stCondLst>
                                  <p:childTnLst>
                                    <p:set>
                                      <p:cBhvr>
                                        <p:cTn id="16" dur="1" fill="hold">
                                          <p:stCondLst>
                                            <p:cond delay="0"/>
                                          </p:stCondLst>
                                        </p:cTn>
                                        <p:tgtEl>
                                          <p:spTgt spid="24579">
                                            <p:txEl>
                                              <p:pRg st="7" end="7"/>
                                            </p:txEl>
                                          </p:spTgt>
                                        </p:tgtEl>
                                        <p:attrNameLst>
                                          <p:attrName>style.visibility</p:attrName>
                                        </p:attrNameLst>
                                      </p:cBhvr>
                                      <p:to>
                                        <p:strVal val="visible"/>
                                      </p:to>
                                    </p:set>
                                    <p:animEffect transition="in" filter="barn(inVertical)">
                                      <p:cBhvr>
                                        <p:cTn id="17" dur="500"/>
                                        <p:tgtEl>
                                          <p:spTgt spid="24579">
                                            <p:txEl>
                                              <p:pRg st="7" end="7"/>
                                            </p:txEl>
                                          </p:spTgt>
                                        </p:tgtEl>
                                      </p:cBhvr>
                                    </p:animEffect>
                                  </p:childTnLst>
                                </p:cTn>
                              </p:par>
                              <p:par>
                                <p:cTn id="18" presetID="16" presetClass="entr" presetSubtype="21" fill="hold" nodeType="withEffect">
                                  <p:stCondLst>
                                    <p:cond delay="0"/>
                                  </p:stCondLst>
                                  <p:childTnLst>
                                    <p:set>
                                      <p:cBhvr>
                                        <p:cTn id="19" dur="1" fill="hold">
                                          <p:stCondLst>
                                            <p:cond delay="0"/>
                                          </p:stCondLst>
                                        </p:cTn>
                                        <p:tgtEl>
                                          <p:spTgt spid="24579">
                                            <p:txEl>
                                              <p:pRg st="8" end="8"/>
                                            </p:txEl>
                                          </p:spTgt>
                                        </p:tgtEl>
                                        <p:attrNameLst>
                                          <p:attrName>style.visibility</p:attrName>
                                        </p:attrNameLst>
                                      </p:cBhvr>
                                      <p:to>
                                        <p:strVal val="visible"/>
                                      </p:to>
                                    </p:set>
                                    <p:animEffect transition="in" filter="barn(inVertical)">
                                      <p:cBhvr>
                                        <p:cTn id="20" dur="500"/>
                                        <p:tgtEl>
                                          <p:spTgt spid="24579">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Title 1"/>
          <p:cNvSpPr>
            <a:spLocks noGrp="1"/>
          </p:cNvSpPr>
          <p:nvPr>
            <p:ph type="title"/>
          </p:nvPr>
        </p:nvSpPr>
        <p:spPr>
          <a:xfrm>
            <a:off x="836023" y="0"/>
            <a:ext cx="8229600" cy="1527175"/>
          </a:xfrm>
        </p:spPr>
        <p:txBody>
          <a:bodyPr/>
          <a:lstStyle/>
          <a:p>
            <a:r>
              <a:rPr lang="en-US" b="1" dirty="0">
                <a:cs typeface="Arial" pitchFamily="-107" charset="0"/>
              </a:rPr>
              <a:t>Economics in </a:t>
            </a:r>
            <a:r>
              <a:rPr lang="en-US" b="1" i="1" dirty="0">
                <a:cs typeface="Arial" pitchFamily="-107" charset="0"/>
              </a:rPr>
              <a:t>One-Man Band</a:t>
            </a:r>
          </a:p>
        </p:txBody>
      </p:sp>
      <p:sp>
        <p:nvSpPr>
          <p:cNvPr id="84994" name="Content Placeholder 2"/>
          <p:cNvSpPr>
            <a:spLocks noGrp="1"/>
          </p:cNvSpPr>
          <p:nvPr>
            <p:ph idx="1"/>
          </p:nvPr>
        </p:nvSpPr>
        <p:spPr>
          <a:xfrm>
            <a:off x="836023" y="1712912"/>
            <a:ext cx="10972800" cy="2966091"/>
          </a:xfrm>
        </p:spPr>
        <p:txBody>
          <a:bodyPr/>
          <a:lstStyle/>
          <a:p>
            <a:r>
              <a:rPr lang="en-US" sz="3200" dirty="0">
                <a:cs typeface="Arial" pitchFamily="-107" charset="0"/>
              </a:rPr>
              <a:t>"One-Man Band"</a:t>
            </a:r>
          </a:p>
          <a:p>
            <a:pPr lvl="1"/>
            <a:r>
              <a:rPr lang="en-US" sz="2800" dirty="0">
                <a:cs typeface="Arial" pitchFamily="-107" charset="0"/>
              </a:rPr>
              <a:t>Two street musicians compete for the gold coin of a young peasant girl.</a:t>
            </a:r>
          </a:p>
          <a:p>
            <a:pPr lvl="1"/>
            <a:r>
              <a:rPr lang="en-US" sz="2800" dirty="0">
                <a:ea typeface="MS PGothic" charset="0"/>
              </a:rPr>
              <a:t>The introduction of competition gives producers incentives to work hard and create a better product.</a:t>
            </a:r>
          </a:p>
          <a:p>
            <a:pPr lvl="1"/>
            <a:r>
              <a:rPr lang="en-US" sz="2800" dirty="0">
                <a:ea typeface="MS PGothic" charset="0"/>
              </a:rPr>
              <a:t>Consumers will have more choices.</a:t>
            </a:r>
          </a:p>
          <a:p>
            <a:endParaRPr lang="en-US" sz="3200" dirty="0">
              <a:cs typeface="Arial" pitchFamily="-107" charset="0"/>
            </a:endParaRPr>
          </a:p>
          <a:p>
            <a:endParaRPr lang="en-US" sz="3200" dirty="0">
              <a:cs typeface="Arial" pitchFamily="-107" charset="0"/>
            </a:endParaRPr>
          </a:p>
          <a:p>
            <a:endParaRPr lang="en-US" sz="3200" dirty="0">
              <a:cs typeface="Arial" pitchFamily="-107" charset="0"/>
            </a:endParaRPr>
          </a:p>
        </p:txBody>
      </p:sp>
      <p:pic>
        <p:nvPicPr>
          <p:cNvPr id="84995" name="Picture 4" descr="An icon indicating that a video clip is present.">
            <a:hlinkClick r:id="rId3"/>
          </p:cNvPr>
          <p:cNvPicPr>
            <a:picLocks noChangeAspect="1"/>
          </p:cNvPicPr>
          <p:nvPr/>
        </p:nvPicPr>
        <p:blipFill>
          <a:blip r:embed="rId4"/>
          <a:srcRect l="20306" t="18303" r="22078" b="25455"/>
          <a:stretch>
            <a:fillRect/>
          </a:stretch>
        </p:blipFill>
        <p:spPr bwMode="auto">
          <a:xfrm>
            <a:off x="5321300" y="4796699"/>
            <a:ext cx="1549400" cy="1473200"/>
          </a:xfrm>
          <a:prstGeom prst="rect">
            <a:avLst/>
          </a:prstGeom>
          <a:noFill/>
          <a:ln w="9525">
            <a:noFill/>
            <a:miter lim="800000"/>
            <a:headEnd/>
            <a:tailEnd/>
          </a:ln>
        </p:spPr>
      </p:pic>
    </p:spTree>
    <p:extLst>
      <p:ext uri="{BB962C8B-B14F-4D97-AF65-F5344CB8AC3E}">
        <p14:creationId xmlns:p14="http://schemas.microsoft.com/office/powerpoint/2010/main" val="306770631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5" name="Title 1"/>
          <p:cNvSpPr>
            <a:spLocks noGrp="1"/>
          </p:cNvSpPr>
          <p:nvPr>
            <p:ph type="title"/>
          </p:nvPr>
        </p:nvSpPr>
        <p:spPr>
          <a:xfrm>
            <a:off x="1981200" y="11"/>
            <a:ext cx="8229600" cy="1527175"/>
          </a:xfrm>
        </p:spPr>
        <p:txBody>
          <a:bodyPr/>
          <a:lstStyle/>
          <a:p>
            <a:r>
              <a:rPr lang="en-US" altLang="en-US" b="1" dirty="0"/>
              <a:t>Solution to Monopoly</a:t>
            </a:r>
          </a:p>
        </p:txBody>
      </p:sp>
      <p:sp>
        <p:nvSpPr>
          <p:cNvPr id="67586" name="Content Placeholder 2"/>
          <p:cNvSpPr>
            <a:spLocks noGrp="1"/>
          </p:cNvSpPr>
          <p:nvPr>
            <p:ph idx="1"/>
          </p:nvPr>
        </p:nvSpPr>
        <p:spPr>
          <a:xfrm>
            <a:off x="1981200" y="1611314"/>
            <a:ext cx="8229600" cy="5108575"/>
          </a:xfrm>
        </p:spPr>
        <p:txBody>
          <a:bodyPr/>
          <a:lstStyle/>
          <a:p>
            <a:r>
              <a:rPr lang="en-US" altLang="en-US" sz="2800" dirty="0"/>
              <a:t>There are four potential solutions to the problem of monopoly.</a:t>
            </a:r>
          </a:p>
          <a:p>
            <a:pPr lvl="1"/>
            <a:r>
              <a:rPr lang="en-US" altLang="en-US" sz="2400" dirty="0"/>
              <a:t>First, the government may break up firms to restore a competitive market.</a:t>
            </a:r>
          </a:p>
          <a:p>
            <a:pPr lvl="1"/>
            <a:r>
              <a:rPr lang="en-US" altLang="en-US" sz="2400" dirty="0"/>
              <a:t>Second, government can promote open markets by reducing trade barriers.</a:t>
            </a:r>
          </a:p>
          <a:p>
            <a:pPr lvl="1"/>
            <a:r>
              <a:rPr lang="en-US" altLang="en-US" sz="2400" dirty="0"/>
              <a:t>Third, the government can regulate a monopolist'</a:t>
            </a:r>
            <a:r>
              <a:rPr lang="en-US" altLang="ja-JP" sz="2400" dirty="0"/>
              <a:t>s ability to charge excessive prices.</a:t>
            </a:r>
          </a:p>
          <a:p>
            <a:pPr lvl="1"/>
            <a:r>
              <a:rPr lang="en-US" altLang="en-US" sz="2400" dirty="0"/>
              <a:t>Finally, there are circumstances in which it is better to leave the monopolist alone.</a:t>
            </a:r>
          </a:p>
        </p:txBody>
      </p:sp>
    </p:spTree>
    <p:extLst>
      <p:ext uri="{BB962C8B-B14F-4D97-AF65-F5344CB8AC3E}">
        <p14:creationId xmlns:p14="http://schemas.microsoft.com/office/powerpoint/2010/main" val="118091738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Title 1"/>
          <p:cNvSpPr>
            <a:spLocks noGrp="1"/>
          </p:cNvSpPr>
          <p:nvPr>
            <p:ph type="title"/>
          </p:nvPr>
        </p:nvSpPr>
        <p:spPr>
          <a:xfrm>
            <a:off x="609600" y="7"/>
            <a:ext cx="10972800" cy="1527175"/>
          </a:xfrm>
        </p:spPr>
        <p:txBody>
          <a:bodyPr/>
          <a:lstStyle/>
          <a:p>
            <a:r>
              <a:rPr lang="en-US" b="1" dirty="0">
                <a:ea typeface="MS PGothic" charset="0"/>
              </a:rPr>
              <a:t>Solutions to Monopoly</a:t>
            </a:r>
          </a:p>
        </p:txBody>
      </p:sp>
      <p:sp>
        <p:nvSpPr>
          <p:cNvPr id="26627" name="Content Placeholder 2"/>
          <p:cNvSpPr>
            <a:spLocks noGrp="1"/>
          </p:cNvSpPr>
          <p:nvPr>
            <p:ph idx="1"/>
          </p:nvPr>
        </p:nvSpPr>
        <p:spPr>
          <a:xfrm>
            <a:off x="609600" y="1712913"/>
            <a:ext cx="10972800" cy="4895850"/>
          </a:xfrm>
        </p:spPr>
        <p:txBody>
          <a:bodyPr/>
          <a:lstStyle/>
          <a:p>
            <a:r>
              <a:rPr lang="en-US" sz="3200" dirty="0">
                <a:ea typeface="MS PGothic" charset="0"/>
              </a:rPr>
              <a:t>Harnessing benefits of competition</a:t>
            </a:r>
          </a:p>
          <a:p>
            <a:pPr lvl="1"/>
            <a:r>
              <a:rPr lang="en-US" sz="2800" dirty="0">
                <a:ea typeface="MS PGothic" charset="0"/>
              </a:rPr>
              <a:t>Splitting up a large company into smaller competing companies</a:t>
            </a:r>
          </a:p>
          <a:p>
            <a:pPr lvl="1"/>
            <a:r>
              <a:rPr lang="en-US" sz="2800" dirty="0">
                <a:ea typeface="MS PGothic" charset="0"/>
              </a:rPr>
              <a:t>AT&amp;T (1982), Standard Oil (1911)</a:t>
            </a:r>
          </a:p>
          <a:p>
            <a:pPr lvl="1"/>
            <a:r>
              <a:rPr lang="en-US" sz="2800" dirty="0">
                <a:ea typeface="MS PGothic" charset="0"/>
              </a:rPr>
              <a:t>Sherman Act (1890)</a:t>
            </a:r>
          </a:p>
          <a:p>
            <a:r>
              <a:rPr lang="en-US" sz="3200" dirty="0">
                <a:ea typeface="MS PGothic" charset="0"/>
              </a:rPr>
              <a:t>Reduce trade barriers</a:t>
            </a:r>
          </a:p>
          <a:p>
            <a:pPr lvl="1"/>
            <a:r>
              <a:rPr lang="en-US" sz="2800" dirty="0">
                <a:ea typeface="MS PGothic" charset="0"/>
              </a:rPr>
              <a:t>Allow competitively priced goods to be transported over borders.</a:t>
            </a:r>
          </a:p>
          <a:p>
            <a:pPr lvl="1"/>
            <a:r>
              <a:rPr lang="en-US" sz="2800" dirty="0">
                <a:ea typeface="MS PGothic" charset="0"/>
              </a:rPr>
              <a:t>This includes state and national borders.</a:t>
            </a:r>
          </a:p>
        </p:txBody>
      </p:sp>
    </p:spTree>
    <p:extLst>
      <p:ext uri="{BB962C8B-B14F-4D97-AF65-F5344CB8AC3E}">
        <p14:creationId xmlns:p14="http://schemas.microsoft.com/office/powerpoint/2010/main" val="275020349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6627">
                                            <p:txEl>
                                              <p:pRg st="1" end="1"/>
                                            </p:txEl>
                                          </p:spTgt>
                                        </p:tgtEl>
                                        <p:attrNameLst>
                                          <p:attrName>style.visibility</p:attrName>
                                        </p:attrNameLst>
                                      </p:cBhvr>
                                      <p:to>
                                        <p:strVal val="visible"/>
                                      </p:to>
                                    </p:set>
                                    <p:animEffect transition="in" filter="barn(inVertical)">
                                      <p:cBhvr>
                                        <p:cTn id="7" dur="500"/>
                                        <p:tgtEl>
                                          <p:spTgt spid="26627">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26627">
                                            <p:txEl>
                                              <p:pRg st="2" end="2"/>
                                            </p:txEl>
                                          </p:spTgt>
                                        </p:tgtEl>
                                        <p:attrNameLst>
                                          <p:attrName>style.visibility</p:attrName>
                                        </p:attrNameLst>
                                      </p:cBhvr>
                                      <p:to>
                                        <p:strVal val="visible"/>
                                      </p:to>
                                    </p:set>
                                    <p:animEffect transition="in" filter="barn(inVertical)">
                                      <p:cBhvr>
                                        <p:cTn id="10" dur="500"/>
                                        <p:tgtEl>
                                          <p:spTgt spid="26627">
                                            <p:txEl>
                                              <p:pRg st="2" end="2"/>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26627">
                                            <p:txEl>
                                              <p:pRg st="3" end="3"/>
                                            </p:txEl>
                                          </p:spTgt>
                                        </p:tgtEl>
                                        <p:attrNameLst>
                                          <p:attrName>style.visibility</p:attrName>
                                        </p:attrNameLst>
                                      </p:cBhvr>
                                      <p:to>
                                        <p:strVal val="visible"/>
                                      </p:to>
                                    </p:set>
                                    <p:animEffect transition="in" filter="barn(inVertical)">
                                      <p:cBhvr>
                                        <p:cTn id="13" dur="500"/>
                                        <p:tgtEl>
                                          <p:spTgt spid="26627">
                                            <p:txEl>
                                              <p:pRg st="3" end="3"/>
                                            </p:txEl>
                                          </p:spTgt>
                                        </p:tgtEl>
                                      </p:cBhvr>
                                    </p:animEffect>
                                  </p:childTnLst>
                                </p:cTn>
                              </p:par>
                            </p:childTnLst>
                          </p:cTn>
                        </p:par>
                      </p:childTnLst>
                    </p:cTn>
                  </p:par>
                  <p:par>
                    <p:cTn id="14" fill="hold" nodeType="clickPar">
                      <p:stCondLst>
                        <p:cond delay="indefinite"/>
                      </p:stCondLst>
                      <p:childTnLst>
                        <p:par>
                          <p:cTn id="15" fill="hold" nodeType="withGroup">
                            <p:stCondLst>
                              <p:cond delay="0"/>
                            </p:stCondLst>
                            <p:childTnLst>
                              <p:par>
                                <p:cTn id="16" presetID="16" presetClass="entr" presetSubtype="21" fill="hold" nodeType="clickEffect">
                                  <p:stCondLst>
                                    <p:cond delay="0"/>
                                  </p:stCondLst>
                                  <p:childTnLst>
                                    <p:set>
                                      <p:cBhvr>
                                        <p:cTn id="17" dur="1" fill="hold">
                                          <p:stCondLst>
                                            <p:cond delay="0"/>
                                          </p:stCondLst>
                                        </p:cTn>
                                        <p:tgtEl>
                                          <p:spTgt spid="26627">
                                            <p:txEl>
                                              <p:pRg st="5" end="5"/>
                                            </p:txEl>
                                          </p:spTgt>
                                        </p:tgtEl>
                                        <p:attrNameLst>
                                          <p:attrName>style.visibility</p:attrName>
                                        </p:attrNameLst>
                                      </p:cBhvr>
                                      <p:to>
                                        <p:strVal val="visible"/>
                                      </p:to>
                                    </p:set>
                                    <p:animEffect transition="in" filter="barn(inVertical)">
                                      <p:cBhvr>
                                        <p:cTn id="18" dur="500"/>
                                        <p:tgtEl>
                                          <p:spTgt spid="26627">
                                            <p:txEl>
                                              <p:pRg st="5" end="5"/>
                                            </p:txEl>
                                          </p:spTgt>
                                        </p:tgtEl>
                                      </p:cBhvr>
                                    </p:animEffect>
                                  </p:childTnLst>
                                </p:cTn>
                              </p:par>
                              <p:par>
                                <p:cTn id="19" presetID="16" presetClass="entr" presetSubtype="21" fill="hold" nodeType="withEffect">
                                  <p:stCondLst>
                                    <p:cond delay="0"/>
                                  </p:stCondLst>
                                  <p:childTnLst>
                                    <p:set>
                                      <p:cBhvr>
                                        <p:cTn id="20" dur="1" fill="hold">
                                          <p:stCondLst>
                                            <p:cond delay="0"/>
                                          </p:stCondLst>
                                        </p:cTn>
                                        <p:tgtEl>
                                          <p:spTgt spid="26627">
                                            <p:txEl>
                                              <p:pRg st="6" end="6"/>
                                            </p:txEl>
                                          </p:spTgt>
                                        </p:tgtEl>
                                        <p:attrNameLst>
                                          <p:attrName>style.visibility</p:attrName>
                                        </p:attrNameLst>
                                      </p:cBhvr>
                                      <p:to>
                                        <p:strVal val="visible"/>
                                      </p:to>
                                    </p:set>
                                    <p:animEffect transition="in" filter="barn(inVertical)">
                                      <p:cBhvr>
                                        <p:cTn id="21" dur="500"/>
                                        <p:tgtEl>
                                          <p:spTgt spid="2662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Title 1"/>
          <p:cNvSpPr>
            <a:spLocks noGrp="1"/>
          </p:cNvSpPr>
          <p:nvPr>
            <p:ph type="title"/>
          </p:nvPr>
        </p:nvSpPr>
        <p:spPr>
          <a:xfrm>
            <a:off x="609600" y="3"/>
            <a:ext cx="10972800" cy="1527175"/>
          </a:xfrm>
        </p:spPr>
        <p:txBody>
          <a:bodyPr/>
          <a:lstStyle/>
          <a:p>
            <a:r>
              <a:rPr lang="en-US" b="1" dirty="0">
                <a:ea typeface="MS PGothic" charset="0"/>
              </a:rPr>
              <a:t>Solutions to Monopoly</a:t>
            </a:r>
          </a:p>
        </p:txBody>
      </p:sp>
      <p:sp>
        <p:nvSpPr>
          <p:cNvPr id="27651" name="Content Placeholder 2"/>
          <p:cNvSpPr>
            <a:spLocks noGrp="1"/>
          </p:cNvSpPr>
          <p:nvPr>
            <p:ph idx="1"/>
          </p:nvPr>
        </p:nvSpPr>
        <p:spPr>
          <a:xfrm>
            <a:off x="609600" y="1712913"/>
            <a:ext cx="10972800" cy="4895850"/>
          </a:xfrm>
        </p:spPr>
        <p:txBody>
          <a:bodyPr/>
          <a:lstStyle/>
          <a:p>
            <a:r>
              <a:rPr lang="en-US" dirty="0">
                <a:ea typeface="MS PGothic" charset="0"/>
              </a:rPr>
              <a:t>Price regulation</a:t>
            </a:r>
          </a:p>
          <a:p>
            <a:pPr lvl="1"/>
            <a:r>
              <a:rPr lang="en-US" dirty="0">
                <a:ea typeface="MS PGothic" charset="0"/>
              </a:rPr>
              <a:t>Often, we don'</a:t>
            </a:r>
            <a:r>
              <a:rPr lang="en-US" altLang="ja-JP" dirty="0">
                <a:ea typeface="MS PGothic" charset="0"/>
              </a:rPr>
              <a:t>t want to break up firms due to large economies of scale.</a:t>
            </a:r>
          </a:p>
          <a:p>
            <a:pPr lvl="2"/>
            <a:r>
              <a:rPr lang="en-US" dirty="0">
                <a:latin typeface="Cambria" panose="02040503050406030204" pitchFamily="18" charset="0"/>
                <a:cs typeface="Helvetica Neue" charset="0"/>
              </a:rPr>
              <a:t>Don'</a:t>
            </a:r>
            <a:r>
              <a:rPr lang="en-US" altLang="ja-JP" dirty="0">
                <a:latin typeface="Cambria" panose="02040503050406030204" pitchFamily="18" charset="0"/>
                <a:cs typeface="Helvetica Neue" charset="0"/>
              </a:rPr>
              <a:t>t need to have redundant water pipes, power lines.</a:t>
            </a:r>
          </a:p>
          <a:p>
            <a:pPr lvl="1"/>
            <a:r>
              <a:rPr lang="en-US" dirty="0">
                <a:ea typeface="MS PGothic" charset="0"/>
              </a:rPr>
              <a:t>In this case, a monopoly may be desirable, but we may still need to regulate the firm to prevent market power abuse.</a:t>
            </a:r>
          </a:p>
        </p:txBody>
      </p:sp>
    </p:spTree>
    <p:extLst>
      <p:ext uri="{BB962C8B-B14F-4D97-AF65-F5344CB8AC3E}">
        <p14:creationId xmlns:p14="http://schemas.microsoft.com/office/powerpoint/2010/main" val="358178895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7651">
                                            <p:txEl>
                                              <p:pRg st="1" end="1"/>
                                            </p:txEl>
                                          </p:spTgt>
                                        </p:tgtEl>
                                        <p:attrNameLst>
                                          <p:attrName>style.visibility</p:attrName>
                                        </p:attrNameLst>
                                      </p:cBhvr>
                                      <p:to>
                                        <p:strVal val="visible"/>
                                      </p:to>
                                    </p:set>
                                    <p:animEffect transition="in" filter="barn(inVertical)">
                                      <p:cBhvr>
                                        <p:cTn id="7" dur="500"/>
                                        <p:tgtEl>
                                          <p:spTgt spid="27651">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27651">
                                            <p:txEl>
                                              <p:pRg st="2" end="2"/>
                                            </p:txEl>
                                          </p:spTgt>
                                        </p:tgtEl>
                                        <p:attrNameLst>
                                          <p:attrName>style.visibility</p:attrName>
                                        </p:attrNameLst>
                                      </p:cBhvr>
                                      <p:to>
                                        <p:strVal val="visible"/>
                                      </p:to>
                                    </p:set>
                                    <p:animEffect transition="in" filter="barn(inVertical)">
                                      <p:cBhvr>
                                        <p:cTn id="10" dur="500"/>
                                        <p:tgtEl>
                                          <p:spTgt spid="27651">
                                            <p:txEl>
                                              <p:pRg st="2" end="2"/>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27651">
                                            <p:txEl>
                                              <p:pRg st="3" end="3"/>
                                            </p:txEl>
                                          </p:spTgt>
                                        </p:tgtEl>
                                        <p:attrNameLst>
                                          <p:attrName>style.visibility</p:attrName>
                                        </p:attrNameLst>
                                      </p:cBhvr>
                                      <p:to>
                                        <p:strVal val="visible"/>
                                      </p:to>
                                    </p:set>
                                    <p:animEffect transition="in" filter="barn(inVertical)">
                                      <p:cBhvr>
                                        <p:cTn id="13" dur="500"/>
                                        <p:tgtEl>
                                          <p:spTgt spid="27651">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20" descr="red.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709333" y="3223945"/>
            <a:ext cx="8477251" cy="23812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7" name="Picture 16" descr="green.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705102" y="2187307"/>
            <a:ext cx="6559551" cy="21717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6" name="Picture 15" descr="d.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709333" y="2758807"/>
            <a:ext cx="6766984" cy="37417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8" name="Picture 17" descr="mr.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2686051" y="2796907"/>
            <a:ext cx="3735916" cy="37036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9" name="Picture 18" descr="pm.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2220386" y="3974832"/>
            <a:ext cx="3035300" cy="28781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55302" name="Picture 2" descr="axes.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1219200" y="1547548"/>
            <a:ext cx="9662584" cy="52593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 name="Picture 1" descr="atc.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2730500" y="1633270"/>
            <a:ext cx="8094133" cy="41068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4" name="Picture 3" descr="cm.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2220385" y="4193907"/>
            <a:ext cx="2929467" cy="2873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5" name="Picture 14" descr="cr.eps"/>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2288119" y="4914635"/>
            <a:ext cx="5405967" cy="16224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0" name="Picture 19" descr="pr.eps"/>
          <p:cNvPicPr>
            <a:picLocks noChangeAspect="1"/>
          </p:cNvPicPr>
          <p:nvPr/>
        </p:nvPicPr>
        <p:blipFill>
          <a:blip r:embed="rId12">
            <a:extLst>
              <a:ext uri="{28A0092B-C50C-407E-A947-70E740481C1C}">
                <a14:useLocalDpi xmlns:a14="http://schemas.microsoft.com/office/drawing/2010/main" val="0"/>
              </a:ext>
            </a:extLst>
          </a:blip>
          <a:srcRect/>
          <a:stretch>
            <a:fillRect/>
          </a:stretch>
        </p:blipFill>
        <p:spPr bwMode="auto">
          <a:xfrm>
            <a:off x="2288117" y="5422635"/>
            <a:ext cx="5511800" cy="14652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55307" name="Title 11"/>
          <p:cNvSpPr>
            <a:spLocks noGrp="1"/>
          </p:cNvSpPr>
          <p:nvPr>
            <p:ph type="title"/>
          </p:nvPr>
        </p:nvSpPr>
        <p:spPr/>
        <p:txBody>
          <a:bodyPr/>
          <a:lstStyle/>
          <a:p>
            <a:pPr algn="ctr" eaLnBrk="1" hangingPunct="1"/>
            <a:r>
              <a:rPr lang="en-US" b="1" dirty="0">
                <a:ea typeface="MS PGothic" charset="0"/>
                <a:cs typeface="Arial" charset="0"/>
              </a:rPr>
              <a:t>Regulatory Solution for Natural Monopoly</a:t>
            </a:r>
            <a:endParaRPr lang="en-US" b="1" dirty="0">
              <a:ea typeface="MS PGothic" charset="0"/>
              <a:cs typeface="MS PGothic" charset="0"/>
            </a:endParaRPr>
          </a:p>
        </p:txBody>
      </p:sp>
    </p:spTree>
    <p:extLst>
      <p:ext uri="{BB962C8B-B14F-4D97-AF65-F5344CB8AC3E}">
        <p14:creationId xmlns:p14="http://schemas.microsoft.com/office/powerpoint/2010/main" val="292286238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1000"/>
                                        <p:tgtEl>
                                          <p:spTgt spid="1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wipe(left)">
                                      <p:cBhvr>
                                        <p:cTn id="12" dur="1000"/>
                                        <p:tgtEl>
                                          <p:spTgt spid="18"/>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wipe(left)">
                                      <p:cBhvr>
                                        <p:cTn id="17" dur="1000"/>
                                        <p:tgtEl>
                                          <p:spTgt spid="2"/>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4" fill="hold" nodeType="click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wipe(down)">
                                      <p:cBhvr>
                                        <p:cTn id="22" dur="1000"/>
                                        <p:tgtEl>
                                          <p:spTgt spid="19"/>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8" fill="hold" nodeType="click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wipe(left)">
                                      <p:cBhvr>
                                        <p:cTn id="27" dur="1000"/>
                                        <p:tgtEl>
                                          <p:spTgt spid="4"/>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4" fill="hold" nodeType="clickEffect">
                                  <p:stCondLst>
                                    <p:cond delay="0"/>
                                  </p:stCondLst>
                                  <p:childTnLst>
                                    <p:set>
                                      <p:cBhvr>
                                        <p:cTn id="31" dur="1" fill="hold">
                                          <p:stCondLst>
                                            <p:cond delay="0"/>
                                          </p:stCondLst>
                                        </p:cTn>
                                        <p:tgtEl>
                                          <p:spTgt spid="17"/>
                                        </p:tgtEl>
                                        <p:attrNameLst>
                                          <p:attrName>style.visibility</p:attrName>
                                        </p:attrNameLst>
                                      </p:cBhvr>
                                      <p:to>
                                        <p:strVal val="visible"/>
                                      </p:to>
                                    </p:set>
                                    <p:animEffect transition="in" filter="wipe(down)">
                                      <p:cBhvr>
                                        <p:cTn id="32" dur="1000"/>
                                        <p:tgtEl>
                                          <p:spTgt spid="17"/>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4" fill="hold" nodeType="clickEffect">
                                  <p:stCondLst>
                                    <p:cond delay="0"/>
                                  </p:stCondLst>
                                  <p:childTnLst>
                                    <p:set>
                                      <p:cBhvr>
                                        <p:cTn id="36" dur="1" fill="hold">
                                          <p:stCondLst>
                                            <p:cond delay="0"/>
                                          </p:stCondLst>
                                        </p:cTn>
                                        <p:tgtEl>
                                          <p:spTgt spid="20"/>
                                        </p:tgtEl>
                                        <p:attrNameLst>
                                          <p:attrName>style.visibility</p:attrName>
                                        </p:attrNameLst>
                                      </p:cBhvr>
                                      <p:to>
                                        <p:strVal val="visible"/>
                                      </p:to>
                                    </p:set>
                                    <p:animEffect transition="in" filter="wipe(down)">
                                      <p:cBhvr>
                                        <p:cTn id="37" dur="1000"/>
                                        <p:tgtEl>
                                          <p:spTgt spid="20"/>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8" fill="hold" nodeType="clickEffect">
                                  <p:stCondLst>
                                    <p:cond delay="0"/>
                                  </p:stCondLst>
                                  <p:childTnLst>
                                    <p:set>
                                      <p:cBhvr>
                                        <p:cTn id="41" dur="1" fill="hold">
                                          <p:stCondLst>
                                            <p:cond delay="0"/>
                                          </p:stCondLst>
                                        </p:cTn>
                                        <p:tgtEl>
                                          <p:spTgt spid="15"/>
                                        </p:tgtEl>
                                        <p:attrNameLst>
                                          <p:attrName>style.visibility</p:attrName>
                                        </p:attrNameLst>
                                      </p:cBhvr>
                                      <p:to>
                                        <p:strVal val="visible"/>
                                      </p:to>
                                    </p:set>
                                    <p:animEffect transition="in" filter="wipe(left)">
                                      <p:cBhvr>
                                        <p:cTn id="42" dur="1000"/>
                                        <p:tgtEl>
                                          <p:spTgt spid="15"/>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22" presetClass="entr" presetSubtype="4" fill="hold" nodeType="clickEffect">
                                  <p:stCondLst>
                                    <p:cond delay="0"/>
                                  </p:stCondLst>
                                  <p:childTnLst>
                                    <p:set>
                                      <p:cBhvr>
                                        <p:cTn id="46" dur="1" fill="hold">
                                          <p:stCondLst>
                                            <p:cond delay="0"/>
                                          </p:stCondLst>
                                        </p:cTn>
                                        <p:tgtEl>
                                          <p:spTgt spid="21"/>
                                        </p:tgtEl>
                                        <p:attrNameLst>
                                          <p:attrName>style.visibility</p:attrName>
                                        </p:attrNameLst>
                                      </p:cBhvr>
                                      <p:to>
                                        <p:strVal val="visible"/>
                                      </p:to>
                                    </p:set>
                                    <p:animEffect transition="in" filter="wipe(down)">
                                      <p:cBhvr>
                                        <p:cTn id="47" dur="10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Title 1"/>
          <p:cNvSpPr>
            <a:spLocks noGrp="1"/>
          </p:cNvSpPr>
          <p:nvPr>
            <p:ph type="title"/>
          </p:nvPr>
        </p:nvSpPr>
        <p:spPr>
          <a:xfrm>
            <a:off x="609600" y="3"/>
            <a:ext cx="10972800" cy="1527175"/>
          </a:xfrm>
        </p:spPr>
        <p:txBody>
          <a:bodyPr/>
          <a:lstStyle/>
          <a:p>
            <a:r>
              <a:rPr lang="en-US" b="1" dirty="0">
                <a:ea typeface="MS PGothic" charset="0"/>
              </a:rPr>
              <a:t>Marginal Cost Pricing</a:t>
            </a:r>
          </a:p>
        </p:txBody>
      </p:sp>
      <p:sp>
        <p:nvSpPr>
          <p:cNvPr id="29699" name="Content Placeholder 2"/>
          <p:cNvSpPr>
            <a:spLocks noGrp="1"/>
          </p:cNvSpPr>
          <p:nvPr>
            <p:ph idx="1"/>
          </p:nvPr>
        </p:nvSpPr>
        <p:spPr>
          <a:xfrm>
            <a:off x="609600" y="1712913"/>
            <a:ext cx="10972800" cy="4895850"/>
          </a:xfrm>
        </p:spPr>
        <p:txBody>
          <a:bodyPr/>
          <a:lstStyle/>
          <a:p>
            <a:r>
              <a:rPr lang="en-US" sz="3200" dirty="0">
                <a:ea typeface="MS PGothic" charset="0"/>
              </a:rPr>
              <a:t>At 	P = MC</a:t>
            </a:r>
          </a:p>
          <a:p>
            <a:pPr lvl="1"/>
            <a:r>
              <a:rPr lang="en-US" sz="2800" dirty="0">
                <a:ea typeface="MS PGothic" charset="0"/>
              </a:rPr>
              <a:t>The monopolist experiences a loss</a:t>
            </a:r>
          </a:p>
          <a:p>
            <a:pPr lvl="1"/>
            <a:r>
              <a:rPr lang="en-US" sz="2800" dirty="0">
                <a:ea typeface="MS PGothic" charset="0"/>
              </a:rPr>
              <a:t>MC &lt; ATC, so P &lt; ATC (results in losses)</a:t>
            </a:r>
          </a:p>
          <a:p>
            <a:r>
              <a:rPr lang="en-US" sz="3200" dirty="0">
                <a:ea typeface="MS PGothic" charset="0"/>
              </a:rPr>
              <a:t>Solutions?</a:t>
            </a:r>
          </a:p>
          <a:p>
            <a:pPr lvl="1"/>
            <a:r>
              <a:rPr lang="en-US" sz="2800" dirty="0">
                <a:ea typeface="MS PGothic" charset="0"/>
              </a:rPr>
              <a:t>Government subsidies given to the firm.</a:t>
            </a:r>
          </a:p>
          <a:p>
            <a:pPr lvl="1"/>
            <a:r>
              <a:rPr lang="en-US" sz="2800" dirty="0">
                <a:ea typeface="MS PGothic" charset="0"/>
              </a:rPr>
              <a:t>Set P = ATC at the P = MC output level.</a:t>
            </a:r>
          </a:p>
          <a:p>
            <a:pPr lvl="1"/>
            <a:r>
              <a:rPr lang="en-US" sz="2800" dirty="0">
                <a:ea typeface="MS PGothic" charset="0"/>
              </a:rPr>
              <a:t>Government ownership of the firm</a:t>
            </a:r>
          </a:p>
        </p:txBody>
      </p:sp>
    </p:spTree>
    <p:extLst>
      <p:ext uri="{BB962C8B-B14F-4D97-AF65-F5344CB8AC3E}">
        <p14:creationId xmlns:p14="http://schemas.microsoft.com/office/powerpoint/2010/main" val="39613157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9699">
                                            <p:txEl>
                                              <p:pRg st="1" end="1"/>
                                            </p:txEl>
                                          </p:spTgt>
                                        </p:tgtEl>
                                        <p:attrNameLst>
                                          <p:attrName>style.visibility</p:attrName>
                                        </p:attrNameLst>
                                      </p:cBhvr>
                                      <p:to>
                                        <p:strVal val="visible"/>
                                      </p:to>
                                    </p:set>
                                    <p:animEffect transition="in" filter="barn(inVertical)">
                                      <p:cBhvr>
                                        <p:cTn id="7" dur="500"/>
                                        <p:tgtEl>
                                          <p:spTgt spid="29699">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29699">
                                            <p:txEl>
                                              <p:pRg st="2" end="2"/>
                                            </p:txEl>
                                          </p:spTgt>
                                        </p:tgtEl>
                                        <p:attrNameLst>
                                          <p:attrName>style.visibility</p:attrName>
                                        </p:attrNameLst>
                                      </p:cBhvr>
                                      <p:to>
                                        <p:strVal val="visible"/>
                                      </p:to>
                                    </p:set>
                                    <p:animEffect transition="in" filter="barn(inVertical)">
                                      <p:cBhvr>
                                        <p:cTn id="10" dur="500"/>
                                        <p:tgtEl>
                                          <p:spTgt spid="29699">
                                            <p:txEl>
                                              <p:pRg st="2" end="2"/>
                                            </p:txEl>
                                          </p:spTgt>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6" presetClass="entr" presetSubtype="21" fill="hold" nodeType="clickEffect">
                                  <p:stCondLst>
                                    <p:cond delay="0"/>
                                  </p:stCondLst>
                                  <p:childTnLst>
                                    <p:set>
                                      <p:cBhvr>
                                        <p:cTn id="14" dur="1" fill="hold">
                                          <p:stCondLst>
                                            <p:cond delay="0"/>
                                          </p:stCondLst>
                                        </p:cTn>
                                        <p:tgtEl>
                                          <p:spTgt spid="29699">
                                            <p:txEl>
                                              <p:pRg st="4" end="4"/>
                                            </p:txEl>
                                          </p:spTgt>
                                        </p:tgtEl>
                                        <p:attrNameLst>
                                          <p:attrName>style.visibility</p:attrName>
                                        </p:attrNameLst>
                                      </p:cBhvr>
                                      <p:to>
                                        <p:strVal val="visible"/>
                                      </p:to>
                                    </p:set>
                                    <p:animEffect transition="in" filter="barn(inVertical)">
                                      <p:cBhvr>
                                        <p:cTn id="15" dur="500"/>
                                        <p:tgtEl>
                                          <p:spTgt spid="29699">
                                            <p:txEl>
                                              <p:pRg st="4" end="4"/>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29699">
                                            <p:txEl>
                                              <p:pRg st="5" end="5"/>
                                            </p:txEl>
                                          </p:spTgt>
                                        </p:tgtEl>
                                        <p:attrNameLst>
                                          <p:attrName>style.visibility</p:attrName>
                                        </p:attrNameLst>
                                      </p:cBhvr>
                                      <p:to>
                                        <p:strVal val="visible"/>
                                      </p:to>
                                    </p:set>
                                    <p:animEffect transition="in" filter="barn(inVertical)">
                                      <p:cBhvr>
                                        <p:cTn id="18" dur="500"/>
                                        <p:tgtEl>
                                          <p:spTgt spid="29699">
                                            <p:txEl>
                                              <p:pRg st="5" end="5"/>
                                            </p:txEl>
                                          </p:spTgt>
                                        </p:tgtEl>
                                      </p:cBhvr>
                                    </p:animEffect>
                                  </p:childTnLst>
                                </p:cTn>
                              </p:par>
                              <p:par>
                                <p:cTn id="19" presetID="16" presetClass="entr" presetSubtype="21" fill="hold" nodeType="withEffect">
                                  <p:stCondLst>
                                    <p:cond delay="0"/>
                                  </p:stCondLst>
                                  <p:childTnLst>
                                    <p:set>
                                      <p:cBhvr>
                                        <p:cTn id="20" dur="1" fill="hold">
                                          <p:stCondLst>
                                            <p:cond delay="0"/>
                                          </p:stCondLst>
                                        </p:cTn>
                                        <p:tgtEl>
                                          <p:spTgt spid="29699">
                                            <p:txEl>
                                              <p:pRg st="6" end="6"/>
                                            </p:txEl>
                                          </p:spTgt>
                                        </p:tgtEl>
                                        <p:attrNameLst>
                                          <p:attrName>style.visibility</p:attrName>
                                        </p:attrNameLst>
                                      </p:cBhvr>
                                      <p:to>
                                        <p:strVal val="visible"/>
                                      </p:to>
                                    </p:set>
                                    <p:animEffect transition="in" filter="barn(inVertical)">
                                      <p:cBhvr>
                                        <p:cTn id="21" dur="500"/>
                                        <p:tgtEl>
                                          <p:spTgt spid="29699">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Title 1"/>
          <p:cNvSpPr>
            <a:spLocks noGrp="1"/>
          </p:cNvSpPr>
          <p:nvPr>
            <p:ph type="title"/>
          </p:nvPr>
        </p:nvSpPr>
        <p:spPr>
          <a:xfrm>
            <a:off x="609600" y="3"/>
            <a:ext cx="10972800" cy="1527175"/>
          </a:xfrm>
        </p:spPr>
        <p:txBody>
          <a:bodyPr/>
          <a:lstStyle/>
          <a:p>
            <a:r>
              <a:rPr lang="en-US" b="1" dirty="0">
                <a:ea typeface="MS PGothic" charset="0"/>
              </a:rPr>
              <a:t>Government Failure</a:t>
            </a:r>
          </a:p>
        </p:txBody>
      </p:sp>
      <p:sp>
        <p:nvSpPr>
          <p:cNvPr id="30723" name="Content Placeholder 2"/>
          <p:cNvSpPr>
            <a:spLocks noGrp="1"/>
          </p:cNvSpPr>
          <p:nvPr>
            <p:ph idx="1"/>
          </p:nvPr>
        </p:nvSpPr>
        <p:spPr>
          <a:xfrm>
            <a:off x="609600" y="1712913"/>
            <a:ext cx="10972800" cy="4895850"/>
          </a:xfrm>
        </p:spPr>
        <p:txBody>
          <a:bodyPr/>
          <a:lstStyle/>
          <a:p>
            <a:r>
              <a:rPr lang="en-US" sz="2800" dirty="0">
                <a:ea typeface="MS PGothic" charset="0"/>
              </a:rPr>
              <a:t>Government intervention</a:t>
            </a:r>
          </a:p>
          <a:p>
            <a:pPr lvl="1"/>
            <a:r>
              <a:rPr lang="en-US" sz="2400" dirty="0">
                <a:ea typeface="MS PGothic" charset="0"/>
              </a:rPr>
              <a:t>Can eliminate the profit motive and the necessity to innovate and improve efficiency.</a:t>
            </a:r>
          </a:p>
          <a:p>
            <a:pPr lvl="1"/>
            <a:r>
              <a:rPr lang="en-US" sz="2400" dirty="0">
                <a:ea typeface="MS PGothic" charset="0"/>
              </a:rPr>
              <a:t>Government employees are rarely fired, regardless of performance.</a:t>
            </a:r>
          </a:p>
          <a:p>
            <a:r>
              <a:rPr lang="en-US" sz="2800" dirty="0">
                <a:ea typeface="MS PGothic" charset="0"/>
              </a:rPr>
              <a:t>Free market</a:t>
            </a:r>
          </a:p>
          <a:p>
            <a:pPr lvl="1"/>
            <a:r>
              <a:rPr lang="en-US" sz="2400" dirty="0">
                <a:ea typeface="MS PGothic" charset="0"/>
              </a:rPr>
              <a:t>Firms under MC pricing have no incentive to lower costs.</a:t>
            </a:r>
          </a:p>
          <a:p>
            <a:pPr lvl="1"/>
            <a:r>
              <a:rPr lang="en-US" sz="2400" dirty="0">
                <a:ea typeface="MS PGothic" charset="0"/>
              </a:rPr>
              <a:t>Often better than government intervention and changing incentives for a firm</a:t>
            </a:r>
          </a:p>
        </p:txBody>
      </p:sp>
    </p:spTree>
    <p:extLst>
      <p:ext uri="{BB962C8B-B14F-4D97-AF65-F5344CB8AC3E}">
        <p14:creationId xmlns:p14="http://schemas.microsoft.com/office/powerpoint/2010/main" val="98084482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30723">
                                            <p:txEl>
                                              <p:pRg st="1" end="1"/>
                                            </p:txEl>
                                          </p:spTgt>
                                        </p:tgtEl>
                                        <p:attrNameLst>
                                          <p:attrName>style.visibility</p:attrName>
                                        </p:attrNameLst>
                                      </p:cBhvr>
                                      <p:to>
                                        <p:strVal val="visible"/>
                                      </p:to>
                                    </p:set>
                                    <p:animEffect transition="in" filter="barn(inVertical)">
                                      <p:cBhvr>
                                        <p:cTn id="7" dur="500"/>
                                        <p:tgtEl>
                                          <p:spTgt spid="30723">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30723">
                                            <p:txEl>
                                              <p:pRg st="2" end="2"/>
                                            </p:txEl>
                                          </p:spTgt>
                                        </p:tgtEl>
                                        <p:attrNameLst>
                                          <p:attrName>style.visibility</p:attrName>
                                        </p:attrNameLst>
                                      </p:cBhvr>
                                      <p:to>
                                        <p:strVal val="visible"/>
                                      </p:to>
                                    </p:set>
                                    <p:animEffect transition="in" filter="barn(inVertical)">
                                      <p:cBhvr>
                                        <p:cTn id="10" dur="500"/>
                                        <p:tgtEl>
                                          <p:spTgt spid="30723">
                                            <p:txEl>
                                              <p:pRg st="2" end="2"/>
                                            </p:txEl>
                                          </p:spTgt>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6" presetClass="entr" presetSubtype="21" fill="hold" nodeType="clickEffect">
                                  <p:stCondLst>
                                    <p:cond delay="0"/>
                                  </p:stCondLst>
                                  <p:childTnLst>
                                    <p:set>
                                      <p:cBhvr>
                                        <p:cTn id="14" dur="1" fill="hold">
                                          <p:stCondLst>
                                            <p:cond delay="0"/>
                                          </p:stCondLst>
                                        </p:cTn>
                                        <p:tgtEl>
                                          <p:spTgt spid="30723">
                                            <p:txEl>
                                              <p:pRg st="4" end="4"/>
                                            </p:txEl>
                                          </p:spTgt>
                                        </p:tgtEl>
                                        <p:attrNameLst>
                                          <p:attrName>style.visibility</p:attrName>
                                        </p:attrNameLst>
                                      </p:cBhvr>
                                      <p:to>
                                        <p:strVal val="visible"/>
                                      </p:to>
                                    </p:set>
                                    <p:animEffect transition="in" filter="barn(inVertical)">
                                      <p:cBhvr>
                                        <p:cTn id="15" dur="500"/>
                                        <p:tgtEl>
                                          <p:spTgt spid="30723">
                                            <p:txEl>
                                              <p:pRg st="4" end="4"/>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30723">
                                            <p:txEl>
                                              <p:pRg st="5" end="5"/>
                                            </p:txEl>
                                          </p:spTgt>
                                        </p:tgtEl>
                                        <p:attrNameLst>
                                          <p:attrName>style.visibility</p:attrName>
                                        </p:attrNameLst>
                                      </p:cBhvr>
                                      <p:to>
                                        <p:strVal val="visible"/>
                                      </p:to>
                                    </p:set>
                                    <p:animEffect transition="in" filter="barn(inVertical)">
                                      <p:cBhvr>
                                        <p:cTn id="18" dur="500"/>
                                        <p:tgtEl>
                                          <p:spTgt spid="3072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Title 1"/>
          <p:cNvSpPr>
            <a:spLocks noGrp="1"/>
          </p:cNvSpPr>
          <p:nvPr>
            <p:ph type="title"/>
          </p:nvPr>
        </p:nvSpPr>
        <p:spPr>
          <a:xfrm>
            <a:off x="609600" y="3"/>
            <a:ext cx="10972800" cy="1527175"/>
          </a:xfrm>
        </p:spPr>
        <p:txBody>
          <a:bodyPr/>
          <a:lstStyle/>
          <a:p>
            <a:r>
              <a:rPr lang="en-US" b="1" dirty="0">
                <a:ea typeface="MS PGothic" charset="0"/>
              </a:rPr>
              <a:t>Economics in </a:t>
            </a:r>
            <a:r>
              <a:rPr lang="en-US" b="1" i="1" dirty="0">
                <a:ea typeface="MS PGothic" charset="0"/>
              </a:rPr>
              <a:t>Seinfeld</a:t>
            </a:r>
          </a:p>
        </p:txBody>
      </p:sp>
      <p:sp>
        <p:nvSpPr>
          <p:cNvPr id="61442" name="Content Placeholder 2"/>
          <p:cNvSpPr>
            <a:spLocks noGrp="1"/>
          </p:cNvSpPr>
          <p:nvPr>
            <p:ph idx="1"/>
          </p:nvPr>
        </p:nvSpPr>
        <p:spPr>
          <a:xfrm>
            <a:off x="609600" y="1712913"/>
            <a:ext cx="10972800" cy="2932112"/>
          </a:xfrm>
        </p:spPr>
        <p:txBody>
          <a:bodyPr/>
          <a:lstStyle/>
          <a:p>
            <a:r>
              <a:rPr lang="en-US" altLang="ja-JP" sz="3200" dirty="0">
                <a:ea typeface="MS PGothic" charset="0"/>
              </a:rPr>
              <a:t>"Seinfeld"</a:t>
            </a:r>
          </a:p>
          <a:p>
            <a:pPr lvl="1"/>
            <a:r>
              <a:rPr lang="en-US" altLang="ja-JP" sz="2800" dirty="0">
                <a:ea typeface="MS PGothic" charset="0"/>
              </a:rPr>
              <a:t>"Soup Nazi" (1995)</a:t>
            </a:r>
          </a:p>
          <a:p>
            <a:pPr lvl="1"/>
            <a:r>
              <a:rPr lang="en-US" sz="2800" dirty="0">
                <a:ea typeface="MS PGothic" charset="0"/>
              </a:rPr>
              <a:t>If a monopoly</a:t>
            </a:r>
            <a:r>
              <a:rPr lang="en-US" altLang="ja-JP" sz="2800" dirty="0">
                <a:ea typeface="MS PGothic" charset="0"/>
              </a:rPr>
              <a:t>'s product is extremely popular, people will do just about anything to get the product since there is no substitute.</a:t>
            </a:r>
          </a:p>
          <a:p>
            <a:pPr lvl="1"/>
            <a:r>
              <a:rPr lang="en-US" sz="2800" dirty="0">
                <a:ea typeface="MS PGothic" charset="0"/>
              </a:rPr>
              <a:t>What happens to monopoly power if a substitute product can be introduced?</a:t>
            </a:r>
          </a:p>
        </p:txBody>
      </p:sp>
      <p:pic>
        <p:nvPicPr>
          <p:cNvPr id="61443" name="Picture 4" descr="Econ in Media.eps">
            <a:hlinkClick r:id="rId3"/>
          </p:cNvPr>
          <p:cNvPicPr>
            <a:picLocks noChangeAspect="1"/>
          </p:cNvPicPr>
          <p:nvPr/>
        </p:nvPicPr>
        <p:blipFill>
          <a:blip r:embed="rId4">
            <a:extLst>
              <a:ext uri="{28A0092B-C50C-407E-A947-70E740481C1C}">
                <a14:useLocalDpi xmlns:a14="http://schemas.microsoft.com/office/drawing/2010/main" val="0"/>
              </a:ext>
            </a:extLst>
          </a:blip>
          <a:srcRect l="20306" t="18303" r="22078" b="25455"/>
          <a:stretch>
            <a:fillRect/>
          </a:stretch>
        </p:blipFill>
        <p:spPr bwMode="auto">
          <a:xfrm>
            <a:off x="5063066" y="4970969"/>
            <a:ext cx="2065867" cy="14732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3889020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Title 1"/>
          <p:cNvSpPr>
            <a:spLocks noGrp="1"/>
          </p:cNvSpPr>
          <p:nvPr>
            <p:ph type="title"/>
          </p:nvPr>
        </p:nvSpPr>
        <p:spPr>
          <a:xfrm>
            <a:off x="1981200" y="11"/>
            <a:ext cx="8229600" cy="1527175"/>
          </a:xfrm>
        </p:spPr>
        <p:txBody>
          <a:bodyPr/>
          <a:lstStyle/>
          <a:p>
            <a:r>
              <a:rPr lang="en-US" altLang="en-US" b="1" dirty="0"/>
              <a:t>Conclusion</a:t>
            </a:r>
          </a:p>
        </p:txBody>
      </p:sp>
      <p:sp>
        <p:nvSpPr>
          <p:cNvPr id="63490" name="Content Placeholder 2"/>
          <p:cNvSpPr>
            <a:spLocks noGrp="1"/>
          </p:cNvSpPr>
          <p:nvPr>
            <p:ph idx="1"/>
          </p:nvPr>
        </p:nvSpPr>
        <p:spPr>
          <a:xfrm>
            <a:off x="1981199" y="1712913"/>
            <a:ext cx="9717741" cy="4895850"/>
          </a:xfrm>
        </p:spPr>
        <p:txBody>
          <a:bodyPr/>
          <a:lstStyle/>
          <a:p>
            <a:r>
              <a:rPr lang="en-US" altLang="en-US" sz="2800" dirty="0"/>
              <a:t>While competitive markets generally bring about welfare-enhancing outcomes for society, monopolies often do the opposite. </a:t>
            </a:r>
          </a:p>
          <a:p>
            <a:pPr lvl="1"/>
            <a:r>
              <a:rPr lang="en-US" altLang="en-US" sz="2400" dirty="0"/>
              <a:t>Government seeks to limit monopoly outcomes and promote competitive markets.</a:t>
            </a:r>
          </a:p>
          <a:p>
            <a:r>
              <a:rPr lang="en-US" altLang="en-US" sz="2800" dirty="0"/>
              <a:t>Perfectly competitive markets and monopoly are market structures at opposite extremes. </a:t>
            </a:r>
          </a:p>
          <a:p>
            <a:pPr lvl="1"/>
            <a:r>
              <a:rPr lang="en-US" altLang="en-US" sz="2400" dirty="0"/>
              <a:t>Most economic activity takes place between these two alternatives.</a:t>
            </a:r>
          </a:p>
        </p:txBody>
      </p:sp>
    </p:spTree>
    <p:extLst>
      <p:ext uri="{BB962C8B-B14F-4D97-AF65-F5344CB8AC3E}">
        <p14:creationId xmlns:p14="http://schemas.microsoft.com/office/powerpoint/2010/main" val="31335728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5" name="Title 1"/>
          <p:cNvSpPr>
            <a:spLocks noGrp="1"/>
          </p:cNvSpPr>
          <p:nvPr>
            <p:ph type="title"/>
          </p:nvPr>
        </p:nvSpPr>
        <p:spPr>
          <a:xfrm>
            <a:off x="609600" y="1"/>
            <a:ext cx="10972800" cy="1527175"/>
          </a:xfrm>
        </p:spPr>
        <p:txBody>
          <a:bodyPr/>
          <a:lstStyle/>
          <a:p>
            <a:pPr algn="ctr"/>
            <a:r>
              <a:rPr lang="en-US" b="1" dirty="0">
                <a:ea typeface="MS PGothic" charset="0"/>
              </a:rPr>
              <a:t>Costs in the Long-Run</a:t>
            </a:r>
          </a:p>
        </p:txBody>
      </p:sp>
      <p:pic>
        <p:nvPicPr>
          <p:cNvPr id="82946" name="Picture 3" descr="FIG08.03_PRINECOMI_CH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89467" y="1774825"/>
            <a:ext cx="11379200" cy="49085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1002605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Title 1"/>
          <p:cNvSpPr>
            <a:spLocks noGrp="1"/>
          </p:cNvSpPr>
          <p:nvPr>
            <p:ph type="title"/>
          </p:nvPr>
        </p:nvSpPr>
        <p:spPr>
          <a:xfrm>
            <a:off x="1981200" y="11"/>
            <a:ext cx="8229600" cy="1527175"/>
          </a:xfrm>
        </p:spPr>
        <p:txBody>
          <a:bodyPr/>
          <a:lstStyle/>
          <a:p>
            <a:r>
              <a:rPr lang="en-US" altLang="en-US" b="1" dirty="0"/>
              <a:t>Summary</a:t>
            </a:r>
          </a:p>
        </p:txBody>
      </p:sp>
      <p:sp>
        <p:nvSpPr>
          <p:cNvPr id="65538" name="Content Placeholder 2"/>
          <p:cNvSpPr>
            <a:spLocks noGrp="1"/>
          </p:cNvSpPr>
          <p:nvPr>
            <p:ph idx="1"/>
          </p:nvPr>
        </p:nvSpPr>
        <p:spPr>
          <a:xfrm>
            <a:off x="1981200" y="1712913"/>
            <a:ext cx="8229600" cy="4895850"/>
          </a:xfrm>
        </p:spPr>
        <p:txBody>
          <a:bodyPr/>
          <a:lstStyle/>
          <a:p>
            <a:r>
              <a:rPr lang="en-US" altLang="en-US" sz="3200" dirty="0"/>
              <a:t>Monopolies</a:t>
            </a:r>
          </a:p>
          <a:p>
            <a:pPr lvl="1"/>
            <a:r>
              <a:rPr lang="en-US" altLang="en-US" sz="2800" dirty="0"/>
              <a:t>Market structure characterized by a single seller who produces a well-defined product with few good substitutes</a:t>
            </a:r>
          </a:p>
          <a:p>
            <a:pPr lvl="1"/>
            <a:r>
              <a:rPr lang="en-US" altLang="en-US" sz="2800" dirty="0"/>
              <a:t>Operate in a market with high barriers to entry, the chief source of market power.</a:t>
            </a:r>
          </a:p>
          <a:p>
            <a:pPr lvl="1"/>
            <a:r>
              <a:rPr lang="en-US" altLang="en-US" sz="2800" dirty="0"/>
              <a:t>May earn long-run profits </a:t>
            </a:r>
          </a:p>
          <a:p>
            <a:r>
              <a:rPr lang="en-US" altLang="en-US" sz="3200" dirty="0"/>
              <a:t>Perfectly competitive firms are price takers. Monopolists are price makers.</a:t>
            </a:r>
          </a:p>
        </p:txBody>
      </p:sp>
    </p:spTree>
    <p:extLst>
      <p:ext uri="{BB962C8B-B14F-4D97-AF65-F5344CB8AC3E}">
        <p14:creationId xmlns:p14="http://schemas.microsoft.com/office/powerpoint/2010/main" val="387150698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Title 1"/>
          <p:cNvSpPr>
            <a:spLocks noGrp="1"/>
          </p:cNvSpPr>
          <p:nvPr>
            <p:ph type="title"/>
          </p:nvPr>
        </p:nvSpPr>
        <p:spPr>
          <a:xfrm>
            <a:off x="1981200" y="11"/>
            <a:ext cx="8229600" cy="1527175"/>
          </a:xfrm>
        </p:spPr>
        <p:txBody>
          <a:bodyPr/>
          <a:lstStyle/>
          <a:p>
            <a:r>
              <a:rPr lang="en-US" altLang="en-US" b="1" dirty="0"/>
              <a:t>Summary</a:t>
            </a:r>
          </a:p>
        </p:txBody>
      </p:sp>
      <p:sp>
        <p:nvSpPr>
          <p:cNvPr id="66562" name="Content Placeholder 2"/>
          <p:cNvSpPr>
            <a:spLocks noGrp="1"/>
          </p:cNvSpPr>
          <p:nvPr>
            <p:ph idx="1"/>
          </p:nvPr>
        </p:nvSpPr>
        <p:spPr>
          <a:xfrm>
            <a:off x="1981200" y="1712913"/>
            <a:ext cx="8229600" cy="4895850"/>
          </a:xfrm>
        </p:spPr>
        <p:txBody>
          <a:bodyPr/>
          <a:lstStyle/>
          <a:p>
            <a:r>
              <a:rPr lang="en-US" altLang="en-US" sz="2800" dirty="0"/>
              <a:t>Like perfectly competitive firms, a monopoly tries to maximize its profits.</a:t>
            </a:r>
          </a:p>
          <a:p>
            <a:pPr lvl="1"/>
            <a:r>
              <a:rPr lang="en-US" altLang="en-US" sz="2400" dirty="0"/>
              <a:t>Same profit maximizing rule of MR = MC is used.</a:t>
            </a:r>
          </a:p>
          <a:p>
            <a:r>
              <a:rPr lang="en-US" altLang="en-US" sz="2800" dirty="0"/>
              <a:t>From an efficiency standpoint, the monopolist charges too much and produces too little. </a:t>
            </a:r>
          </a:p>
          <a:p>
            <a:r>
              <a:rPr lang="en-US" altLang="en-US" sz="2800" dirty="0"/>
              <a:t>Since the output of the monopolist is smaller than would exist in a perfectly competitive market, the outcome also results in deadweight loss.</a:t>
            </a:r>
          </a:p>
        </p:txBody>
      </p:sp>
    </p:spTree>
    <p:extLst>
      <p:ext uri="{BB962C8B-B14F-4D97-AF65-F5344CB8AC3E}">
        <p14:creationId xmlns:p14="http://schemas.microsoft.com/office/powerpoint/2010/main" val="411947774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3" name="Title 1"/>
          <p:cNvSpPr>
            <a:spLocks noGrp="1"/>
          </p:cNvSpPr>
          <p:nvPr>
            <p:ph type="title" idx="4294967295"/>
          </p:nvPr>
        </p:nvSpPr>
        <p:spPr>
          <a:xfrm>
            <a:off x="789920" y="0"/>
            <a:ext cx="8229600" cy="1527175"/>
          </a:xfrm>
        </p:spPr>
        <p:txBody>
          <a:bodyPr/>
          <a:lstStyle/>
          <a:p>
            <a:pPr algn="l" eaLnBrk="1" hangingPunct="1"/>
            <a:r>
              <a:rPr lang="en-US" altLang="en-US" b="1" dirty="0">
                <a:latin typeface="Cambria" panose="02040503050406030204" pitchFamily="18" charset="0"/>
              </a:rPr>
              <a:t>Practice What You Know</a:t>
            </a:r>
          </a:p>
        </p:txBody>
      </p:sp>
      <p:sp>
        <p:nvSpPr>
          <p:cNvPr id="53251" name="Content Placeholder 2"/>
          <p:cNvSpPr>
            <a:spLocks noGrp="1"/>
          </p:cNvSpPr>
          <p:nvPr>
            <p:ph idx="4294967295"/>
          </p:nvPr>
        </p:nvSpPr>
        <p:spPr>
          <a:xfrm>
            <a:off x="789920" y="1676104"/>
            <a:ext cx="8696325" cy="4895850"/>
          </a:xfrm>
        </p:spPr>
        <p:txBody>
          <a:bodyPr/>
          <a:lstStyle/>
          <a:p>
            <a:pPr marL="0" indent="0" eaLnBrk="1" hangingPunct="1">
              <a:buNone/>
            </a:pPr>
            <a:r>
              <a:rPr lang="en-US" altLang="en-US" sz="3200" dirty="0"/>
              <a:t>Which of the following firms will most likely be a natural monopoly?</a:t>
            </a:r>
          </a:p>
          <a:p>
            <a:pPr marL="971550" lvl="1" indent="-514350" eaLnBrk="1" hangingPunct="1">
              <a:buFont typeface="Calibri" panose="020F0502020204030204" pitchFamily="34" charset="0"/>
              <a:buAutoNum type="alphaUcPeriod"/>
            </a:pPr>
            <a:r>
              <a:rPr lang="en-US" altLang="en-US" sz="2800" dirty="0"/>
              <a:t>A grocery store</a:t>
            </a:r>
          </a:p>
          <a:p>
            <a:pPr marL="971550" lvl="1" indent="-514350" eaLnBrk="1" hangingPunct="1">
              <a:buFont typeface="Calibri" panose="020F0502020204030204" pitchFamily="34" charset="0"/>
              <a:buAutoNum type="alphaUcPeriod"/>
            </a:pPr>
            <a:r>
              <a:rPr lang="en-US" altLang="en-US" sz="2800" dirty="0"/>
              <a:t>A cable TV company</a:t>
            </a:r>
          </a:p>
          <a:p>
            <a:pPr marL="971550" lvl="1" indent="-514350" eaLnBrk="1" hangingPunct="1">
              <a:buFont typeface="Calibri" panose="020F0502020204030204" pitchFamily="34" charset="0"/>
              <a:buAutoNum type="alphaUcPeriod"/>
            </a:pPr>
            <a:r>
              <a:rPr lang="en-US" altLang="en-US" sz="2800" dirty="0"/>
              <a:t>A gas station</a:t>
            </a:r>
          </a:p>
          <a:p>
            <a:pPr marL="971550" lvl="1" indent="-514350" eaLnBrk="1" hangingPunct="1">
              <a:buFont typeface="Calibri" panose="020F0502020204030204" pitchFamily="34" charset="0"/>
              <a:buAutoNum type="alphaUcPeriod"/>
            </a:pPr>
            <a:r>
              <a:rPr lang="en-US" altLang="en-US" sz="2800" dirty="0"/>
              <a:t>A barbershop</a:t>
            </a:r>
          </a:p>
        </p:txBody>
      </p:sp>
    </p:spTree>
    <p:extLst>
      <p:ext uri="{BB962C8B-B14F-4D97-AF65-F5344CB8AC3E}">
        <p14:creationId xmlns:p14="http://schemas.microsoft.com/office/powerpoint/2010/main" val="191595297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2" end="2"/>
                                            </p:txEl>
                                          </p:spTgt>
                                        </p:tgtEl>
                                        <p:attrNameLst>
                                          <p:attrName>style.fontStyle</p:attrName>
                                        </p:attrNameLst>
                                      </p:cBhvr>
                                      <p:to>
                                        <p:strVal val="normal"/>
                                      </p:to>
                                    </p:set>
                                    <p:set>
                                      <p:cBhvr override="childStyle">
                                        <p:cTn id="7" dur="indefinite"/>
                                        <p:tgtEl>
                                          <p:spTgt spid="53251">
                                            <p:txEl>
                                              <p:pRg st="2" end="2"/>
                                            </p:txEl>
                                          </p:spTgt>
                                        </p:tgtEl>
                                        <p:attrNameLst>
                                          <p:attrName>style.fontWeight</p:attrName>
                                        </p:attrNameLst>
                                      </p:cBhvr>
                                      <p:to>
                                        <p:strVal val="bold"/>
                                      </p:to>
                                    </p:set>
                                    <p:set>
                                      <p:cBhvr override="childStyle">
                                        <p:cTn id="8" dur="indefinite"/>
                                        <p:tgtEl>
                                          <p:spTgt spid="53251">
                                            <p:txEl>
                                              <p:pRg st="2" end="2"/>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2" end="2"/>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29" name="Title 1"/>
          <p:cNvSpPr>
            <a:spLocks noGrp="1"/>
          </p:cNvSpPr>
          <p:nvPr>
            <p:ph type="title" idx="4294967295"/>
          </p:nvPr>
        </p:nvSpPr>
        <p:spPr>
          <a:xfrm>
            <a:off x="605855" y="65314"/>
            <a:ext cx="8229600" cy="1527175"/>
          </a:xfrm>
        </p:spPr>
        <p:txBody>
          <a:bodyPr/>
          <a:lstStyle/>
          <a:p>
            <a:pPr algn="l" eaLnBrk="1" hangingPunct="1"/>
            <a:r>
              <a:rPr lang="en-US" altLang="en-US" b="1" dirty="0">
                <a:latin typeface="Cambria" panose="02040503050406030204" pitchFamily="18" charset="0"/>
              </a:rPr>
              <a:t>Practice What You Know</a:t>
            </a:r>
          </a:p>
        </p:txBody>
      </p:sp>
      <p:sp>
        <p:nvSpPr>
          <p:cNvPr id="53251" name="Content Placeholder 2"/>
          <p:cNvSpPr>
            <a:spLocks noGrp="1"/>
          </p:cNvSpPr>
          <p:nvPr>
            <p:ph idx="4294967295"/>
          </p:nvPr>
        </p:nvSpPr>
        <p:spPr>
          <a:xfrm>
            <a:off x="605855" y="1694509"/>
            <a:ext cx="8696325" cy="4895850"/>
          </a:xfrm>
        </p:spPr>
        <p:txBody>
          <a:bodyPr/>
          <a:lstStyle/>
          <a:p>
            <a:pPr marL="0" indent="0" eaLnBrk="1" hangingPunct="1">
              <a:buNone/>
            </a:pPr>
            <a:r>
              <a:rPr lang="en-US" altLang="en-US" sz="3200" dirty="0"/>
              <a:t>What is true for a profit-maximizing monopoly?</a:t>
            </a:r>
          </a:p>
          <a:p>
            <a:pPr marL="971550" lvl="1" indent="-514350" eaLnBrk="1" hangingPunct="1">
              <a:buFont typeface="Calibri" panose="020F0502020204030204" pitchFamily="34" charset="0"/>
              <a:buAutoNum type="alphaUcPeriod"/>
            </a:pPr>
            <a:r>
              <a:rPr lang="en-US" altLang="en-US" sz="2800" dirty="0"/>
              <a:t>P = MR = MC</a:t>
            </a:r>
          </a:p>
          <a:p>
            <a:pPr marL="971550" lvl="1" indent="-514350" eaLnBrk="1" hangingPunct="1">
              <a:buFont typeface="Calibri" panose="020F0502020204030204" pitchFamily="34" charset="0"/>
              <a:buAutoNum type="alphaUcPeriod"/>
            </a:pPr>
            <a:r>
              <a:rPr lang="en-US" altLang="en-US" sz="2800" dirty="0"/>
              <a:t>P = MR &gt; MC</a:t>
            </a:r>
          </a:p>
          <a:p>
            <a:pPr marL="971550" lvl="1" indent="-514350" eaLnBrk="1" hangingPunct="1">
              <a:buFont typeface="Calibri" panose="020F0502020204030204" pitchFamily="34" charset="0"/>
              <a:buAutoNum type="alphaUcPeriod"/>
            </a:pPr>
            <a:r>
              <a:rPr lang="en-US" altLang="en-US" sz="2800" dirty="0"/>
              <a:t>P &gt; MR = MC</a:t>
            </a:r>
          </a:p>
          <a:p>
            <a:pPr marL="971550" lvl="1" indent="-514350" eaLnBrk="1" hangingPunct="1">
              <a:buFont typeface="Calibri" panose="020F0502020204030204" pitchFamily="34" charset="0"/>
              <a:buAutoNum type="alphaUcPeriod"/>
            </a:pPr>
            <a:r>
              <a:rPr lang="en-US" altLang="en-US" sz="2800" dirty="0"/>
              <a:t>P &gt; MR &gt; MC</a:t>
            </a:r>
          </a:p>
        </p:txBody>
      </p:sp>
    </p:spTree>
    <p:extLst>
      <p:ext uri="{BB962C8B-B14F-4D97-AF65-F5344CB8AC3E}">
        <p14:creationId xmlns:p14="http://schemas.microsoft.com/office/powerpoint/2010/main" val="203958318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3" end="3"/>
                                            </p:txEl>
                                          </p:spTgt>
                                        </p:tgtEl>
                                        <p:attrNameLst>
                                          <p:attrName>style.fontStyle</p:attrName>
                                        </p:attrNameLst>
                                      </p:cBhvr>
                                      <p:to>
                                        <p:strVal val="normal"/>
                                      </p:to>
                                    </p:set>
                                    <p:set>
                                      <p:cBhvr override="childStyle">
                                        <p:cTn id="7" dur="indefinite"/>
                                        <p:tgtEl>
                                          <p:spTgt spid="53251">
                                            <p:txEl>
                                              <p:pRg st="3" end="3"/>
                                            </p:txEl>
                                          </p:spTgt>
                                        </p:tgtEl>
                                        <p:attrNameLst>
                                          <p:attrName>style.fontWeight</p:attrName>
                                        </p:attrNameLst>
                                      </p:cBhvr>
                                      <p:to>
                                        <p:strVal val="bold"/>
                                      </p:to>
                                    </p:set>
                                    <p:set>
                                      <p:cBhvr override="childStyle">
                                        <p:cTn id="8" dur="indefinite"/>
                                        <p:tgtEl>
                                          <p:spTgt spid="53251">
                                            <p:txEl>
                                              <p:pRg st="3" end="3"/>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3" end="3"/>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Title 1"/>
          <p:cNvSpPr>
            <a:spLocks noGrp="1"/>
          </p:cNvSpPr>
          <p:nvPr>
            <p:ph type="title" idx="4294967295"/>
          </p:nvPr>
        </p:nvSpPr>
        <p:spPr>
          <a:xfrm>
            <a:off x="697889" y="13447"/>
            <a:ext cx="8229600" cy="1527175"/>
          </a:xfrm>
        </p:spPr>
        <p:txBody>
          <a:bodyPr/>
          <a:lstStyle/>
          <a:p>
            <a:pPr algn="l" eaLnBrk="1" hangingPunct="1"/>
            <a:r>
              <a:rPr lang="en-US" altLang="en-US" b="1" dirty="0">
                <a:latin typeface="Cambria" panose="02040503050406030204" pitchFamily="18" charset="0"/>
              </a:rPr>
              <a:t>Practice What You Know</a:t>
            </a:r>
          </a:p>
        </p:txBody>
      </p:sp>
      <p:sp>
        <p:nvSpPr>
          <p:cNvPr id="53251" name="Content Placeholder 2"/>
          <p:cNvSpPr>
            <a:spLocks noGrp="1"/>
          </p:cNvSpPr>
          <p:nvPr>
            <p:ph idx="4294967295"/>
          </p:nvPr>
        </p:nvSpPr>
        <p:spPr>
          <a:xfrm>
            <a:off x="697889" y="1694509"/>
            <a:ext cx="8696325" cy="4895850"/>
          </a:xfrm>
        </p:spPr>
        <p:txBody>
          <a:bodyPr/>
          <a:lstStyle/>
          <a:p>
            <a:pPr marL="0" indent="0" eaLnBrk="1" hangingPunct="1">
              <a:buNone/>
            </a:pPr>
            <a:r>
              <a:rPr lang="en-US" altLang="en-US" sz="3200" dirty="0"/>
              <a:t>What is the reason for monopoly deadweight loss (relative to perfect competition)?</a:t>
            </a:r>
          </a:p>
          <a:p>
            <a:pPr marL="971550" lvl="1" indent="-514350" eaLnBrk="1" hangingPunct="1">
              <a:buFont typeface="Calibri" panose="020F0502020204030204" pitchFamily="34" charset="0"/>
              <a:buAutoNum type="alphaUcPeriod"/>
            </a:pPr>
            <a:r>
              <a:rPr lang="en-US" altLang="en-US" sz="2800" dirty="0"/>
              <a:t>The monopolist faces a downward sloping demand curve</a:t>
            </a:r>
          </a:p>
          <a:p>
            <a:pPr marL="971550" lvl="1" indent="-514350" eaLnBrk="1" hangingPunct="1">
              <a:buFont typeface="Calibri" panose="020F0502020204030204" pitchFamily="34" charset="0"/>
              <a:buAutoNum type="alphaUcPeriod"/>
            </a:pPr>
            <a:r>
              <a:rPr lang="en-US" altLang="en-US" sz="2800" dirty="0"/>
              <a:t>People boycott monopolies more often</a:t>
            </a:r>
          </a:p>
          <a:p>
            <a:pPr marL="971550" lvl="1" indent="-514350" eaLnBrk="1" hangingPunct="1">
              <a:buFont typeface="Calibri" panose="020F0502020204030204" pitchFamily="34" charset="0"/>
              <a:buAutoNum type="alphaUcPeriod"/>
            </a:pPr>
            <a:r>
              <a:rPr lang="en-US" altLang="en-US" sz="2800" dirty="0"/>
              <a:t>The monopolist sells less output at a higher price</a:t>
            </a:r>
          </a:p>
          <a:p>
            <a:pPr marL="971550" lvl="1" indent="-514350" eaLnBrk="1" hangingPunct="1">
              <a:buFont typeface="Calibri" panose="020F0502020204030204" pitchFamily="34" charset="0"/>
              <a:buAutoNum type="alphaUcPeriod"/>
            </a:pPr>
            <a:r>
              <a:rPr lang="en-US" altLang="en-US" sz="2800" dirty="0"/>
              <a:t>The monopolist has no competitors</a:t>
            </a:r>
          </a:p>
        </p:txBody>
      </p:sp>
    </p:spTree>
    <p:extLst>
      <p:ext uri="{BB962C8B-B14F-4D97-AF65-F5344CB8AC3E}">
        <p14:creationId xmlns:p14="http://schemas.microsoft.com/office/powerpoint/2010/main" val="247154350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3" end="3"/>
                                            </p:txEl>
                                          </p:spTgt>
                                        </p:tgtEl>
                                        <p:attrNameLst>
                                          <p:attrName>style.fontStyle</p:attrName>
                                        </p:attrNameLst>
                                      </p:cBhvr>
                                      <p:to>
                                        <p:strVal val="normal"/>
                                      </p:to>
                                    </p:set>
                                    <p:set>
                                      <p:cBhvr override="childStyle">
                                        <p:cTn id="7" dur="indefinite"/>
                                        <p:tgtEl>
                                          <p:spTgt spid="53251">
                                            <p:txEl>
                                              <p:pRg st="3" end="3"/>
                                            </p:txEl>
                                          </p:spTgt>
                                        </p:tgtEl>
                                        <p:attrNameLst>
                                          <p:attrName>style.fontWeight</p:attrName>
                                        </p:attrNameLst>
                                      </p:cBhvr>
                                      <p:to>
                                        <p:strVal val="bold"/>
                                      </p:to>
                                    </p:set>
                                    <p:set>
                                      <p:cBhvr override="childStyle">
                                        <p:cTn id="8" dur="indefinite"/>
                                        <p:tgtEl>
                                          <p:spTgt spid="53251">
                                            <p:txEl>
                                              <p:pRg st="3" end="3"/>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3" end="3"/>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Title 1"/>
          <p:cNvSpPr>
            <a:spLocks noGrp="1"/>
          </p:cNvSpPr>
          <p:nvPr>
            <p:ph type="title" idx="4294967295"/>
          </p:nvPr>
        </p:nvSpPr>
        <p:spPr>
          <a:xfrm>
            <a:off x="587449" y="0"/>
            <a:ext cx="8229600" cy="1527175"/>
          </a:xfrm>
        </p:spPr>
        <p:txBody>
          <a:bodyPr/>
          <a:lstStyle/>
          <a:p>
            <a:pPr algn="l" eaLnBrk="1" hangingPunct="1"/>
            <a:r>
              <a:rPr lang="en-US" altLang="en-US" b="1" dirty="0">
                <a:latin typeface="Cambria" panose="02040503050406030204" pitchFamily="18" charset="0"/>
              </a:rPr>
              <a:t>Practice What You Know</a:t>
            </a:r>
          </a:p>
        </p:txBody>
      </p:sp>
      <p:sp>
        <p:nvSpPr>
          <p:cNvPr id="53251" name="Content Placeholder 2"/>
          <p:cNvSpPr>
            <a:spLocks noGrp="1"/>
          </p:cNvSpPr>
          <p:nvPr>
            <p:ph idx="4294967295"/>
          </p:nvPr>
        </p:nvSpPr>
        <p:spPr>
          <a:xfrm>
            <a:off x="587449" y="1712913"/>
            <a:ext cx="8696325" cy="4895850"/>
          </a:xfrm>
        </p:spPr>
        <p:txBody>
          <a:bodyPr/>
          <a:lstStyle/>
          <a:p>
            <a:pPr marL="0" indent="0" eaLnBrk="1" hangingPunct="1">
              <a:buNone/>
            </a:pPr>
            <a:r>
              <a:rPr lang="en-US" altLang="en-US" sz="3200" dirty="0"/>
              <a:t>A monopolist will have negative profits and exit the industry in the long-run if:</a:t>
            </a:r>
          </a:p>
          <a:p>
            <a:pPr marL="971550" lvl="1" indent="-514350" eaLnBrk="1" hangingPunct="1">
              <a:buFont typeface="Calibri" panose="020F0502020204030204" pitchFamily="34" charset="0"/>
              <a:buAutoNum type="alphaUcPeriod"/>
            </a:pPr>
            <a:r>
              <a:rPr lang="en-US" altLang="en-US" sz="2800" dirty="0"/>
              <a:t>A new competitor enters the industry</a:t>
            </a:r>
          </a:p>
          <a:p>
            <a:pPr marL="971550" lvl="1" indent="-514350" eaLnBrk="1" hangingPunct="1">
              <a:buFont typeface="Calibri" panose="020F0502020204030204" pitchFamily="34" charset="0"/>
              <a:buAutoNum type="alphaUcPeriod"/>
            </a:pPr>
            <a:r>
              <a:rPr lang="en-US" altLang="en-US" sz="2800" dirty="0"/>
              <a:t>Demand becomes more elastic</a:t>
            </a:r>
          </a:p>
          <a:p>
            <a:pPr marL="971550" lvl="1" indent="-514350" eaLnBrk="1" hangingPunct="1">
              <a:buFont typeface="Calibri" panose="020F0502020204030204" pitchFamily="34" charset="0"/>
              <a:buAutoNum type="alphaUcPeriod"/>
            </a:pPr>
            <a:r>
              <a:rPr lang="en-US" altLang="en-US" sz="2800" dirty="0"/>
              <a:t>Price &lt; ATC</a:t>
            </a:r>
          </a:p>
          <a:p>
            <a:pPr marL="971550" lvl="1" indent="-514350" eaLnBrk="1" hangingPunct="1">
              <a:buFont typeface="Calibri" panose="020F0502020204030204" pitchFamily="34" charset="0"/>
              <a:buAutoNum type="alphaUcPeriod"/>
            </a:pPr>
            <a:r>
              <a:rPr lang="en-US" altLang="en-US" sz="2800" dirty="0"/>
              <a:t>A monopolist never has negative profits</a:t>
            </a:r>
          </a:p>
        </p:txBody>
      </p:sp>
    </p:spTree>
    <p:extLst>
      <p:ext uri="{BB962C8B-B14F-4D97-AF65-F5344CB8AC3E}">
        <p14:creationId xmlns:p14="http://schemas.microsoft.com/office/powerpoint/2010/main" val="350923736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3" end="3"/>
                                            </p:txEl>
                                          </p:spTgt>
                                        </p:tgtEl>
                                        <p:attrNameLst>
                                          <p:attrName>style.fontStyle</p:attrName>
                                        </p:attrNameLst>
                                      </p:cBhvr>
                                      <p:to>
                                        <p:strVal val="normal"/>
                                      </p:to>
                                    </p:set>
                                    <p:set>
                                      <p:cBhvr override="childStyle">
                                        <p:cTn id="7" dur="indefinite"/>
                                        <p:tgtEl>
                                          <p:spTgt spid="53251">
                                            <p:txEl>
                                              <p:pRg st="3" end="3"/>
                                            </p:txEl>
                                          </p:spTgt>
                                        </p:tgtEl>
                                        <p:attrNameLst>
                                          <p:attrName>style.fontWeight</p:attrName>
                                        </p:attrNameLst>
                                      </p:cBhvr>
                                      <p:to>
                                        <p:strVal val="bold"/>
                                      </p:to>
                                    </p:set>
                                    <p:set>
                                      <p:cBhvr override="childStyle">
                                        <p:cTn id="8" dur="indefinite"/>
                                        <p:tgtEl>
                                          <p:spTgt spid="53251">
                                            <p:txEl>
                                              <p:pRg st="3" end="3"/>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3" end="3"/>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Sources</a:t>
            </a:r>
          </a:p>
        </p:txBody>
      </p:sp>
      <p:sp>
        <p:nvSpPr>
          <p:cNvPr id="4" name="Content Placeholder 3"/>
          <p:cNvSpPr>
            <a:spLocks noGrp="1"/>
          </p:cNvSpPr>
          <p:nvPr>
            <p:ph idx="1"/>
          </p:nvPr>
        </p:nvSpPr>
        <p:spPr/>
        <p:txBody>
          <a:bodyPr/>
          <a:lstStyle/>
          <a:p>
            <a:r>
              <a:rPr lang="en-US" dirty="0"/>
              <a:t>"Principles of Economics with </a:t>
            </a:r>
            <a:r>
              <a:rPr lang="en-US" dirty="0" err="1"/>
              <a:t>Smartwork</a:t>
            </a:r>
            <a:r>
              <a:rPr lang="en-US" dirty="0"/>
              <a:t> Access (ISBN: 978-0-26314-5), 1st Edition, 2013" by </a:t>
            </a:r>
            <a:r>
              <a:rPr lang="en-US" dirty="0" err="1"/>
              <a:t>Mateer</a:t>
            </a:r>
            <a:r>
              <a:rPr lang="en-US" dirty="0"/>
              <a:t> and Coppock</a:t>
            </a:r>
          </a:p>
          <a:p>
            <a:r>
              <a:rPr lang="en-US" dirty="0"/>
              <a:t>"Economics: Custom Edition for NCSU (ISBN</a:t>
            </a:r>
            <a:r>
              <a:rPr lang="en-US"/>
              <a:t>: 9781937435202" </a:t>
            </a:r>
            <a:r>
              <a:rPr lang="en-US" dirty="0"/>
              <a:t>by David Hyman</a:t>
            </a:r>
          </a:p>
        </p:txBody>
      </p:sp>
    </p:spTree>
    <p:extLst>
      <p:ext uri="{BB962C8B-B14F-4D97-AF65-F5344CB8AC3E}">
        <p14:creationId xmlns:p14="http://schemas.microsoft.com/office/powerpoint/2010/main" val="13965564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Title 1"/>
          <p:cNvSpPr>
            <a:spLocks noGrp="1"/>
          </p:cNvSpPr>
          <p:nvPr>
            <p:ph type="title" idx="4294967295"/>
          </p:nvPr>
        </p:nvSpPr>
        <p:spPr>
          <a:xfrm>
            <a:off x="570600" y="0"/>
            <a:ext cx="10402199" cy="1527175"/>
          </a:xfrm>
        </p:spPr>
        <p:txBody>
          <a:bodyPr/>
          <a:lstStyle/>
          <a:p>
            <a:pPr algn="l"/>
            <a:r>
              <a:rPr lang="en-US" b="1" dirty="0">
                <a:ea typeface="MS PGothic" charset="0"/>
                <a:cs typeface="MS PGothic" charset="0"/>
              </a:rPr>
              <a:t>SR and LR Cost Comparison</a:t>
            </a:r>
          </a:p>
        </p:txBody>
      </p:sp>
      <p:sp>
        <p:nvSpPr>
          <p:cNvPr id="84994" name="Content Placeholder 2"/>
          <p:cNvSpPr>
            <a:spLocks noGrp="1"/>
          </p:cNvSpPr>
          <p:nvPr>
            <p:ph idx="4294967295"/>
          </p:nvPr>
        </p:nvSpPr>
        <p:spPr>
          <a:xfrm>
            <a:off x="570600" y="1657699"/>
            <a:ext cx="11621399" cy="4895850"/>
          </a:xfrm>
        </p:spPr>
        <p:txBody>
          <a:bodyPr/>
          <a:lstStyle/>
          <a:p>
            <a:r>
              <a:rPr lang="en-US" sz="2800" dirty="0">
                <a:ea typeface="MS PGothic" charset="0"/>
                <a:cs typeface="MS PGothic" charset="0"/>
              </a:rPr>
              <a:t>The short-run cost curve and the long-run cost curve are both U-shaped.  However, they are U-shaped for different reasons!</a:t>
            </a:r>
          </a:p>
          <a:p>
            <a:r>
              <a:rPr lang="en-US" sz="2800" dirty="0">
                <a:ea typeface="MS PGothic" charset="0"/>
                <a:cs typeface="MS PGothic" charset="0"/>
              </a:rPr>
              <a:t>SRATC</a:t>
            </a:r>
          </a:p>
          <a:p>
            <a:pPr lvl="1"/>
            <a:r>
              <a:rPr lang="en-US" sz="2400" dirty="0">
                <a:ea typeface="MS PGothic" charset="0"/>
                <a:cs typeface="MS PGothic" charset="0"/>
              </a:rPr>
              <a:t>U-shaped because of diminishing marginal product</a:t>
            </a:r>
          </a:p>
          <a:p>
            <a:pPr lvl="1"/>
            <a:r>
              <a:rPr lang="en-US" sz="2400" dirty="0">
                <a:ea typeface="MS PGothic" charset="0"/>
                <a:cs typeface="MS PGothic" charset="0"/>
              </a:rPr>
              <a:t>MP</a:t>
            </a:r>
            <a:r>
              <a:rPr lang="en-US" sz="2400" baseline="-25000" dirty="0">
                <a:ea typeface="MS PGothic" charset="0"/>
                <a:cs typeface="MS PGothic" charset="0"/>
              </a:rPr>
              <a:t>L</a:t>
            </a:r>
            <a:r>
              <a:rPr lang="en-US" sz="2400" dirty="0">
                <a:ea typeface="MS PGothic" charset="0"/>
                <a:cs typeface="MS PGothic" charset="0"/>
              </a:rPr>
              <a:t> falls, MC rises, and ATC follows MC.</a:t>
            </a:r>
          </a:p>
          <a:p>
            <a:r>
              <a:rPr lang="en-US" sz="2800" dirty="0">
                <a:ea typeface="MS PGothic" charset="0"/>
                <a:cs typeface="MS PGothic" charset="0"/>
              </a:rPr>
              <a:t>LRATC</a:t>
            </a:r>
          </a:p>
          <a:p>
            <a:pPr lvl="1"/>
            <a:r>
              <a:rPr lang="en-US" sz="2400" dirty="0">
                <a:ea typeface="MS PGothic" charset="0"/>
                <a:cs typeface="MS PGothic" charset="0"/>
              </a:rPr>
              <a:t>U-shaped because of economies and diseconomies of scale</a:t>
            </a:r>
          </a:p>
          <a:p>
            <a:pPr lvl="1"/>
            <a:r>
              <a:rPr lang="en-US" sz="2400" dirty="0">
                <a:ea typeface="MS PGothic" charset="0"/>
                <a:cs typeface="MS PGothic" charset="0"/>
              </a:rPr>
              <a:t>Smaller firms can lower costs by growing, but if they get too big, costs can grow.</a:t>
            </a:r>
          </a:p>
          <a:p>
            <a:pPr lvl="1"/>
            <a:endParaRPr lang="en-US" sz="2400" dirty="0">
              <a:ea typeface="MS PGothic" charset="0"/>
              <a:cs typeface="MS PGothic" charset="0"/>
            </a:endParaRPr>
          </a:p>
        </p:txBody>
      </p:sp>
    </p:spTree>
    <p:extLst>
      <p:ext uri="{BB962C8B-B14F-4D97-AF65-F5344CB8AC3E}">
        <p14:creationId xmlns:p14="http://schemas.microsoft.com/office/powerpoint/2010/main" val="13111697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Title 1"/>
          <p:cNvSpPr>
            <a:spLocks noGrp="1"/>
          </p:cNvSpPr>
          <p:nvPr>
            <p:ph type="title"/>
          </p:nvPr>
        </p:nvSpPr>
        <p:spPr>
          <a:xfrm>
            <a:off x="1981200" y="11"/>
            <a:ext cx="8229600" cy="1527175"/>
          </a:xfrm>
        </p:spPr>
        <p:txBody>
          <a:bodyPr/>
          <a:lstStyle/>
          <a:p>
            <a:r>
              <a:rPr lang="en-US" altLang="en-US" b="1" dirty="0">
                <a:latin typeface="Cambria" panose="02040503050406030204" pitchFamily="18" charset="0"/>
              </a:rPr>
              <a:t>Previously</a:t>
            </a:r>
          </a:p>
        </p:txBody>
      </p:sp>
      <p:sp>
        <p:nvSpPr>
          <p:cNvPr id="8194" name="Content Placeholder 2"/>
          <p:cNvSpPr>
            <a:spLocks noGrp="1"/>
          </p:cNvSpPr>
          <p:nvPr>
            <p:ph idx="1"/>
          </p:nvPr>
        </p:nvSpPr>
        <p:spPr>
          <a:xfrm>
            <a:off x="1981200" y="1712913"/>
            <a:ext cx="8229600" cy="4895850"/>
          </a:xfrm>
        </p:spPr>
        <p:txBody>
          <a:bodyPr/>
          <a:lstStyle/>
          <a:p>
            <a:r>
              <a:rPr lang="en-US" altLang="en-US" sz="2800" dirty="0"/>
              <a:t>Profits and losses act as signals in a perfectly  competitive market.</a:t>
            </a:r>
          </a:p>
          <a:p>
            <a:r>
              <a:rPr lang="en-US" altLang="en-US" sz="2800" dirty="0"/>
              <a:t>For perfect competition to exist, two factors must be in place:</a:t>
            </a:r>
          </a:p>
          <a:p>
            <a:pPr lvl="1"/>
            <a:r>
              <a:rPr lang="en-US" altLang="en-US" sz="2400" dirty="0"/>
              <a:t>A perfectly competitive market</a:t>
            </a:r>
          </a:p>
          <a:p>
            <a:pPr lvl="1"/>
            <a:r>
              <a:rPr lang="en-US" altLang="en-US" sz="2400" dirty="0"/>
              <a:t>Easy entry and exit from the market</a:t>
            </a:r>
          </a:p>
          <a:p>
            <a:r>
              <a:rPr lang="en-US" altLang="en-US" sz="2800" dirty="0"/>
              <a:t> A price taker has no control over the price it pays, or receives, in the market.</a:t>
            </a:r>
          </a:p>
          <a:p>
            <a:r>
              <a:rPr lang="en-US" altLang="en-US" sz="2800" dirty="0"/>
              <a:t>A firm that maximizes profits will expand output (Q) until MR = MC = P</a:t>
            </a:r>
          </a:p>
        </p:txBody>
      </p:sp>
    </p:spTree>
    <p:extLst>
      <p:ext uri="{BB962C8B-B14F-4D97-AF65-F5344CB8AC3E}">
        <p14:creationId xmlns:p14="http://schemas.microsoft.com/office/powerpoint/2010/main" val="5672688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Title 1"/>
          <p:cNvSpPr>
            <a:spLocks noGrp="1"/>
          </p:cNvSpPr>
          <p:nvPr>
            <p:ph type="title"/>
          </p:nvPr>
        </p:nvSpPr>
        <p:spPr>
          <a:xfrm>
            <a:off x="717176" y="10365"/>
            <a:ext cx="8229600" cy="1527175"/>
          </a:xfrm>
        </p:spPr>
        <p:txBody>
          <a:bodyPr/>
          <a:lstStyle/>
          <a:p>
            <a:r>
              <a:rPr lang="en-US" altLang="en-US" b="1" dirty="0"/>
              <a:t>Defining Monopoly</a:t>
            </a:r>
          </a:p>
        </p:txBody>
      </p:sp>
      <p:sp>
        <p:nvSpPr>
          <p:cNvPr id="8195" name="Content Placeholder 2"/>
          <p:cNvSpPr>
            <a:spLocks noGrp="1"/>
          </p:cNvSpPr>
          <p:nvPr>
            <p:ph idx="1"/>
          </p:nvPr>
        </p:nvSpPr>
        <p:spPr>
          <a:xfrm>
            <a:off x="717176" y="1623900"/>
            <a:ext cx="10804264" cy="5080000"/>
          </a:xfrm>
        </p:spPr>
        <p:txBody>
          <a:bodyPr/>
          <a:lstStyle/>
          <a:p>
            <a:r>
              <a:rPr lang="en-US" altLang="en-US" sz="3200" dirty="0"/>
              <a:t>Monopoly</a:t>
            </a:r>
          </a:p>
          <a:p>
            <a:pPr lvl="1"/>
            <a:r>
              <a:rPr lang="en-US" altLang="en-US" sz="2800" dirty="0"/>
              <a:t>Single seller who sells a product without close substitutes</a:t>
            </a:r>
          </a:p>
          <a:p>
            <a:pPr lvl="1"/>
            <a:r>
              <a:rPr lang="en-US" altLang="en-US" sz="2800" dirty="0"/>
              <a:t>It can prevent entry for new firms.</a:t>
            </a:r>
          </a:p>
          <a:p>
            <a:pPr lvl="1"/>
            <a:r>
              <a:rPr lang="en-US" altLang="en-US" sz="2800" dirty="0"/>
              <a:t>Ability to set the price of a good or service</a:t>
            </a:r>
          </a:p>
          <a:p>
            <a:r>
              <a:rPr lang="en-US" altLang="en-US" sz="3200" dirty="0"/>
              <a:t>How do monopolies persist?</a:t>
            </a:r>
          </a:p>
          <a:p>
            <a:pPr lvl="1"/>
            <a:r>
              <a:rPr lang="en-US" altLang="en-US" sz="2800" dirty="0"/>
              <a:t>Recall what happens in perfectly competitive markets with free entry.</a:t>
            </a:r>
          </a:p>
          <a:p>
            <a:r>
              <a:rPr lang="en-US" altLang="en-US" sz="3200" dirty="0"/>
              <a:t>Barriers to entry</a:t>
            </a:r>
          </a:p>
          <a:p>
            <a:pPr lvl="1"/>
            <a:r>
              <a:rPr lang="en-US" altLang="en-US" sz="2800" dirty="0"/>
              <a:t>Restrictions that make it difficult for new firms to enter a market</a:t>
            </a:r>
          </a:p>
          <a:p>
            <a:pPr lvl="1"/>
            <a:r>
              <a:rPr lang="en-US" altLang="en-US" sz="2800" dirty="0"/>
              <a:t>Allows many monopolists to enjoy long run economic profit.</a:t>
            </a:r>
          </a:p>
        </p:txBody>
      </p:sp>
    </p:spTree>
    <p:extLst>
      <p:ext uri="{BB962C8B-B14F-4D97-AF65-F5344CB8AC3E}">
        <p14:creationId xmlns:p14="http://schemas.microsoft.com/office/powerpoint/2010/main" val="86029769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8195">
                                            <p:txEl>
                                              <p:pRg st="1" end="1"/>
                                            </p:txEl>
                                          </p:spTgt>
                                        </p:tgtEl>
                                        <p:attrNameLst>
                                          <p:attrName>style.visibility</p:attrName>
                                        </p:attrNameLst>
                                      </p:cBhvr>
                                      <p:to>
                                        <p:strVal val="visible"/>
                                      </p:to>
                                    </p:set>
                                    <p:animEffect transition="in" filter="barn(inVertical)">
                                      <p:cBhvr>
                                        <p:cTn id="7" dur="500"/>
                                        <p:tgtEl>
                                          <p:spTgt spid="819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8195">
                                            <p:txEl>
                                              <p:pRg st="2" end="2"/>
                                            </p:txEl>
                                          </p:spTgt>
                                        </p:tgtEl>
                                        <p:attrNameLst>
                                          <p:attrName>style.visibility</p:attrName>
                                        </p:attrNameLst>
                                      </p:cBhvr>
                                      <p:to>
                                        <p:strVal val="visible"/>
                                      </p:to>
                                    </p:set>
                                    <p:animEffect transition="in" filter="barn(inVertical)">
                                      <p:cBhvr>
                                        <p:cTn id="12" dur="500"/>
                                        <p:tgtEl>
                                          <p:spTgt spid="819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8195">
                                            <p:txEl>
                                              <p:pRg st="3" end="3"/>
                                            </p:txEl>
                                          </p:spTgt>
                                        </p:tgtEl>
                                        <p:attrNameLst>
                                          <p:attrName>style.visibility</p:attrName>
                                        </p:attrNameLst>
                                      </p:cBhvr>
                                      <p:to>
                                        <p:strVal val="visible"/>
                                      </p:to>
                                    </p:set>
                                    <p:animEffect transition="in" filter="barn(inVertical)">
                                      <p:cBhvr>
                                        <p:cTn id="17" dur="500"/>
                                        <p:tgtEl>
                                          <p:spTgt spid="8195">
                                            <p:txEl>
                                              <p:pRg st="3" end="3"/>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6" presetClass="entr" presetSubtype="21" fill="hold" nodeType="clickEffect">
                                  <p:stCondLst>
                                    <p:cond delay="0"/>
                                  </p:stCondLst>
                                  <p:childTnLst>
                                    <p:set>
                                      <p:cBhvr>
                                        <p:cTn id="21" dur="1" fill="hold">
                                          <p:stCondLst>
                                            <p:cond delay="0"/>
                                          </p:stCondLst>
                                        </p:cTn>
                                        <p:tgtEl>
                                          <p:spTgt spid="8195">
                                            <p:txEl>
                                              <p:pRg st="5" end="5"/>
                                            </p:txEl>
                                          </p:spTgt>
                                        </p:tgtEl>
                                        <p:attrNameLst>
                                          <p:attrName>style.visibility</p:attrName>
                                        </p:attrNameLst>
                                      </p:cBhvr>
                                      <p:to>
                                        <p:strVal val="visible"/>
                                      </p:to>
                                    </p:set>
                                    <p:animEffect transition="in" filter="barn(inVertical)">
                                      <p:cBhvr>
                                        <p:cTn id="22" dur="500"/>
                                        <p:tgtEl>
                                          <p:spTgt spid="8195">
                                            <p:txEl>
                                              <p:pRg st="5" end="5"/>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16" presetClass="entr" presetSubtype="21" fill="hold" nodeType="clickEffect">
                                  <p:stCondLst>
                                    <p:cond delay="0"/>
                                  </p:stCondLst>
                                  <p:childTnLst>
                                    <p:set>
                                      <p:cBhvr>
                                        <p:cTn id="26" dur="1" fill="hold">
                                          <p:stCondLst>
                                            <p:cond delay="0"/>
                                          </p:stCondLst>
                                        </p:cTn>
                                        <p:tgtEl>
                                          <p:spTgt spid="8195">
                                            <p:txEl>
                                              <p:pRg st="7" end="7"/>
                                            </p:txEl>
                                          </p:spTgt>
                                        </p:tgtEl>
                                        <p:attrNameLst>
                                          <p:attrName>style.visibility</p:attrName>
                                        </p:attrNameLst>
                                      </p:cBhvr>
                                      <p:to>
                                        <p:strVal val="visible"/>
                                      </p:to>
                                    </p:set>
                                    <p:animEffect transition="in" filter="barn(inVertical)">
                                      <p:cBhvr>
                                        <p:cTn id="27" dur="500"/>
                                        <p:tgtEl>
                                          <p:spTgt spid="8195">
                                            <p:txEl>
                                              <p:pRg st="7" end="7"/>
                                            </p:txEl>
                                          </p:spTgt>
                                        </p:tgtEl>
                                      </p:cBhvr>
                                    </p:animEffect>
                                  </p:childTnLst>
                                </p:cTn>
                              </p:par>
                              <p:par>
                                <p:cTn id="28" presetID="16" presetClass="entr" presetSubtype="21" fill="hold" nodeType="withEffect">
                                  <p:stCondLst>
                                    <p:cond delay="0"/>
                                  </p:stCondLst>
                                  <p:childTnLst>
                                    <p:set>
                                      <p:cBhvr>
                                        <p:cTn id="29" dur="1" fill="hold">
                                          <p:stCondLst>
                                            <p:cond delay="0"/>
                                          </p:stCondLst>
                                        </p:cTn>
                                        <p:tgtEl>
                                          <p:spTgt spid="8195">
                                            <p:txEl>
                                              <p:pRg st="8" end="8"/>
                                            </p:txEl>
                                          </p:spTgt>
                                        </p:tgtEl>
                                        <p:attrNameLst>
                                          <p:attrName>style.visibility</p:attrName>
                                        </p:attrNameLst>
                                      </p:cBhvr>
                                      <p:to>
                                        <p:strVal val="visible"/>
                                      </p:to>
                                    </p:set>
                                    <p:animEffect transition="in" filter="barn(inVertical)">
                                      <p:cBhvr>
                                        <p:cTn id="30" dur="500"/>
                                        <p:tgtEl>
                                          <p:spTgt spid="8195">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idx="4294967295"/>
          </p:nvPr>
        </p:nvSpPr>
        <p:spPr>
          <a:xfrm>
            <a:off x="6413500" y="186738"/>
            <a:ext cx="5778500" cy="944628"/>
          </a:xfrm>
        </p:spPr>
        <p:txBody>
          <a:bodyPr/>
          <a:lstStyle/>
          <a:p>
            <a:r>
              <a:rPr lang="en-US" sz="3600" b="1" dirty="0"/>
              <a:t>Is Google a Monopoly?</a:t>
            </a:r>
            <a:br>
              <a:rPr lang="en-US" sz="3600" b="1" dirty="0"/>
            </a:br>
            <a:r>
              <a:rPr lang="en-US" sz="3600" b="1" dirty="0"/>
              <a:t>Is Microsoft a Monopoly?</a:t>
            </a:r>
          </a:p>
        </p:txBody>
      </p:sp>
      <p:pic>
        <p:nvPicPr>
          <p:cNvPr id="2" name="Picture 1" descr="An infographic titled Is Google a Monopoly? Did you mean: A historical perspective. Google’s search market share topped 66 percent in September. While there seems to be room for competition, monopolies are not all about market share. The government fled and anti-trust suits against United States Steel when they had 67 percent of the market. Could it happen to google? Google’s tentacles tap into sizable market share of many different products and services, and breaks down into Search, Maps, YouTube, Android, Gmail, and Chrome. Google search is supposed to provide the best and unbiased results. The problem is that is has to make decisions about ranking its own products versus competitors. Search for “email” and Gmail is ranked first despite being the third largest service. The largest, Yahoo! Mail, is second, and Google’s rival, Microsoft, is fourth. Google displays a Google Map in 1 in 13 search results. MapQuest or Yahoo! Maps appear in none. YouTube and Google video enjoy higher rankings for queries with the term “video” than competitors. So what happens? We don’t know yet. Several smaller competitors have filed anti-competitive complaints against Google. Ironically some of those complaints are supported by Microsoft, Texas Attorney General, Gregg Abbot is investigating anti-trust allegations against Google. Whether or not the government considers Google a monopoly is a nuanced affair. To look into the future, it’s often best to look at the past for insights."/>
          <p:cNvPicPr>
            <a:picLocks noChangeAspect="1"/>
          </p:cNvPicPr>
          <p:nvPr/>
        </p:nvPicPr>
        <p:blipFill rotWithShape="1">
          <a:blip r:embed="rId3">
            <a:extLst>
              <a:ext uri="{28A0092B-C50C-407E-A947-70E740481C1C}">
                <a14:useLocalDpi xmlns:a14="http://schemas.microsoft.com/office/drawing/2010/main" val="0"/>
              </a:ext>
            </a:extLst>
          </a:blip>
          <a:srcRect l="-632" t="1" r="241" b="80393"/>
          <a:stretch/>
        </p:blipFill>
        <p:spPr>
          <a:xfrm>
            <a:off x="1640959" y="366491"/>
            <a:ext cx="4401879" cy="6145618"/>
          </a:xfrm>
          <a:prstGeom prst="rect">
            <a:avLst/>
          </a:prstGeom>
        </p:spPr>
      </p:pic>
      <p:pic>
        <p:nvPicPr>
          <p:cNvPr id="3" name="Picture 2" descr="An infographic about Google titled: What about Microsoft? Windows has long enjoyed being the operating system of over 90 percent of personal computers. For this platform, it was easier to bundle and push internet explorer into the 75 percent range in 1998. Browser competitors like Netscape and Opera had a problem with this. The US department of Justice along with 30 states filed an anti-trust suit against Microsoft in May of 1998.The plaintiffs won and Microsoft was ordered to split up into two units, one for the OS and the other for everything else. The ruling was overturned in appeal and the D O J stopped trying to break up Microsoft. In 2001, a settlement was reached and Microsoft agreed to share its API’s with third parties. Nine states did not agree to the settlement as they though it didn’t go far enough. So what happened? Microsoft continued to bundle their OS and browser, pushing IE’s market share to 95 percent in 2003. Innovative competitors like Firefox have whittle that down to 49 percent but Windows still enjoys a market share north of 90 percent. While Microsoft’s share price peaked in 1999, it’s still a dominant company with a 200 plus billion-dollar market cap. Question: Should Google be able to promote their products at the top spot to dominate broad categories like maps and videos?"/>
          <p:cNvPicPr>
            <a:picLocks noChangeAspect="1"/>
          </p:cNvPicPr>
          <p:nvPr/>
        </p:nvPicPr>
        <p:blipFill rotWithShape="1">
          <a:blip r:embed="rId3">
            <a:extLst>
              <a:ext uri="{28A0092B-C50C-407E-A947-70E740481C1C}">
                <a14:useLocalDpi xmlns:a14="http://schemas.microsoft.com/office/drawing/2010/main" val="0"/>
              </a:ext>
            </a:extLst>
          </a:blip>
          <a:srcRect l="432" t="20310" r="927" b="61860"/>
          <a:stretch/>
        </p:blipFill>
        <p:spPr>
          <a:xfrm>
            <a:off x="6266122" y="1169694"/>
            <a:ext cx="4237766" cy="5475767"/>
          </a:xfrm>
          <a:prstGeom prst="rect">
            <a:avLst/>
          </a:prstGeom>
        </p:spPr>
      </p:pic>
    </p:spTree>
    <p:extLst>
      <p:ext uri="{BB962C8B-B14F-4D97-AF65-F5344CB8AC3E}">
        <p14:creationId xmlns:p14="http://schemas.microsoft.com/office/powerpoint/2010/main" val="1473015271"/>
      </p:ext>
    </p:extLst>
  </p:cSld>
  <p:clrMapOvr>
    <a:masterClrMapping/>
  </p:clrMapOvr>
</p:sld>
</file>

<file path=ppt/theme/theme1.xml><?xml version="1.0" encoding="utf-8"?>
<a:theme xmlns:a="http://schemas.openxmlformats.org/drawingml/2006/main" name="3_Office Theme">
  <a:themeElements>
    <a:clrScheme name="Kollman Colors">
      <a:dk1>
        <a:sysClr val="windowText" lastClr="000000"/>
      </a:dk1>
      <a:lt1>
        <a:sysClr val="window" lastClr="FFFFFF"/>
      </a:lt1>
      <a:dk2>
        <a:srgbClr val="1F497D"/>
      </a:dk2>
      <a:lt2>
        <a:srgbClr val="EEECE1"/>
      </a:lt2>
      <a:accent1>
        <a:srgbClr val="4F81BD"/>
      </a:accent1>
      <a:accent2>
        <a:srgbClr val="C0290B"/>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0.xml><?xml version="1.0" encoding="utf-8"?>
<a:theme xmlns:a="http://schemas.openxmlformats.org/drawingml/2006/main" name="1_Office Theme">
  <a:themeElements>
    <a:clrScheme name="Custom 2">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60E6FF"/>
      </a:hlink>
      <a:folHlink>
        <a:srgbClr val="91EE15"/>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5_Office Theme">
  <a:themeElements>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5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4_Office Theme">
  <a:themeElements>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4_Office Theme">
      <a:majorFont>
        <a:latin typeface="Arial"/>
        <a:ea typeface="MS PGothic"/>
        <a:cs typeface="Arial"/>
      </a:majorFont>
      <a:minorFont>
        <a:latin typeface="Arial"/>
        <a:ea typeface="MS PGothic"/>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7_Office Theme">
  <a:themeElements>
    <a:clrScheme name="7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7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7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6_Office Theme">
  <a:themeElements>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5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8_Office Theme">
  <a:themeElements>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4_Office Theme">
      <a:majorFont>
        <a:latin typeface="Arial"/>
        <a:ea typeface="MS PGothic"/>
        <a:cs typeface="Arial"/>
      </a:majorFont>
      <a:minorFont>
        <a:latin typeface="Arial"/>
        <a:ea typeface="MS PGothic"/>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Office Theme">
  <a:themeElements>
    <a:clrScheme name="Kollman Colors">
      <a:dk1>
        <a:sysClr val="windowText" lastClr="000000"/>
      </a:dk1>
      <a:lt1>
        <a:sysClr val="window" lastClr="FFFFFF"/>
      </a:lt1>
      <a:dk2>
        <a:srgbClr val="1F497D"/>
      </a:dk2>
      <a:lt2>
        <a:srgbClr val="EEECE1"/>
      </a:lt2>
      <a:accent1>
        <a:srgbClr val="4F81BD"/>
      </a:accent1>
      <a:accent2>
        <a:srgbClr val="C0290B"/>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8.xml><?xml version="1.0" encoding="utf-8"?>
<a:theme xmlns:a="http://schemas.openxmlformats.org/drawingml/2006/main" name="9_Office Theme">
  <a:themeElements>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5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9.xml><?xml version="1.0" encoding="utf-8"?>
<a:theme xmlns:a="http://schemas.openxmlformats.org/drawingml/2006/main" name="10_Office Theme">
  <a:themeElements>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4_Office Theme">
      <a:majorFont>
        <a:latin typeface="Arial"/>
        <a:ea typeface="MS PGothic"/>
        <a:cs typeface="Arial"/>
      </a:majorFont>
      <a:minorFont>
        <a:latin typeface="Arial"/>
        <a:ea typeface="MS PGothic"/>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docProps/app.xml><?xml version="1.0" encoding="utf-8"?>
<Properties xmlns="http://schemas.openxmlformats.org/officeDocument/2006/extended-properties" xmlns:vt="http://schemas.openxmlformats.org/officeDocument/2006/docPropsVTypes">
  <TotalTime>2630</TotalTime>
  <Words>6376</Words>
  <Application>Microsoft Macintosh PowerPoint</Application>
  <PresentationFormat>Widescreen</PresentationFormat>
  <Paragraphs>696</Paragraphs>
  <Slides>56</Slides>
  <Notes>56</Notes>
  <HiddenSlides>0</HiddenSlides>
  <MMClips>0</MMClips>
  <ScaleCrop>false</ScaleCrop>
  <HeadingPairs>
    <vt:vector size="6" baseType="variant">
      <vt:variant>
        <vt:lpstr>Fonts Used</vt:lpstr>
      </vt:variant>
      <vt:variant>
        <vt:i4>4</vt:i4>
      </vt:variant>
      <vt:variant>
        <vt:lpstr>Theme</vt:lpstr>
      </vt:variant>
      <vt:variant>
        <vt:i4>10</vt:i4>
      </vt:variant>
      <vt:variant>
        <vt:lpstr>Slide Titles</vt:lpstr>
      </vt:variant>
      <vt:variant>
        <vt:i4>56</vt:i4>
      </vt:variant>
    </vt:vector>
  </HeadingPairs>
  <TitlesOfParts>
    <vt:vector size="70" baseType="lpstr">
      <vt:lpstr>Arial</vt:lpstr>
      <vt:lpstr>Calibri</vt:lpstr>
      <vt:lpstr>Cambria</vt:lpstr>
      <vt:lpstr>Helvetica Neue</vt:lpstr>
      <vt:lpstr>3_Office Theme</vt:lpstr>
      <vt:lpstr>5_Office Theme</vt:lpstr>
      <vt:lpstr>4_Office Theme</vt:lpstr>
      <vt:lpstr>7_Office Theme</vt:lpstr>
      <vt:lpstr>6_Office Theme</vt:lpstr>
      <vt:lpstr>8_Office Theme</vt:lpstr>
      <vt:lpstr>Office Theme</vt:lpstr>
      <vt:lpstr>9_Office Theme</vt:lpstr>
      <vt:lpstr>10_Office Theme</vt:lpstr>
      <vt:lpstr>1_Office Theme</vt:lpstr>
      <vt:lpstr>Economics I</vt:lpstr>
      <vt:lpstr>Topics of Week #8</vt:lpstr>
      <vt:lpstr>Long-Run Costs</vt:lpstr>
      <vt:lpstr>Long-Run Costs</vt:lpstr>
      <vt:lpstr>Costs in the Long-Run</vt:lpstr>
      <vt:lpstr>SR and LR Cost Comparison</vt:lpstr>
      <vt:lpstr>Previously</vt:lpstr>
      <vt:lpstr>Defining Monopoly</vt:lpstr>
      <vt:lpstr>Is Google a Monopoly? Is Microsoft a Monopoly?</vt:lpstr>
      <vt:lpstr>Is AT&amp;T a Monopoly? Is US Steel a Monopoly?</vt:lpstr>
      <vt:lpstr>Is Standard Oil a Monopoly?</vt:lpstr>
      <vt:lpstr>Economics in Forrest Gump</vt:lpstr>
      <vt:lpstr>Natural Barriers to Entry</vt:lpstr>
      <vt:lpstr>Natural Barriers to Entry</vt:lpstr>
      <vt:lpstr>Government Created Barriers</vt:lpstr>
      <vt:lpstr>The Demise of a Monopoly</vt:lpstr>
      <vt:lpstr>The Monopolist's Pricing  and Output Decisions</vt:lpstr>
      <vt:lpstr>PowerPoint Presentation</vt:lpstr>
      <vt:lpstr>Comparing Demand Curves</vt:lpstr>
      <vt:lpstr>Profit Maximizing Rule for Monopoly</vt:lpstr>
      <vt:lpstr>Monopoly Marginal Revenue</vt:lpstr>
      <vt:lpstr>Monopoly Marginal Revenue</vt:lpstr>
      <vt:lpstr>Monopoly MR and Demand</vt:lpstr>
      <vt:lpstr>Deciding How Much to Produce</vt:lpstr>
      <vt:lpstr>The Monopolist's Profit</vt:lpstr>
      <vt:lpstr>PowerPoint Presentation</vt:lpstr>
      <vt:lpstr>Class Activity: Think-Pair-Share</vt:lpstr>
      <vt:lpstr>Class Activity: Think-Pair-Share</vt:lpstr>
      <vt:lpstr>Monopoly Demand, Marginal Revenue, and Elasticity</vt:lpstr>
      <vt:lpstr>Perfectly Competitive vs. Monopoly</vt:lpstr>
      <vt:lpstr>Class Activity: Think-Pair-Share</vt:lpstr>
      <vt:lpstr>Class Activity: Think-Pair-Share </vt:lpstr>
      <vt:lpstr>The Problems with Monopoly</vt:lpstr>
      <vt:lpstr>The Problems with Monopoly</vt:lpstr>
      <vt:lpstr>Perfectly Competitive vs. Monopoly</vt:lpstr>
      <vt:lpstr>Deadweight Loss (DWL) of Monopoly</vt:lpstr>
      <vt:lpstr>Deadweight Loss (DWL) of Monopoly</vt:lpstr>
      <vt:lpstr>PowerPoint Presentation</vt:lpstr>
      <vt:lpstr>PowerPoint Presentation</vt:lpstr>
      <vt:lpstr>Monopoly versus Competition</vt:lpstr>
      <vt:lpstr>Economics in One-Man Band</vt:lpstr>
      <vt:lpstr>Solution to Monopoly</vt:lpstr>
      <vt:lpstr>Solutions to Monopoly</vt:lpstr>
      <vt:lpstr>Solutions to Monopoly</vt:lpstr>
      <vt:lpstr>Regulatory Solution for Natural Monopoly</vt:lpstr>
      <vt:lpstr>Marginal Cost Pricing</vt:lpstr>
      <vt:lpstr>Government Failure</vt:lpstr>
      <vt:lpstr>Economics in Seinfeld</vt:lpstr>
      <vt:lpstr>Conclusion</vt:lpstr>
      <vt:lpstr>Summary</vt:lpstr>
      <vt:lpstr>Summary</vt:lpstr>
      <vt:lpstr>Practice What You Know</vt:lpstr>
      <vt:lpstr>Practice What You Know</vt:lpstr>
      <vt:lpstr>Practice What You Know</vt:lpstr>
      <vt:lpstr>Practice What You Know</vt:lpstr>
      <vt:lpstr>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Fundamentals of Economics EC 205 – Sections 202 and 206</dc:title>
  <dc:creator>Omer Kara</dc:creator>
  <cp:lastModifiedBy>Omer Kara</cp:lastModifiedBy>
  <cp:revision>233</cp:revision>
  <dcterms:created xsi:type="dcterms:W3CDTF">2014-08-10T22:38:12Z</dcterms:created>
  <dcterms:modified xsi:type="dcterms:W3CDTF">2019-12-23T14:51:07Z</dcterms:modified>
</cp:coreProperties>
</file>

<file path=docProps/thumbnail.jpeg>
</file>